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3" r:id="rId3"/>
    <p:sldId id="294" r:id="rId4"/>
    <p:sldId id="298" r:id="rId5"/>
    <p:sldId id="302" r:id="rId6"/>
    <p:sldId id="299" r:id="rId7"/>
    <p:sldId id="267" r:id="rId8"/>
    <p:sldId id="314" r:id="rId9"/>
    <p:sldId id="315" r:id="rId10"/>
    <p:sldId id="296" r:id="rId11"/>
    <p:sldId id="312" r:id="rId12"/>
    <p:sldId id="301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6161"/>
    <a:srgbClr val="FFFF00"/>
    <a:srgbClr val="FFCC00"/>
    <a:srgbClr val="EFEF11"/>
    <a:srgbClr val="FF0000"/>
    <a:srgbClr val="FF3300"/>
    <a:srgbClr val="000000"/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5238095238095239"/>
          <c:y val="8.1534772182255147E-2"/>
          <c:w val="0.553968253968254"/>
          <c:h val="0.83693045563549584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Восток</c:v>
                </c:pt>
              </c:strCache>
            </c:strRef>
          </c:tx>
          <c:spPr>
            <a:solidFill>
              <a:srgbClr val="0000FF"/>
            </a:solidFill>
            <a:ln w="12704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008000"/>
              </a:solidFill>
              <a:ln w="12704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rgbClr val="800080"/>
              </a:solidFill>
              <a:ln w="12704">
                <a:solidFill>
                  <a:schemeClr val="tx1"/>
                </a:solidFill>
                <a:prstDash val="solid"/>
              </a:ln>
            </c:spPr>
          </c:dPt>
          <c:cat>
            <c:strRef>
              <c:f>Sheet1!$B$1:$F$1</c:f>
              <c:strCache>
                <c:ptCount val="2"/>
                <c:pt idx="0">
                  <c:v>2 кв</c:v>
                </c:pt>
                <c:pt idx="1">
                  <c:v>3 кв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3"/>
                <c:pt idx="0">
                  <c:v>33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</c:ser>
        <c:firstSliceAng val="0"/>
      </c:pieChart>
      <c:spPr>
        <a:noFill/>
        <a:ln w="25403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E7B14AC-7185-4F32-9DF2-B56E51A92852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91AE1-F83F-45D1-804D-A6D17DE2E5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28234-CF15-4721-85F6-EC2B60D22F5C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1CA94-C0D7-4E13-8BD9-656DC62A4E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Равнобедренный треугольник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6E9AF-C228-41CD-815D-CEFA17F4B0BF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A2BCC-FCC1-4E05-BE2F-6E397BF0A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F1488-FE14-4292-BF28-764D638B82BE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0F15A-D6AC-42B4-9B21-8032161D6C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EBC8D-4412-4041-93F6-24988077FDA6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92007-5A9D-4DE7-85B6-98EC2E076B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E341D-A47B-4079-A053-6F47C7F0B6A0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59DCF-FB19-4945-A94C-8EE3E2DF30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0206F-50D0-4476-8442-CE1765D1339E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4009A-82DB-42E8-8A7C-21B5FB06A8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F91A3-B5C9-40CA-8267-97A948085534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3D39F-7D26-4BAB-8886-6FF9A74F99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Равнобедренный треугольник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CF170-541A-474E-9335-75FBF00846A2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388F9-D1B1-4B26-A649-DFA8A6FE13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Равнобедренный треугольник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8410C-6385-4FA2-ADD1-132AAA81E2E9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3A286-914A-496C-A547-8AA3CA180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47DE7-BA6A-4AD2-A7CC-187D279B54D6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F8635-1F24-46FB-90C1-6F29F2F383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1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469F0A3-74EF-43EF-9CB6-0295355384E3}" type="datetimeFigureOut">
              <a:rPr lang="ru-RU"/>
              <a:pPr>
                <a:defRPr/>
              </a:pPr>
              <a:t>05.11.2011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EDB0BAA-4DB6-4920-97CE-7493C2628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3" r:id="rId2"/>
    <p:sldLayoutId id="2147483948" r:id="rId3"/>
    <p:sldLayoutId id="2147483944" r:id="rId4"/>
    <p:sldLayoutId id="2147483945" r:id="rId5"/>
    <p:sldLayoutId id="2147483949" r:id="rId6"/>
    <p:sldLayoutId id="2147483950" r:id="rId7"/>
    <p:sldLayoutId id="2147483951" r:id="rId8"/>
    <p:sldLayoutId id="2147483952" r:id="rId9"/>
    <p:sldLayoutId id="2147483946" r:id="rId10"/>
    <p:sldLayoutId id="2147483953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&#1052;&#1086;&#1080;%20&#1076;&#1086;&#1082;&#1091;&#1084;&#1077;&#1085;&#1090;&#1099;\&#1087;&#1088;&#1077;&#1079;&#1077;&#1085;&#1090;&#1072;&#1094;&#1080;&#1103;%20&#1062;&#1074;&#1077;&#1090;%206%20&#1082;&#1083;&#1072;&#1089;&#1089;\SANTANA%20-%20EUROPA.mp3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europoster.ru/pic/B111EA570002.jp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9294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43042" y="5286388"/>
            <a:ext cx="6269963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Учитель ИЗО: Апалькова Р.М.</a:t>
            </a:r>
          </a:p>
        </p:txBody>
      </p:sp>
      <p:pic>
        <p:nvPicPr>
          <p:cNvPr id="8" name="SANTANA - EUROP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429625" y="62865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Box 10"/>
          <p:cNvSpPr txBox="1">
            <a:spLocks noChangeArrowheads="1"/>
          </p:cNvSpPr>
          <p:nvPr/>
        </p:nvSpPr>
        <p:spPr bwMode="auto">
          <a:xfrm>
            <a:off x="1500188" y="2071688"/>
            <a:ext cx="71215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FF0000"/>
                </a:solidFill>
              </a:rPr>
              <a:t>Пейзаж в живописи.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71750" y="4786313"/>
            <a:ext cx="62706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Учитель ИЗО: Апалькова Р.М.</a:t>
            </a:r>
          </a:p>
        </p:txBody>
      </p:sp>
      <p:pic>
        <p:nvPicPr>
          <p:cNvPr id="10246" name="Picture 8" descr="Картинка 40 из 83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2043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TextBox 8"/>
          <p:cNvSpPr txBox="1">
            <a:spLocks noChangeArrowheads="1"/>
          </p:cNvSpPr>
          <p:nvPr/>
        </p:nvSpPr>
        <p:spPr bwMode="auto">
          <a:xfrm>
            <a:off x="1071563" y="2071688"/>
            <a:ext cx="71215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FF0000"/>
                </a:solidFill>
              </a:rPr>
              <a:t>Пейзаж в живописи.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785938" y="4500563"/>
            <a:ext cx="6270625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МОУ ЖСОШ №22</a:t>
            </a:r>
          </a:p>
          <a:p>
            <a:pPr algn="ctr">
              <a:defRPr/>
            </a:pPr>
            <a:r>
              <a:rPr lang="ru-RU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Учитель </a:t>
            </a:r>
            <a:r>
              <a:rPr lang="ru-RU" sz="28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ИЗО: Апалькова Р.М.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928794" y="642918"/>
            <a:ext cx="5214974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Практическая работа.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85786" y="5286388"/>
            <a:ext cx="785818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«Осенний пейзаж родного края».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5929330"/>
            <a:ext cx="8429684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2.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«Зимний пейзаж родного края».</a:t>
            </a:r>
          </a:p>
        </p:txBody>
      </p:sp>
      <p:sp>
        <p:nvSpPr>
          <p:cNvPr id="10" name="Минус 9"/>
          <p:cNvSpPr/>
          <p:nvPr/>
        </p:nvSpPr>
        <p:spPr>
          <a:xfrm rot="5400000">
            <a:off x="7750969" y="892969"/>
            <a:ext cx="1643063" cy="1571625"/>
          </a:xfrm>
          <a:prstGeom prst="mathMinus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3" name="Минус 12"/>
          <p:cNvSpPr/>
          <p:nvPr/>
        </p:nvSpPr>
        <p:spPr>
          <a:xfrm rot="5400000">
            <a:off x="1607344" y="3393282"/>
            <a:ext cx="1571625" cy="1500187"/>
          </a:xfrm>
          <a:prstGeom prst="mathMin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Минус 13"/>
          <p:cNvSpPr/>
          <p:nvPr/>
        </p:nvSpPr>
        <p:spPr>
          <a:xfrm rot="5400000">
            <a:off x="1107281" y="2893219"/>
            <a:ext cx="1643063" cy="1571625"/>
          </a:xfrm>
          <a:prstGeom prst="mathMinu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Минус 14"/>
          <p:cNvSpPr/>
          <p:nvPr/>
        </p:nvSpPr>
        <p:spPr>
          <a:xfrm rot="5400000">
            <a:off x="2035970" y="3679031"/>
            <a:ext cx="1643062" cy="1571625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Минус 15"/>
          <p:cNvSpPr/>
          <p:nvPr/>
        </p:nvSpPr>
        <p:spPr>
          <a:xfrm rot="5400000">
            <a:off x="642937" y="2000251"/>
            <a:ext cx="1643063" cy="1643062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Минус 16"/>
          <p:cNvSpPr/>
          <p:nvPr/>
        </p:nvSpPr>
        <p:spPr>
          <a:xfrm rot="5400000">
            <a:off x="2500312" y="3857626"/>
            <a:ext cx="1643063" cy="1643062"/>
          </a:xfrm>
          <a:prstGeom prst="mathMin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Минус 18"/>
          <p:cNvSpPr/>
          <p:nvPr/>
        </p:nvSpPr>
        <p:spPr>
          <a:xfrm rot="5400000">
            <a:off x="5107782" y="3893344"/>
            <a:ext cx="1643062" cy="1428750"/>
          </a:xfrm>
          <a:prstGeom prst="mathMin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Минус 19"/>
          <p:cNvSpPr/>
          <p:nvPr/>
        </p:nvSpPr>
        <p:spPr>
          <a:xfrm rot="5400000">
            <a:off x="5500687" y="3786188"/>
            <a:ext cx="1643063" cy="1214438"/>
          </a:xfrm>
          <a:prstGeom prst="mathMinus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Минус 20"/>
          <p:cNvSpPr/>
          <p:nvPr/>
        </p:nvSpPr>
        <p:spPr>
          <a:xfrm rot="5400000">
            <a:off x="6322220" y="2964656"/>
            <a:ext cx="1643062" cy="1285875"/>
          </a:xfrm>
          <a:prstGeom prst="mathMinus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Минус 21"/>
          <p:cNvSpPr/>
          <p:nvPr/>
        </p:nvSpPr>
        <p:spPr>
          <a:xfrm rot="5400000">
            <a:off x="6786562" y="2286001"/>
            <a:ext cx="1643063" cy="1357312"/>
          </a:xfrm>
          <a:prstGeom prst="mathMinu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Минус 22"/>
          <p:cNvSpPr/>
          <p:nvPr/>
        </p:nvSpPr>
        <p:spPr>
          <a:xfrm rot="5400000">
            <a:off x="142876" y="1643062"/>
            <a:ext cx="1643062" cy="1357313"/>
          </a:xfrm>
          <a:prstGeom prst="mathMinus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Минус 23"/>
          <p:cNvSpPr/>
          <p:nvPr/>
        </p:nvSpPr>
        <p:spPr>
          <a:xfrm rot="5400000">
            <a:off x="7250906" y="1607344"/>
            <a:ext cx="1643063" cy="1571625"/>
          </a:xfrm>
          <a:prstGeom prst="mathMinu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Минус 24"/>
          <p:cNvSpPr/>
          <p:nvPr/>
        </p:nvSpPr>
        <p:spPr>
          <a:xfrm rot="5400000">
            <a:off x="-285751" y="928688"/>
            <a:ext cx="1643063" cy="1500188"/>
          </a:xfrm>
          <a:prstGeom prst="mathMinus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Минус 25"/>
          <p:cNvSpPr/>
          <p:nvPr/>
        </p:nvSpPr>
        <p:spPr>
          <a:xfrm rot="5400000">
            <a:off x="5893594" y="3321844"/>
            <a:ext cx="1643063" cy="1285875"/>
          </a:xfrm>
          <a:prstGeom prst="mathMinus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1" descr="backgrounds_00045[1]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71538" y="285728"/>
            <a:ext cx="6786610" cy="857256"/>
          </a:xfrm>
          <a:prstGeom prst="rect">
            <a:avLst/>
          </a:prstGeom>
          <a:noFill/>
        </p:spPr>
        <p:txBody>
          <a:bodyPr wrap="none">
            <a:prstTxWarp prst="textWave1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+mn-lt"/>
              </a:rPr>
              <a:t>Последовательность работы над пейзажем.</a:t>
            </a:r>
          </a:p>
        </p:txBody>
      </p:sp>
      <p:pic>
        <p:nvPicPr>
          <p:cNvPr id="19460" name="Рисунок 2" descr="S1031899.JPG"/>
          <p:cNvPicPr>
            <a:picLocks noChangeAspect="1"/>
          </p:cNvPicPr>
          <p:nvPr/>
        </p:nvPicPr>
        <p:blipFill>
          <a:blip r:embed="rId3"/>
          <a:srcRect l="2678"/>
          <a:stretch>
            <a:fillRect/>
          </a:stretch>
        </p:blipFill>
        <p:spPr bwMode="auto">
          <a:xfrm>
            <a:off x="1143000" y="1214438"/>
            <a:ext cx="2857500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Рисунок 3" descr="S1031900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0" y="1214438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Рисунок 4" descr="S1031901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3857625"/>
            <a:ext cx="2881313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Рисунок 5" descr="S1031902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43500" y="3929063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00125" y="3429000"/>
            <a:ext cx="4000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 pitchFamily="34" charset="0"/>
              </a:rPr>
              <a:t>Выполнение рисунка карандашом.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000625" y="3429000"/>
            <a:ext cx="3286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 pitchFamily="34" charset="0"/>
              </a:rPr>
              <a:t>Прокладка основного цвета.</a:t>
            </a:r>
          </a:p>
        </p:txBody>
      </p:sp>
      <p:sp>
        <p:nvSpPr>
          <p:cNvPr id="10" name="TextBox 10"/>
          <p:cNvSpPr txBox="1">
            <a:spLocks noChangeArrowheads="1"/>
          </p:cNvSpPr>
          <p:nvPr/>
        </p:nvSpPr>
        <p:spPr bwMode="auto">
          <a:xfrm>
            <a:off x="1071563" y="6143625"/>
            <a:ext cx="321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 pitchFamily="34" charset="0"/>
              </a:rPr>
              <a:t>Прокладка основного цвета.</a:t>
            </a:r>
          </a:p>
        </p:txBody>
      </p:sp>
      <p:sp>
        <p:nvSpPr>
          <p:cNvPr id="11" name="TextBox 11"/>
          <p:cNvSpPr txBox="1">
            <a:spLocks noChangeArrowheads="1"/>
          </p:cNvSpPr>
          <p:nvPr/>
        </p:nvSpPr>
        <p:spPr bwMode="auto">
          <a:xfrm>
            <a:off x="5000625" y="6215063"/>
            <a:ext cx="2928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 pitchFamily="34" charset="0"/>
              </a:rPr>
              <a:t>Прорисовывание деталей.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571480"/>
            <a:ext cx="5193729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Вопросы?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1500" y="1857375"/>
            <a:ext cx="7858125" cy="3540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  <a:defRPr/>
            </a:pPr>
            <a:r>
              <a:rPr lang="ru-RU" sz="3200" b="1" dirty="0">
                <a:ln w="17780" cmpd="sng">
                  <a:noFill/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Что такое живопись?</a:t>
            </a:r>
          </a:p>
          <a:p>
            <a:pPr marL="457200" indent="-457200">
              <a:buFontTx/>
              <a:buAutoNum type="arabicPeriod"/>
              <a:defRPr/>
            </a:pPr>
            <a:r>
              <a:rPr lang="ru-RU" sz="3200" b="1" dirty="0">
                <a:ln w="17780" cmpd="sng">
                  <a:noFill/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Что является основой языка живописи?</a:t>
            </a:r>
          </a:p>
          <a:p>
            <a:pPr marL="457200" indent="-457200">
              <a:buFontTx/>
              <a:buAutoNum type="arabicPeriod"/>
              <a:defRPr/>
            </a:pPr>
            <a:r>
              <a:rPr lang="ru-RU" sz="3200" b="1" dirty="0">
                <a:ln w="17780" cmpd="sng">
                  <a:noFill/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Назовите ахроматические цвета?</a:t>
            </a:r>
          </a:p>
          <a:p>
            <a:pPr marL="457200" indent="-457200">
              <a:buFontTx/>
              <a:buAutoNum type="arabicPeriod"/>
              <a:defRPr/>
            </a:pPr>
            <a:r>
              <a:rPr lang="ru-RU" sz="3200" b="1" dirty="0">
                <a:ln w="17780" cmpd="sng">
                  <a:noFill/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Назовите хроматические  цвета?</a:t>
            </a:r>
          </a:p>
          <a:p>
            <a:pPr marL="457200" indent="-457200">
              <a:buFontTx/>
              <a:buAutoNum type="arabicPeriod"/>
              <a:defRPr/>
            </a:pPr>
            <a:r>
              <a:rPr lang="ru-RU" sz="3200" b="1" dirty="0">
                <a:ln w="17780" cmpd="sng">
                  <a:noFill/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Назовите тёплые и холодные цвета?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85728"/>
            <a:ext cx="8286809" cy="63094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971550" lvl="1" indent="-514350">
              <a:defRPr/>
            </a:pPr>
            <a:r>
              <a:rPr lang="ru-RU" sz="32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Закрепление изученного материала.</a:t>
            </a:r>
          </a:p>
          <a:p>
            <a:pPr marL="971550" lvl="1" indent="-514350">
              <a:defRPr/>
            </a:pPr>
            <a:r>
              <a:rPr lang="ru-RU" sz="32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ru-RU" sz="28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r>
              <a:rPr lang="ru-RU" sz="2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Назовите виды ИЗО?</a:t>
            </a:r>
          </a:p>
          <a:p>
            <a:pPr marL="514350" indent="-514350">
              <a:defRPr/>
            </a:pPr>
            <a:r>
              <a:rPr lang="ru-RU" sz="28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2. Что такое графика?</a:t>
            </a:r>
          </a:p>
          <a:p>
            <a:pPr marL="514350" indent="-514350">
              <a:defRPr/>
            </a:pPr>
            <a:r>
              <a:rPr lang="ru-RU" sz="28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3. Что является основой языка графики?</a:t>
            </a:r>
          </a:p>
          <a:p>
            <a:pPr marL="514350" indent="-514350">
              <a:defRPr/>
            </a:pPr>
            <a:r>
              <a:rPr lang="ru-RU" sz="28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4. Назовите материалы, которые используют для выполнения графической работы?</a:t>
            </a:r>
          </a:p>
          <a:p>
            <a:pPr marL="514350" indent="-514350">
              <a:defRPr/>
            </a:pPr>
            <a:r>
              <a:rPr lang="ru-RU" sz="28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5. Что такое живопись?</a:t>
            </a:r>
          </a:p>
          <a:p>
            <a:pPr marL="514350" indent="-514350">
              <a:defRPr/>
            </a:pPr>
            <a:r>
              <a:rPr lang="ru-RU" sz="28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6. Что является основой языка живописи?</a:t>
            </a:r>
          </a:p>
          <a:p>
            <a:pPr marL="514350" indent="-514350">
              <a:defRPr/>
            </a:pPr>
            <a:r>
              <a:rPr lang="ru-RU" sz="28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7. Назовите материалы, которые используют для выполнения живописной работы?</a:t>
            </a:r>
          </a:p>
          <a:p>
            <a:pPr marL="514350" indent="-514350">
              <a:defRPr/>
            </a:pPr>
            <a:endParaRPr lang="ru-RU" sz="32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57188" y="428625"/>
            <a:ext cx="9001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200" b="1">
                <a:solidFill>
                  <a:srgbClr val="FF0000"/>
                </a:solidFill>
                <a:cs typeface="Times New Roman" pitchFamily="18" charset="0"/>
              </a:rPr>
              <a:t>Тема урока: </a:t>
            </a:r>
            <a:r>
              <a:rPr lang="ru-RU" sz="32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«</a:t>
            </a:r>
            <a:r>
              <a:rPr lang="ru-RU" sz="3200" b="1">
                <a:solidFill>
                  <a:srgbClr val="FF0000"/>
                </a:solidFill>
                <a:cs typeface="Times New Roman" pitchFamily="18" charset="0"/>
              </a:rPr>
              <a:t>Пейзаж родного края</a:t>
            </a:r>
            <a:r>
              <a:rPr lang="ru-RU" sz="32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»</a:t>
            </a:r>
            <a:r>
              <a:rPr lang="ru-RU" sz="3200" b="1">
                <a:solidFill>
                  <a:srgbClr val="FF0000"/>
                </a:solidFill>
                <a:cs typeface="Times New Roman" pitchFamily="18" charset="0"/>
              </a:rPr>
              <a:t>. </a:t>
            </a:r>
            <a:endParaRPr lang="ru-RU" b="1">
              <a:solidFill>
                <a:srgbClr val="FF0000"/>
              </a:solidFill>
            </a:endParaRPr>
          </a:p>
          <a:p>
            <a:pPr eaLnBrk="0" hangingPunct="0"/>
            <a:r>
              <a:rPr lang="ru-RU" sz="3200" b="1">
                <a:solidFill>
                  <a:srgbClr val="FF0000"/>
                </a:solidFill>
                <a:cs typeface="Times New Roman" pitchFamily="18" charset="0"/>
              </a:rPr>
              <a:t> Задача урока: изобразить    живописный пейзаж.</a:t>
            </a:r>
            <a:endParaRPr lang="ru-RU" sz="4800" b="1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214554"/>
            <a:ext cx="7858212" cy="415498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2400" b="1" spc="50" dirty="0">
                <a:ln w="11430">
                  <a:noFill/>
                </a:ln>
                <a:solidFill>
                  <a:srgbClr val="000000"/>
                </a:solidFill>
              </a:rPr>
              <a:t>Живопись – это такой вид изобразительного искусства, в котором цвет играет главную роль.</a:t>
            </a:r>
          </a:p>
          <a:p>
            <a:pPr>
              <a:defRPr/>
            </a:pPr>
            <a:endParaRPr lang="ru-RU" sz="2400" b="1" spc="50" dirty="0">
              <a:ln w="11430">
                <a:noFill/>
              </a:ln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sz="2400" b="1" dirty="0"/>
              <a:t>Живопись - искусство изображать предметы и явления реального мира с помощью красок.</a:t>
            </a:r>
            <a:endParaRPr lang="ru-RU" sz="2400" dirty="0"/>
          </a:p>
          <a:p>
            <a:pPr>
              <a:defRPr/>
            </a:pPr>
            <a:r>
              <a:rPr lang="ru-RU" sz="2400" b="1" dirty="0"/>
              <a:t>(в словаре Ефремовой)</a:t>
            </a:r>
            <a:endParaRPr lang="ru-RU" sz="2400" dirty="0"/>
          </a:p>
          <a:p>
            <a:pPr>
              <a:defRPr/>
            </a:pPr>
            <a:endParaRPr lang="ru-RU" sz="2400" b="1" spc="50" dirty="0">
              <a:ln w="11430">
                <a:noFill/>
              </a:ln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sz="2400" b="1" spc="50" dirty="0">
                <a:ln w="11430">
                  <a:noFill/>
                </a:ln>
                <a:solidFill>
                  <a:srgbClr val="000000"/>
                </a:solidFill>
              </a:rPr>
              <a:t>Лучше понять особенности цвета, использовать его в живописи, применить в декоративном искусстве помогает художникам наука о цвете – </a:t>
            </a:r>
            <a:r>
              <a:rPr lang="ru-RU" sz="2400" b="1" spc="50" dirty="0" err="1">
                <a:ln w="11430">
                  <a:noFill/>
                </a:ln>
                <a:solidFill>
                  <a:srgbClr val="000000"/>
                </a:solidFill>
              </a:rPr>
              <a:t>цветоведение</a:t>
            </a:r>
            <a:r>
              <a:rPr lang="ru-RU" sz="2400" b="1" spc="50" dirty="0">
                <a:ln w="11430">
                  <a:noFill/>
                </a:ln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357166"/>
            <a:ext cx="7929618" cy="15081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Ахроматические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– </a:t>
            </a:r>
            <a:r>
              <a:rPr lang="ru-RU" sz="3600" dirty="0"/>
              <a:t>переводе с греческого «бесцветные»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.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714375" y="2143125"/>
            <a:ext cx="3457575" cy="151288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786313" y="2143125"/>
            <a:ext cx="3457575" cy="1512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714375" y="4143375"/>
            <a:ext cx="3457575" cy="151288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4786313" y="4143375"/>
            <a:ext cx="3457575" cy="151288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428604"/>
            <a:ext cx="7500989" cy="224676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dirty="0">
                <a:ln/>
                <a:solidFill>
                  <a:srgbClr val="F36161"/>
                </a:solidFill>
              </a:rPr>
              <a:t>Хроматические</a:t>
            </a:r>
            <a:r>
              <a:rPr lang="ru-RU" sz="4400" b="1" dirty="0">
                <a:ln/>
                <a:solidFill>
                  <a:srgbClr val="F36161"/>
                </a:solidFill>
              </a:rPr>
              <a:t>- </a:t>
            </a:r>
            <a:r>
              <a:rPr lang="ru-RU" sz="4400" dirty="0"/>
              <a:t> </a:t>
            </a:r>
            <a:r>
              <a:rPr lang="ru-RU" sz="3200" b="1" dirty="0">
                <a:solidFill>
                  <a:srgbClr val="FF0000"/>
                </a:solidFill>
              </a:rPr>
              <a:t>значит цветные.</a:t>
            </a:r>
            <a:r>
              <a:rPr lang="ru-RU" sz="4800" b="1" dirty="0"/>
              <a:t>                                    </a:t>
            </a:r>
            <a:r>
              <a:rPr lang="ru-RU" sz="2400" dirty="0"/>
              <a:t>Основными характеристиками хроматических цветов являются</a:t>
            </a:r>
          </a:p>
          <a:p>
            <a:pPr algn="ctr">
              <a:defRPr/>
            </a:pPr>
            <a:r>
              <a:rPr lang="ru-RU" sz="4400" dirty="0"/>
              <a:t> </a:t>
            </a:r>
            <a:r>
              <a:rPr lang="ru-RU" sz="2400" dirty="0"/>
              <a:t>а) цветовой тон, б) насыщенность, в) светлота</a:t>
            </a:r>
            <a:r>
              <a:rPr lang="ru-RU" sz="4400" dirty="0"/>
              <a:t>.</a:t>
            </a:r>
            <a:endParaRPr lang="ru-RU" sz="4400" dirty="0">
              <a:ln/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43625" y="4929188"/>
            <a:ext cx="2214563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43625" y="3929063"/>
            <a:ext cx="2214563" cy="92868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643313" y="3929063"/>
            <a:ext cx="2214562" cy="9144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43313" y="2928938"/>
            <a:ext cx="2143125" cy="92868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643313" y="4929188"/>
            <a:ext cx="2214562" cy="914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143625" y="2928938"/>
            <a:ext cx="2214563" cy="92868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000125" y="4929188"/>
            <a:ext cx="2214563" cy="9144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00125" y="3929063"/>
            <a:ext cx="2214563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000125" y="2928938"/>
            <a:ext cx="2214563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-357214"/>
            <a:ext cx="3357586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Тёплые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86050" y="214290"/>
            <a:ext cx="6072230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endParaRPr lang="ru-RU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>
              <a:defRPr/>
            </a:pPr>
            <a:r>
              <a:rPr lang="ru-RU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 Холодные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714356"/>
            <a:ext cx="5214974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цвета.</a:t>
            </a:r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-428625" y="2357438"/>
          <a:ext cx="6096000" cy="4067175"/>
        </p:xfrm>
        <a:graphic>
          <a:graphicData uri="http://schemas.openxmlformats.org/presentationml/2006/ole">
            <p:oleObj spid="_x0000_s1026" name="Диаграмма" r:id="rId3" imgW="6096130" imgH="4067251" progId="MSGraph.Chart.8">
              <p:embed followColorScheme="full"/>
            </p:oleObj>
          </a:graphicData>
        </a:graphic>
      </p:graphicFrame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4000500" y="2286000"/>
          <a:ext cx="6091238" cy="4135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152" grpId="0"/>
      <p:bldGraphic spid="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43063" y="2428875"/>
            <a:ext cx="571500" cy="5715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43063" y="4071938"/>
            <a:ext cx="571500" cy="5715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29250" y="4071938"/>
            <a:ext cx="571500" cy="5715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29250" y="5072063"/>
            <a:ext cx="571500" cy="571500"/>
          </a:xfrm>
          <a:prstGeom prst="rect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43313" y="5072063"/>
            <a:ext cx="571500" cy="5715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43063" y="5072063"/>
            <a:ext cx="571500" cy="5715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43063" y="6000750"/>
            <a:ext cx="571500" cy="5715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43313" y="6000750"/>
            <a:ext cx="571500" cy="5715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429250" y="6000750"/>
            <a:ext cx="571500" cy="571500"/>
          </a:xfrm>
          <a:prstGeom prst="rect">
            <a:avLst/>
          </a:prstGeom>
          <a:solidFill>
            <a:srgbClr val="66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5371" name="TextBox 15"/>
          <p:cNvSpPr txBox="1">
            <a:spLocks noChangeArrowheads="1"/>
          </p:cNvSpPr>
          <p:nvPr/>
        </p:nvSpPr>
        <p:spPr bwMode="auto">
          <a:xfrm>
            <a:off x="2786063" y="6072188"/>
            <a:ext cx="363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+</a:t>
            </a:r>
          </a:p>
        </p:txBody>
      </p:sp>
      <p:sp>
        <p:nvSpPr>
          <p:cNvPr id="15372" name="Прямоугольник 16"/>
          <p:cNvSpPr>
            <a:spLocks noChangeArrowheads="1"/>
          </p:cNvSpPr>
          <p:nvPr/>
        </p:nvSpPr>
        <p:spPr bwMode="auto">
          <a:xfrm>
            <a:off x="2786063" y="4143375"/>
            <a:ext cx="3635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+</a:t>
            </a:r>
          </a:p>
        </p:txBody>
      </p:sp>
      <p:sp>
        <p:nvSpPr>
          <p:cNvPr id="15373" name="Прямоугольник 17"/>
          <p:cNvSpPr>
            <a:spLocks noChangeArrowheads="1"/>
          </p:cNvSpPr>
          <p:nvPr/>
        </p:nvSpPr>
        <p:spPr bwMode="auto">
          <a:xfrm>
            <a:off x="2786063" y="5143500"/>
            <a:ext cx="3635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+</a:t>
            </a:r>
          </a:p>
        </p:txBody>
      </p:sp>
      <p:sp>
        <p:nvSpPr>
          <p:cNvPr id="15374" name="Прямоугольник 18"/>
          <p:cNvSpPr>
            <a:spLocks noChangeArrowheads="1"/>
          </p:cNvSpPr>
          <p:nvPr/>
        </p:nvSpPr>
        <p:spPr bwMode="auto">
          <a:xfrm>
            <a:off x="4643438" y="5143500"/>
            <a:ext cx="3635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=</a:t>
            </a:r>
          </a:p>
        </p:txBody>
      </p:sp>
      <p:sp>
        <p:nvSpPr>
          <p:cNvPr id="15375" name="Прямоугольник 19"/>
          <p:cNvSpPr>
            <a:spLocks noChangeArrowheads="1"/>
          </p:cNvSpPr>
          <p:nvPr/>
        </p:nvSpPr>
        <p:spPr bwMode="auto">
          <a:xfrm>
            <a:off x="4643438" y="4143375"/>
            <a:ext cx="3635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=</a:t>
            </a:r>
          </a:p>
        </p:txBody>
      </p:sp>
      <p:sp>
        <p:nvSpPr>
          <p:cNvPr id="15376" name="Прямоугольник 20"/>
          <p:cNvSpPr>
            <a:spLocks noChangeArrowheads="1"/>
          </p:cNvSpPr>
          <p:nvPr/>
        </p:nvSpPr>
        <p:spPr bwMode="auto">
          <a:xfrm>
            <a:off x="4643438" y="6072188"/>
            <a:ext cx="363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=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643313" y="4071938"/>
            <a:ext cx="571500" cy="5715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643313" y="2428875"/>
            <a:ext cx="571500" cy="5715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429250" y="2428875"/>
            <a:ext cx="571500" cy="5715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5380" name="Прямоугольник 1"/>
          <p:cNvSpPr>
            <a:spLocks noChangeArrowheads="1"/>
          </p:cNvSpPr>
          <p:nvPr/>
        </p:nvSpPr>
        <p:spPr bwMode="auto">
          <a:xfrm>
            <a:off x="214313" y="214313"/>
            <a:ext cx="87153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b="1"/>
              <a:t> </a:t>
            </a:r>
          </a:p>
          <a:p>
            <a:pPr algn="just"/>
            <a:endParaRPr lang="ru-RU" sz="2000" b="1"/>
          </a:p>
          <a:p>
            <a:pPr algn="just"/>
            <a:r>
              <a:rPr lang="ru-RU" sz="2000" b="1"/>
              <a:t>1</a:t>
            </a:r>
            <a:r>
              <a:rPr lang="ru-RU" sz="2400" b="1"/>
              <a:t>. </a:t>
            </a:r>
            <a:r>
              <a:rPr lang="ru-RU" sz="2400" b="1" i="1"/>
              <a:t>Основные цвета </a:t>
            </a:r>
            <a:r>
              <a:rPr lang="ru-RU" sz="2000" b="1"/>
              <a:t>(простые, которые невозможно получить при помощи смешения других цветов): красный, синий, желтый. </a:t>
            </a:r>
          </a:p>
        </p:txBody>
      </p:sp>
      <p:sp>
        <p:nvSpPr>
          <p:cNvPr id="15381" name="TextBox 5"/>
          <p:cNvSpPr txBox="1">
            <a:spLocks noChangeArrowheads="1"/>
          </p:cNvSpPr>
          <p:nvPr/>
        </p:nvSpPr>
        <p:spPr bwMode="auto">
          <a:xfrm>
            <a:off x="285750" y="3286125"/>
            <a:ext cx="87153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2. </a:t>
            </a:r>
            <a:r>
              <a:rPr lang="ru-RU" sz="2400" b="1" i="1"/>
              <a:t>Составные</a:t>
            </a:r>
            <a:r>
              <a:rPr lang="ru-RU" sz="2000" b="1"/>
              <a:t> (полученные от смешения простых) цвета: оранжевый, зеленый, фиолетовый.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 t="6355"/>
          <a:stretch>
            <a:fillRect/>
          </a:stretch>
        </p:blipFill>
        <p:spPr bwMode="auto">
          <a:xfrm>
            <a:off x="1071563" y="285750"/>
            <a:ext cx="7024687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1785938" y="5643563"/>
            <a:ext cx="5768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 </a:t>
            </a:r>
            <a:r>
              <a:rPr lang="ru-RU" sz="2800" b="1"/>
              <a:t>"Донская степь"Г.К. Никоненко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4"/>
          <p:cNvSpPr txBox="1">
            <a:spLocks noChangeArrowheads="1"/>
          </p:cNvSpPr>
          <p:nvPr/>
        </p:nvSpPr>
        <p:spPr bwMode="auto">
          <a:xfrm>
            <a:off x="2071688" y="5572125"/>
            <a:ext cx="5060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«Зимой" </a:t>
            </a:r>
            <a:r>
              <a:rPr lang="ru-RU" sz="3200" b="1"/>
              <a:t> В. Величкевич</a:t>
            </a:r>
            <a:r>
              <a:rPr lang="ru-RU" sz="2400" b="1"/>
              <a:t>.</a:t>
            </a:r>
          </a:p>
        </p:txBody>
      </p:sp>
      <p:pic>
        <p:nvPicPr>
          <p:cNvPr id="17411" name="Рисунок 3" descr="в величкевич Зимой.jpg"/>
          <p:cNvPicPr>
            <a:picLocks noChangeAspect="1"/>
          </p:cNvPicPr>
          <p:nvPr/>
        </p:nvPicPr>
        <p:blipFill>
          <a:blip r:embed="rId2"/>
          <a:srcRect r="10358"/>
          <a:stretch>
            <a:fillRect/>
          </a:stretch>
        </p:blipFill>
        <p:spPr bwMode="auto">
          <a:xfrm>
            <a:off x="928688" y="500063"/>
            <a:ext cx="7597775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2392</TotalTime>
  <Words>329</Words>
  <Application>Microsoft Office PowerPoint</Application>
  <PresentationFormat>Экран (4:3)</PresentationFormat>
  <Paragraphs>57</Paragraphs>
  <Slides>12</Slides>
  <Notes>0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Начальная</vt:lpstr>
      <vt:lpstr>Диаграмма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Мила</dc:creator>
  <cp:lastModifiedBy>Андрей</cp:lastModifiedBy>
  <cp:revision>244</cp:revision>
  <dcterms:created xsi:type="dcterms:W3CDTF">2008-11-28T07:11:33Z</dcterms:created>
  <dcterms:modified xsi:type="dcterms:W3CDTF">2011-11-05T17:43:04Z</dcterms:modified>
</cp:coreProperties>
</file>