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72" r:id="rId6"/>
    <p:sldId id="262" r:id="rId7"/>
    <p:sldId id="263" r:id="rId8"/>
    <p:sldId id="264" r:id="rId9"/>
    <p:sldId id="265" r:id="rId10"/>
    <p:sldId id="266" r:id="rId11"/>
    <p:sldId id="259" r:id="rId12"/>
    <p:sldId id="260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66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21449-7A60-4F88-9C66-881D7DE654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1C85C-96A5-4B3E-8293-C6157D50DB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C9E49-B6D9-4E1C-8C99-85F1409A83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9EA29-9DB4-4F29-B88A-E24F1B984C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F02C4-077D-4791-AA45-10E9EE5D9A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193E2-7642-4ECC-8EA2-2D5970D49C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0012-C481-4996-AF2A-6F529660C0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140B8-280E-436F-9BB7-796DB317AB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5D0C6-6028-4ED9-A189-F3FE2F49ED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5657B-368B-41DC-8602-0369420E0A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A870A-20DC-4377-B4B7-C66312373B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EB9CE68A-2CD8-4F54-8604-B01E4B7E6A5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133600"/>
          </a:xfrm>
        </p:spPr>
        <p:txBody>
          <a:bodyPr/>
          <a:lstStyle/>
          <a:p>
            <a:pPr algn="l"/>
            <a:r>
              <a:rPr lang="ru-RU" sz="2800" b="1">
                <a:solidFill>
                  <a:srgbClr val="FF3300"/>
                </a:solidFill>
                <a:latin typeface="Times New Roman" pitchFamily="18" charset="0"/>
              </a:rPr>
              <a:t>Оля  и Роман поспорили. Оля говорит, что белый медведь – самый крупный наземный хищник. Роман утверждает, что белого медведя называют морским медведем. Прочитай текст, рассмотри внимательно рисунок и реши, кто из ребят прав</a:t>
            </a:r>
            <a:r>
              <a:rPr lang="ru-RU" sz="2400" b="1">
                <a:solidFill>
                  <a:srgbClr val="FF3300"/>
                </a:solidFill>
                <a:latin typeface="Times New Roman" pitchFamily="18" charset="0"/>
              </a:rPr>
              <a:t>.</a:t>
            </a:r>
            <a:r>
              <a:rPr lang="ru-RU" sz="4000"/>
              <a:t> </a:t>
            </a:r>
          </a:p>
        </p:txBody>
      </p:sp>
      <p:pic>
        <p:nvPicPr>
          <p:cNvPr id="20485" name="Picture 5" descr="2daa9ba82427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5013" y="2276475"/>
            <a:ext cx="4402137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фо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8" name="Picture 6" descr="гномы т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413" y="1989138"/>
            <a:ext cx="2041525" cy="2881312"/>
          </a:xfrm>
          <a:prstGeom prst="rect">
            <a:avLst/>
          </a:prstGeom>
          <a:noFill/>
        </p:spPr>
      </p:pic>
      <p:pic>
        <p:nvPicPr>
          <p:cNvPr id="13319" name="Picture 7" descr="эльф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163" y="1125538"/>
            <a:ext cx="1717675" cy="2457450"/>
          </a:xfrm>
          <a:prstGeom prst="rect">
            <a:avLst/>
          </a:prstGeom>
          <a:noFill/>
        </p:spPr>
      </p:pic>
      <p:pic>
        <p:nvPicPr>
          <p:cNvPr id="13320" name="Picture 8" descr="бел и гном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0200" y="3716338"/>
            <a:ext cx="3106738" cy="2362200"/>
          </a:xfrm>
          <a:prstGeom prst="rect">
            <a:avLst/>
          </a:prstGeom>
          <a:noFill/>
        </p:spPr>
      </p:pic>
    </p:spTree>
  </p:cSld>
  <p:clrMapOvr>
    <a:masterClrMapping/>
  </p:clrMapOvr>
  <p:transition advTm="1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Михрютка(белый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79388" y="3870325"/>
            <a:ext cx="87487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FF3300"/>
                </a:solidFill>
              </a:rPr>
              <a:t>Можно ли белого медведя назвать морским медведем? </a:t>
            </a:r>
          </a:p>
          <a:p>
            <a:pPr algn="ctr">
              <a:buFontTx/>
              <a:buChar char="•"/>
            </a:pPr>
            <a:r>
              <a:rPr lang="ru-RU" sz="3200" b="1">
                <a:solidFill>
                  <a:srgbClr val="FF3300"/>
                </a:solidFill>
              </a:rPr>
              <a:t>Да</a:t>
            </a:r>
          </a:p>
          <a:p>
            <a:pPr algn="ctr">
              <a:buFontTx/>
              <a:buChar char="•"/>
            </a:pPr>
            <a:r>
              <a:rPr lang="ru-RU" sz="3200" b="1">
                <a:solidFill>
                  <a:srgbClr val="FF3300"/>
                </a:solidFill>
              </a:rPr>
              <a:t>Нет</a:t>
            </a:r>
          </a:p>
          <a:p>
            <a:pPr algn="ctr"/>
            <a:r>
              <a:rPr lang="ru-RU" sz="3200" b="1">
                <a:solidFill>
                  <a:srgbClr val="FF3300"/>
                </a:solidFill>
              </a:rPr>
              <a:t>Найди в тексте примеры, подтверждающие правильность твоего ответа.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38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39750" y="-25400"/>
            <a:ext cx="86042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FF3300"/>
                </a:solidFill>
              </a:rPr>
              <a:t>Ты помнишь, что Максим считает, что белый медведь – самый крупный наземный хищник, а Роман утверждает, что белого медведя называют морским медведем. Кто же из них, по-твоему, прав?</a:t>
            </a:r>
          </a:p>
          <a:p>
            <a:pPr algn="ctr"/>
            <a:r>
              <a:rPr lang="ru-RU" sz="2400" b="1">
                <a:solidFill>
                  <a:srgbClr val="FF3300"/>
                </a:solidFill>
              </a:rPr>
              <a:t>Никто</a:t>
            </a:r>
          </a:p>
          <a:p>
            <a:pPr algn="ctr"/>
            <a:r>
              <a:rPr lang="ru-RU" sz="2400" b="1">
                <a:solidFill>
                  <a:srgbClr val="FF3300"/>
                </a:solidFill>
              </a:rPr>
              <a:t>Максим</a:t>
            </a:r>
          </a:p>
          <a:p>
            <a:pPr algn="ctr"/>
            <a:r>
              <a:rPr lang="ru-RU" sz="2400" b="1">
                <a:solidFill>
                  <a:srgbClr val="FF3300"/>
                </a:solidFill>
              </a:rPr>
              <a:t>Роман</a:t>
            </a:r>
          </a:p>
          <a:p>
            <a:pPr algn="ctr"/>
            <a:r>
              <a:rPr lang="ru-RU" sz="2400" b="1">
                <a:solidFill>
                  <a:srgbClr val="FF3300"/>
                </a:solidFill>
              </a:rPr>
              <a:t>Оба</a:t>
            </a:r>
          </a:p>
          <a:p>
            <a:pPr algn="ctr"/>
            <a:r>
              <a:rPr lang="ru-RU" sz="2400" b="1">
                <a:solidFill>
                  <a:srgbClr val="FF3300"/>
                </a:solidFill>
              </a:rPr>
              <a:t>Объясни, почему ты так думаешь.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6600" b="1" i="1">
                <a:solidFill>
                  <a:srgbClr val="FF3300"/>
                </a:solidFill>
              </a:rPr>
              <a:t>Молодцы! </a:t>
            </a:r>
          </a:p>
          <a:p>
            <a:pPr algn="ctr">
              <a:buFontTx/>
              <a:buNone/>
            </a:pPr>
            <a:r>
              <a:rPr lang="ru-RU" sz="6600" b="1" i="1">
                <a:solidFill>
                  <a:srgbClr val="FF3300"/>
                </a:solidFill>
              </a:rPr>
              <a:t>Спасибо за работу.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431925" y="1724025"/>
            <a:ext cx="6281738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algn="ctr"/>
            <a:r>
              <a:rPr lang="ru-RU" sz="2800" b="1" i="1">
                <a:solidFill>
                  <a:srgbClr val="FF3300"/>
                </a:solidFill>
              </a:rPr>
              <a:t>Волгоградская область,</a:t>
            </a:r>
          </a:p>
          <a:p>
            <a:pPr indent="228600" algn="ctr"/>
            <a:r>
              <a:rPr lang="ru-RU" sz="2800" b="1" i="1">
                <a:solidFill>
                  <a:srgbClr val="FF3300"/>
                </a:solidFill>
              </a:rPr>
              <a:t>р.п.Новониколаевский,</a:t>
            </a:r>
          </a:p>
          <a:p>
            <a:pPr indent="228600" algn="ctr"/>
            <a:r>
              <a:rPr lang="ru-RU" sz="2800" b="1" i="1">
                <a:solidFill>
                  <a:srgbClr val="FF3300"/>
                </a:solidFill>
              </a:rPr>
              <a:t> МОУ «Новониколаевская сош №2»,</a:t>
            </a:r>
          </a:p>
          <a:p>
            <a:pPr indent="228600" algn="ctr"/>
            <a:r>
              <a:rPr lang="ru-RU" sz="2800" b="1" i="1">
                <a:solidFill>
                  <a:srgbClr val="FF3300"/>
                </a:solidFill>
              </a:rPr>
              <a:t>учитель начальных классов:</a:t>
            </a:r>
          </a:p>
          <a:p>
            <a:pPr indent="228600" algn="ctr"/>
            <a:r>
              <a:rPr lang="ru-RU" sz="2800" b="1" i="1">
                <a:solidFill>
                  <a:srgbClr val="FF3300"/>
                </a:solidFill>
              </a:rPr>
              <a:t>Очередько Татьяна Константиновна.</a:t>
            </a:r>
          </a:p>
          <a:p>
            <a:pPr indent="228600" algn="ctr"/>
            <a:r>
              <a:rPr lang="ru-RU" sz="2800" b="1" i="1">
                <a:solidFill>
                  <a:srgbClr val="FF3300"/>
                </a:solidFill>
              </a:rPr>
              <a:t>2011-2012 учебный год</a:t>
            </a:r>
          </a:p>
        </p:txBody>
      </p:sp>
      <p:pic>
        <p:nvPicPr>
          <p:cNvPr id="23557" name="Picture 5" descr="Рисунок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96875" y="-531813"/>
            <a:ext cx="11088688" cy="7794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Белый медвед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52413" y="0"/>
            <a:ext cx="9937751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325563" y="88900"/>
            <a:ext cx="65420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 i="1">
                <a:solidFill>
                  <a:srgbClr val="FF3300"/>
                </a:solidFill>
                <a:latin typeface="Arial" charset="0"/>
                <a:cs typeface="Times New Roman" pitchFamily="18" charset="0"/>
              </a:rPr>
              <a:t>Рассмотри рисунок и заполни таблицу.</a:t>
            </a:r>
            <a:endParaRPr lang="ru-RU" sz="2800" b="1">
              <a:solidFill>
                <a:srgbClr val="FF3300"/>
              </a:solidFill>
              <a:latin typeface="Arial" charset="0"/>
            </a:endParaRPr>
          </a:p>
          <a:p>
            <a:pPr algn="ctr" eaLnBrk="0" hangingPunct="0"/>
            <a:r>
              <a:rPr lang="ru-RU" sz="2800" b="1">
                <a:solidFill>
                  <a:srgbClr val="FF3300"/>
                </a:solidFill>
                <a:latin typeface="Arial" charset="0"/>
                <a:cs typeface="Times New Roman" pitchFamily="18" charset="0"/>
              </a:rPr>
              <a:t>«</a:t>
            </a:r>
            <a:r>
              <a:rPr lang="ru-RU" sz="2800" b="1" i="1">
                <a:solidFill>
                  <a:srgbClr val="FF3300"/>
                </a:solidFill>
                <a:latin typeface="Arial" charset="0"/>
                <a:cs typeface="Times New Roman" pitchFamily="18" charset="0"/>
              </a:rPr>
              <a:t>Портрет» белого медведя.</a:t>
            </a:r>
            <a:endParaRPr lang="ru-RU" sz="2800" b="1">
              <a:solidFill>
                <a:srgbClr val="FF3300"/>
              </a:solidFill>
              <a:latin typeface="Arial" charset="0"/>
            </a:endParaRPr>
          </a:p>
        </p:txBody>
      </p:sp>
      <p:graphicFrame>
        <p:nvGraphicFramePr>
          <p:cNvPr id="3116" name="Group 44"/>
          <p:cNvGraphicFramePr>
            <a:graphicFrameLocks noGrp="1"/>
          </p:cNvGraphicFramePr>
          <p:nvPr/>
        </p:nvGraphicFramePr>
        <p:xfrm>
          <a:off x="0" y="4557713"/>
          <a:ext cx="9144000" cy="2300288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10795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тела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в холке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 животного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A0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827088" y="7938"/>
            <a:ext cx="76723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>
                <a:solidFill>
                  <a:srgbClr val="0066FF"/>
                </a:solidFill>
                <a:latin typeface="Arial" charset="0"/>
                <a:cs typeface="Times New Roman" pitchFamily="18" charset="0"/>
              </a:rPr>
              <a:t>Сравни заполненную тобой таблицу и представленную. </a:t>
            </a:r>
            <a:endParaRPr lang="ru-RU" sz="2800" b="1">
              <a:solidFill>
                <a:srgbClr val="0066FF"/>
              </a:solidFill>
              <a:latin typeface="Arial" charset="0"/>
            </a:endParaRPr>
          </a:p>
        </p:txBody>
      </p:sp>
      <p:graphicFrame>
        <p:nvGraphicFramePr>
          <p:cNvPr id="5204" name="Group 84"/>
          <p:cNvGraphicFramePr>
            <a:graphicFrameLocks noGrp="1"/>
          </p:cNvGraphicFramePr>
          <p:nvPr/>
        </p:nvGraphicFramePr>
        <p:xfrm>
          <a:off x="323850" y="1125538"/>
          <a:ext cx="8496300" cy="2204720"/>
        </p:xfrm>
        <a:graphic>
          <a:graphicData uri="http://schemas.openxmlformats.org/drawingml/2006/table">
            <a:tbl>
              <a:tblPr/>
              <a:tblGrid>
                <a:gridCol w="2566988"/>
                <a:gridCol w="1916112"/>
                <a:gridCol w="1889125"/>
                <a:gridCol w="2124075"/>
              </a:tblGrid>
              <a:tr h="809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медведя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тела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в холке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 животного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Бурый медведь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2 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 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400 кг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Гималайский медведь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170 см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80 см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140 кг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фо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</p:spPr>
      </p:pic>
      <p:pic>
        <p:nvPicPr>
          <p:cNvPr id="19461" name="Picture 5" descr="гном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1125538"/>
            <a:ext cx="2081212" cy="3600450"/>
          </a:xfrm>
          <a:prstGeom prst="rect">
            <a:avLst/>
          </a:prstGeom>
          <a:noFill/>
        </p:spPr>
      </p:pic>
      <p:pic>
        <p:nvPicPr>
          <p:cNvPr id="19462" name="Picture 6" descr="elfia-21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24525" y="2349500"/>
            <a:ext cx="3181350" cy="3311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фо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1" name="Picture 5" descr="гном4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2275" y="1268413"/>
            <a:ext cx="1651000" cy="2620962"/>
          </a:xfrm>
          <a:prstGeom prst="rect">
            <a:avLst/>
          </a:prstGeom>
          <a:noFill/>
        </p:spPr>
      </p:pic>
      <p:pic>
        <p:nvPicPr>
          <p:cNvPr id="9222" name="Picture 6" descr="гном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8888" y="3716338"/>
            <a:ext cx="1204912" cy="1993900"/>
          </a:xfrm>
          <a:prstGeom prst="rect">
            <a:avLst/>
          </a:prstGeom>
          <a:noFill/>
        </p:spPr>
      </p:pic>
      <p:pic>
        <p:nvPicPr>
          <p:cNvPr id="9223" name="Picture 7" descr="гном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3575" y="3573463"/>
            <a:ext cx="1204913" cy="1993900"/>
          </a:xfrm>
          <a:prstGeom prst="rect">
            <a:avLst/>
          </a:prstGeom>
          <a:noFill/>
        </p:spPr>
      </p:pic>
      <p:pic>
        <p:nvPicPr>
          <p:cNvPr id="9224" name="Picture 8" descr="гном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3141663"/>
            <a:ext cx="1204912" cy="1993900"/>
          </a:xfrm>
          <a:prstGeom prst="rect">
            <a:avLst/>
          </a:prstGeom>
          <a:noFill/>
        </p:spPr>
      </p:pic>
    </p:spTree>
  </p:cSld>
  <p:clrMapOvr>
    <a:masterClrMapping/>
  </p:clrMapOvr>
  <p:transition advTm="29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фо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7" name="Picture 7" descr="гном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450" y="3429000"/>
            <a:ext cx="1571625" cy="1381125"/>
          </a:xfrm>
          <a:prstGeom prst="rect">
            <a:avLst/>
          </a:prstGeom>
          <a:noFill/>
        </p:spPr>
      </p:pic>
      <p:pic>
        <p:nvPicPr>
          <p:cNvPr id="10248" name="Picture 8" descr="гном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4508500"/>
            <a:ext cx="1571625" cy="1381125"/>
          </a:xfrm>
          <a:prstGeom prst="rect">
            <a:avLst/>
          </a:prstGeom>
          <a:noFill/>
        </p:spPr>
      </p:pic>
      <p:pic>
        <p:nvPicPr>
          <p:cNvPr id="10249" name="Picture 9" descr="гном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4438" y="2565400"/>
            <a:ext cx="1571625" cy="1381125"/>
          </a:xfrm>
          <a:prstGeom prst="rect">
            <a:avLst/>
          </a:prstGeom>
          <a:noFill/>
        </p:spPr>
      </p:pic>
      <p:pic>
        <p:nvPicPr>
          <p:cNvPr id="10250" name="Picture 10" descr="гном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475" y="3789363"/>
            <a:ext cx="1571625" cy="1381125"/>
          </a:xfrm>
          <a:prstGeom prst="rect">
            <a:avLst/>
          </a:prstGeom>
          <a:noFill/>
        </p:spPr>
      </p:pic>
      <p:pic>
        <p:nvPicPr>
          <p:cNvPr id="10251" name="Picture 11" descr="гном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588" y="4005263"/>
            <a:ext cx="1571625" cy="1381125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фо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72" name="Picture 8" descr="гномы6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1844675"/>
            <a:ext cx="2495550" cy="1920875"/>
          </a:xfrm>
          <a:prstGeom prst="rect">
            <a:avLst/>
          </a:prstGeom>
          <a:noFill/>
        </p:spPr>
      </p:pic>
      <p:pic>
        <p:nvPicPr>
          <p:cNvPr id="11273" name="Picture 9" descr="гномы6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213" y="3860800"/>
            <a:ext cx="2495550" cy="1920875"/>
          </a:xfrm>
          <a:prstGeom prst="rect">
            <a:avLst/>
          </a:prstGeom>
          <a:noFill/>
        </p:spPr>
      </p:pic>
    </p:spTree>
  </p:cSld>
  <p:clrMapOvr>
    <a:masterClrMapping/>
  </p:clrMapOvr>
  <p:transition advTm="1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фо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3" name="Picture 5" descr="гном8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1916113"/>
            <a:ext cx="2051050" cy="2824162"/>
          </a:xfrm>
          <a:prstGeom prst="rect">
            <a:avLst/>
          </a:prstGeom>
          <a:noFill/>
        </p:spPr>
      </p:pic>
      <p:pic>
        <p:nvPicPr>
          <p:cNvPr id="12294" name="Picture 6" descr="гном8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913" y="1052513"/>
            <a:ext cx="2051050" cy="2824162"/>
          </a:xfrm>
          <a:prstGeom prst="rect">
            <a:avLst/>
          </a:prstGeom>
          <a:noFill/>
        </p:spPr>
      </p:pic>
      <p:pic>
        <p:nvPicPr>
          <p:cNvPr id="12295" name="Picture 7" descr="гном8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2138" y="3141663"/>
            <a:ext cx="2051050" cy="2824162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199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Times New Roman</vt:lpstr>
      <vt:lpstr>Оформление по умолчанию</vt:lpstr>
      <vt:lpstr>Оля  и Роман поспорили. Оля говорит, что белый медведь – самый крупный наземный хищник. Роман утверждает, что белого медведя называют морским медведем. Прочитай текст, рассмотри внимательно рисунок и реши, кто из ребят прав.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Дарёна</cp:lastModifiedBy>
  <cp:revision>4</cp:revision>
  <dcterms:created xsi:type="dcterms:W3CDTF">2011-04-26T09:31:59Z</dcterms:created>
  <dcterms:modified xsi:type="dcterms:W3CDTF">2011-12-15T17:16:33Z</dcterms:modified>
</cp:coreProperties>
</file>