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60" r:id="rId4"/>
    <p:sldId id="261" r:id="rId5"/>
    <p:sldId id="262" r:id="rId6"/>
    <p:sldId id="259" r:id="rId7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75" d="100"/>
          <a:sy n="75" d="100"/>
        </p:scale>
        <p:origin x="-123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Прямая соединительная линия 7"/>
          <p:cNvCxnSpPr/>
          <p:nvPr/>
        </p:nvCxnSpPr>
        <p:spPr>
          <a:xfrm>
            <a:off x="1463675" y="3549650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Прямая соединительная линия 12"/>
          <p:cNvCxnSpPr/>
          <p:nvPr/>
        </p:nvCxnSpPr>
        <p:spPr>
          <a:xfrm>
            <a:off x="4708525" y="3549650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Овал 13"/>
          <p:cNvSpPr/>
          <p:nvPr/>
        </p:nvSpPr>
        <p:spPr>
          <a:xfrm>
            <a:off x="4540250" y="3525838"/>
            <a:ext cx="46038" cy="46037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28" name="Заголовок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7" name="Дата 1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CDA3EC-0094-4DED-81DF-3FE04EE09649}" type="datetimeFigureOut">
              <a:rPr lang="ru-RU"/>
              <a:pPr>
                <a:defRPr/>
              </a:pPr>
              <a:t>24.09.2011</a:t>
            </a:fld>
            <a:endParaRPr lang="ru-RU"/>
          </a:p>
        </p:txBody>
      </p:sp>
      <p:sp>
        <p:nvSpPr>
          <p:cNvPr id="8" name="Номер слайда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7B2251-2408-42C5-9EDC-C56B2D8A9D0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10" name="Нижний колонтитул 1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A0658C-9F18-4824-99D5-9A8F613B42B6}" type="datetimeFigureOut">
              <a:rPr lang="ru-RU"/>
              <a:pPr>
                <a:defRPr/>
              </a:pPr>
              <a:t>24.09.2011</a:t>
            </a:fld>
            <a:endParaRPr lang="ru-RU"/>
          </a:p>
        </p:txBody>
      </p:sp>
      <p:sp>
        <p:nvSpPr>
          <p:cNvPr id="5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9264B6-936D-4954-9F2B-C1E5E1508D9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E59337-87AD-4790-8E28-380708E74767}" type="datetimeFigureOut">
              <a:rPr lang="ru-RU"/>
              <a:pPr>
                <a:defRPr/>
              </a:pPr>
              <a:t>24.09.2011</a:t>
            </a:fld>
            <a:endParaRPr lang="ru-RU"/>
          </a:p>
        </p:txBody>
      </p:sp>
      <p:sp>
        <p:nvSpPr>
          <p:cNvPr id="5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D030E2-E400-460F-BA57-C19EFBEB081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Содержимое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C82BA8-44C4-4FDD-9884-DC2A4C4B6337}" type="datetimeFigureOut">
              <a:rPr lang="ru-RU"/>
              <a:pPr>
                <a:defRPr/>
              </a:pPr>
              <a:t>24.09.2011</a:t>
            </a:fld>
            <a:endParaRPr lang="ru-RU"/>
          </a:p>
        </p:txBody>
      </p:sp>
      <p:sp>
        <p:nvSpPr>
          <p:cNvPr id="5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6F418C-6ED7-4116-8E50-2A37D33445F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Прямая соединительная линия 6"/>
          <p:cNvCxnSpPr/>
          <p:nvPr/>
        </p:nvCxnSpPr>
        <p:spPr>
          <a:xfrm>
            <a:off x="685800" y="4916488"/>
            <a:ext cx="7924800" cy="4762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4CEA3A-90D1-4BE8-BFF0-8FD5BFE1F761}" type="datetimeFigureOut">
              <a:rPr lang="ru-RU"/>
              <a:pPr>
                <a:defRPr/>
              </a:pPr>
              <a:t>24.09.2011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0F8F7C-A9F9-417E-A2D8-5E26F1CD7BC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D206CE-768F-4023-BE93-B4CB01CC5494}" type="datetimeFigureOut">
              <a:rPr lang="ru-RU"/>
              <a:pPr>
                <a:defRPr/>
              </a:pPr>
              <a:t>24.09.2011</a:t>
            </a:fld>
            <a:endParaRPr lang="ru-RU"/>
          </a:p>
        </p:txBody>
      </p:sp>
      <p:sp>
        <p:nvSpPr>
          <p:cNvPr id="6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C9CA93-87B4-4B71-9E0D-73E703608B1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Прямая соединительная линия 9"/>
          <p:cNvCxnSpPr/>
          <p:nvPr/>
        </p:nvCxnSpPr>
        <p:spPr>
          <a:xfrm>
            <a:off x="563563" y="2179638"/>
            <a:ext cx="3748087" cy="1587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16"/>
          <p:cNvCxnSpPr/>
          <p:nvPr/>
        </p:nvCxnSpPr>
        <p:spPr>
          <a:xfrm>
            <a:off x="4754563" y="2179638"/>
            <a:ext cx="3749675" cy="1587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2" name="Содержимое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34" name="Содержимое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2" name="Текст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312646-2841-4C70-9EFD-BBC8C197537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10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" name="Дата 6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598E3A-8480-4F60-A1C9-BA4B31D9BA7E}" type="datetimeFigureOut">
              <a:rPr lang="ru-RU"/>
              <a:pPr>
                <a:defRPr/>
              </a:pPr>
              <a:t>24.09.2011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09B52C-834A-4425-BA6B-7F876887F581}" type="datetimeFigureOut">
              <a:rPr lang="ru-RU"/>
              <a:pPr>
                <a:defRPr/>
              </a:pPr>
              <a:t>24.09.2011</a:t>
            </a:fld>
            <a:endParaRPr lang="ru-RU"/>
          </a:p>
        </p:txBody>
      </p:sp>
      <p:sp>
        <p:nvSpPr>
          <p:cNvPr id="4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88BA9C-BC89-491C-B1E6-4A3E18FC3A5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1B8F26-DCC4-486B-A985-097F71AA0250}" type="datetimeFigureOut">
              <a:rPr lang="ru-RU"/>
              <a:pPr>
                <a:defRPr/>
              </a:pPr>
              <a:t>24.09.2011</a:t>
            </a:fld>
            <a:endParaRPr lang="ru-RU"/>
          </a:p>
        </p:txBody>
      </p:sp>
      <p:sp>
        <p:nvSpPr>
          <p:cNvPr id="3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4EAE5F-B43B-490C-9446-EEDB1C42406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Содержимое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1" name="Заголовок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Дата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1FEA4F-43C3-47CC-83FB-1DBB0D46DE4B}" type="datetimeFigureOut">
              <a:rPr lang="ru-RU"/>
              <a:pPr>
                <a:defRPr/>
              </a:pPr>
              <a:t>24.09.2011</a:t>
            </a:fld>
            <a:endParaRPr lang="ru-RU"/>
          </a:p>
        </p:txBody>
      </p:sp>
      <p:sp>
        <p:nvSpPr>
          <p:cNvPr id="6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1624BE-6441-43BE-9E66-4424FC98B50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7" name="Нижний колонтитул 9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BF9C79-92B4-4B6C-B5B2-3F0A3E146289}" type="datetimeFigureOut">
              <a:rPr lang="ru-RU"/>
              <a:pPr>
                <a:defRPr/>
              </a:pPr>
              <a:t>24.09.2011</a:t>
            </a:fld>
            <a:endParaRPr lang="ru-RU"/>
          </a:p>
        </p:txBody>
      </p:sp>
      <p:sp>
        <p:nvSpPr>
          <p:cNvPr id="6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1D62B1-90F8-4443-94C4-257B9A78641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7" name="Нижний колонтитул 9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Текст 8"/>
          <p:cNvSpPr>
            <a:spLocks noGrp="1"/>
          </p:cNvSpPr>
          <p:nvPr>
            <p:ph type="body" idx="1"/>
          </p:nvPr>
        </p:nvSpPr>
        <p:spPr bwMode="auto">
          <a:xfrm>
            <a:off x="457200" y="1447800"/>
            <a:ext cx="8229600" cy="4678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5791200" y="6203950"/>
            <a:ext cx="2590800" cy="384175"/>
          </a:xfrm>
          <a:prstGeom prst="rect">
            <a:avLst/>
          </a:prstGeom>
        </p:spPr>
        <p:txBody>
          <a:bodyPr vert="horz" anchor="ctr" anchorCtr="0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tx2"/>
                </a:solidFill>
                <a:latin typeface="+mn-lt"/>
              </a:defRPr>
            </a:lvl1pPr>
          </a:lstStyle>
          <a:p>
            <a:pPr>
              <a:defRPr/>
            </a:pPr>
            <a:fld id="{95CF4898-DD40-448E-B52B-8B82CA1C48CA}" type="datetimeFigureOut">
              <a:rPr lang="ru-RU"/>
              <a:pPr>
                <a:defRPr/>
              </a:pPr>
              <a:t>24.09.2011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2133600" y="6203950"/>
            <a:ext cx="3581400" cy="384175"/>
          </a:xfrm>
          <a:prstGeom prst="rect">
            <a:avLst/>
          </a:prstGeom>
        </p:spPr>
        <p:txBody>
          <a:bodyPr vert="horz" anchor="ctr" anchorCtr="0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/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410575" y="6181725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600" baseline="0" smtClean="0">
                <a:solidFill>
                  <a:schemeClr val="tx2"/>
                </a:solidFill>
                <a:latin typeface="+mn-lt"/>
              </a:defRPr>
            </a:lvl1pPr>
          </a:lstStyle>
          <a:p>
            <a:pPr>
              <a:defRPr/>
            </a:pPr>
            <a:fld id="{6BF89738-8D37-41FD-A479-118DBD9CE0D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2" r:id="rId1"/>
    <p:sldLayoutId id="2147483671" r:id="rId2"/>
    <p:sldLayoutId id="2147483673" r:id="rId3"/>
    <p:sldLayoutId id="2147483670" r:id="rId4"/>
    <p:sldLayoutId id="2147483674" r:id="rId5"/>
    <p:sldLayoutId id="2147483669" r:id="rId6"/>
    <p:sldLayoutId id="2147483668" r:id="rId7"/>
    <p:sldLayoutId id="2147483675" r:id="rId8"/>
    <p:sldLayoutId id="2147483676" r:id="rId9"/>
    <p:sldLayoutId id="2147483667" r:id="rId10"/>
    <p:sldLayoutId id="2147483666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lang="en-US" sz="4200" kern="1200" spc="-10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onstantia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onstantia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onstantia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onstantia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onstantia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onstantia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onstantia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onstantia" pitchFamily="18" charset="0"/>
        </a:defRPr>
      </a:lvl9pPr>
    </p:titleStyle>
    <p:bodyStyle>
      <a:lvl1pPr marL="273050" indent="-273050" algn="l" rtl="0" fontAlgn="base">
        <a:spcBef>
          <a:spcPts val="600"/>
        </a:spcBef>
        <a:spcAft>
          <a:spcPct val="0"/>
        </a:spcAft>
        <a:buClr>
          <a:schemeClr val="accent2"/>
        </a:buClr>
        <a:buSzPct val="8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73050" algn="l" rtl="0" fontAlgn="base">
        <a:spcBef>
          <a:spcPts val="300"/>
        </a:spcBef>
        <a:spcAft>
          <a:spcPct val="0"/>
        </a:spcAft>
        <a:buClr>
          <a:srgbClr val="E0A208"/>
        </a:buClr>
        <a:buSzPct val="85000"/>
        <a:buFont typeface="Wingdings 2" pitchFamily="18" charset="2"/>
        <a:buChar char=""/>
        <a:defRPr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4888" indent="-228600" algn="l" rtl="0" fontAlgn="base">
        <a:spcBef>
          <a:spcPts val="300"/>
        </a:spcBef>
        <a:spcAft>
          <a:spcPct val="0"/>
        </a:spcAft>
        <a:buClr>
          <a:srgbClr val="BB8605"/>
        </a:buClr>
        <a:buSzPct val="85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79525" indent="-228600" algn="l" rtl="0" fontAlgn="base">
        <a:spcBef>
          <a:spcPts val="300"/>
        </a:spcBef>
        <a:spcAft>
          <a:spcPct val="0"/>
        </a:spcAft>
        <a:buClr>
          <a:srgbClr val="E0A208"/>
        </a:buClr>
        <a:buSzPct val="85000"/>
        <a:buFont typeface="Wingdings 2" pitchFamily="18" charset="2"/>
        <a:buChar char="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163" indent="-228600" algn="l" rtl="0" fontAlgn="base">
        <a:spcBef>
          <a:spcPts val="338"/>
        </a:spcBef>
        <a:spcAft>
          <a:spcPct val="0"/>
        </a:spcAft>
        <a:buClr>
          <a:srgbClr val="E0A208"/>
        </a:buClr>
        <a:buSzPct val="85000"/>
        <a:buFont typeface="Wingdings 2" pitchFamily="18" charset="2"/>
        <a:buChar char="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3" name="Содержимое 3" descr="Jack%20Daniels%20Whiskey.jpg"/>
          <p:cNvPicPr>
            <a:picLocks noGrp="1" noChangeAspect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2032000" y="1809750"/>
            <a:ext cx="5080000" cy="4000500"/>
          </a:xfr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500042"/>
            <a:ext cx="8229600" cy="1143000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mtClean="0"/>
              <a:t>Виски</a:t>
            </a:r>
            <a:br>
              <a:rPr lang="ru-RU" smtClean="0"/>
            </a:br>
            <a:r>
              <a:rPr i="1" smtClean="0"/>
              <a:t>whisky</a:t>
            </a:r>
            <a:r>
              <a:rPr smtClean="0"/>
              <a:t> (</a:t>
            </a:r>
            <a:r>
              <a:rPr i="1" smtClean="0"/>
              <a:t>whiskey</a:t>
            </a:r>
            <a:r>
              <a:rPr smtClean="0"/>
              <a:t>)</a:t>
            </a: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idx="2"/>
          </p:nvPr>
        </p:nvSpPr>
        <p:spPr>
          <a:xfrm>
            <a:off x="457200" y="1435100"/>
            <a:ext cx="7829550" cy="3922713"/>
          </a:xfrm>
        </p:spPr>
        <p:txBody>
          <a:bodyPr>
            <a:normAutofit fontScale="92500"/>
          </a:bodyPr>
          <a:lstStyle/>
          <a:p>
            <a:pPr fontAlgn="auto">
              <a:buFont typeface="Wingdings 2"/>
              <a:buNone/>
              <a:defRPr/>
            </a:pPr>
            <a:r>
              <a:rPr lang="ru-RU" dirty="0" smtClean="0"/>
              <a:t>Английское </a:t>
            </a:r>
            <a:r>
              <a:rPr lang="ru-RU" i="1" dirty="0" err="1" smtClean="0"/>
              <a:t>whisky</a:t>
            </a:r>
            <a:r>
              <a:rPr lang="ru-RU" dirty="0" smtClean="0"/>
              <a:t> (</a:t>
            </a:r>
            <a:r>
              <a:rPr lang="ru-RU" i="1" dirty="0" err="1" smtClean="0"/>
              <a:t>whiskey</a:t>
            </a:r>
            <a:r>
              <a:rPr lang="ru-RU" dirty="0" smtClean="0"/>
              <a:t>) происходит от кельтских</a:t>
            </a:r>
            <a:r>
              <a:rPr lang="ru-RU" dirty="0"/>
              <a:t> </a:t>
            </a:r>
            <a:r>
              <a:rPr lang="ru-RU" dirty="0" smtClean="0"/>
              <a:t>выражений ирл.</a:t>
            </a:r>
            <a:r>
              <a:rPr lang="ru-RU" dirty="0"/>
              <a:t> </a:t>
            </a:r>
            <a:r>
              <a:rPr lang="ru-RU" i="1" dirty="0" err="1" smtClean="0"/>
              <a:t>uisce</a:t>
            </a:r>
            <a:r>
              <a:rPr lang="ru-RU" i="1" dirty="0" smtClean="0"/>
              <a:t> </a:t>
            </a:r>
            <a:r>
              <a:rPr lang="ru-RU" i="1" dirty="0" err="1" smtClean="0"/>
              <a:t>beatha</a:t>
            </a:r>
            <a:r>
              <a:rPr lang="ru-RU" dirty="0" smtClean="0"/>
              <a:t> и </a:t>
            </a:r>
            <a:r>
              <a:rPr lang="ru-RU" dirty="0" err="1" smtClean="0"/>
              <a:t>гэльск</a:t>
            </a:r>
            <a:r>
              <a:rPr lang="ru-RU" dirty="0" smtClean="0"/>
              <a:t>. </a:t>
            </a:r>
            <a:r>
              <a:rPr lang="ru-RU" i="1" dirty="0" err="1" smtClean="0"/>
              <a:t>uisge</a:t>
            </a:r>
            <a:r>
              <a:rPr lang="ru-RU" i="1" dirty="0" smtClean="0"/>
              <a:t> </a:t>
            </a:r>
            <a:r>
              <a:rPr lang="ru-RU" i="1" dirty="0" err="1" smtClean="0"/>
              <a:t>beatha</a:t>
            </a:r>
            <a:r>
              <a:rPr lang="ru-RU" dirty="0" smtClean="0"/>
              <a:t> (произносится примерно как «юшке </a:t>
            </a:r>
            <a:r>
              <a:rPr lang="ru-RU" dirty="0" err="1" smtClean="0"/>
              <a:t>пяха</a:t>
            </a:r>
            <a:r>
              <a:rPr lang="ru-RU" dirty="0" smtClean="0"/>
              <a:t>»). Дословно выражение переводится как «вода жизни», и, возможно, является калькой с лат. </a:t>
            </a:r>
            <a:r>
              <a:rPr lang="ru-RU" i="1" dirty="0" err="1" smtClean="0"/>
              <a:t>aqua</a:t>
            </a:r>
            <a:r>
              <a:rPr lang="ru-RU" i="1" dirty="0" smtClean="0"/>
              <a:t> </a:t>
            </a:r>
            <a:r>
              <a:rPr lang="ru-RU" i="1" dirty="0" err="1" smtClean="0"/>
              <a:t>vitae</a:t>
            </a:r>
            <a:r>
              <a:rPr lang="ru-RU" dirty="0" smtClean="0"/>
              <a:t>).</a:t>
            </a:r>
          </a:p>
          <a:p>
            <a:pPr fontAlgn="auto">
              <a:buFont typeface="Wingdings 2"/>
              <a:buNone/>
              <a:defRPr/>
            </a:pPr>
            <a:r>
              <a:rPr lang="ru-RU" dirty="0" smtClean="0"/>
              <a:t>В современном английском языке используется два варианта написания, в зависимости от региона, в котором был произведен продукт. Для обозначения шотландского, канадского и японского виски служит слово </a:t>
            </a:r>
            <a:r>
              <a:rPr lang="ru-RU" i="1" dirty="0" err="1" smtClean="0"/>
              <a:t>whisky</a:t>
            </a:r>
            <a:r>
              <a:rPr lang="ru-RU" dirty="0" smtClean="0"/>
              <a:t>; виски, произведенный в Ирландии или Америке, называется </a:t>
            </a:r>
            <a:r>
              <a:rPr lang="ru-RU" i="1" dirty="0" err="1" smtClean="0"/>
              <a:t>whiskey</a:t>
            </a:r>
            <a:r>
              <a:rPr lang="ru-RU" dirty="0" smtClean="0"/>
              <a:t>. Добавление буквы для выделения своего продукта произошло в 1870-х годах, до тех пор слова </a:t>
            </a:r>
            <a:r>
              <a:rPr lang="ru-RU" i="1" dirty="0" err="1" smtClean="0"/>
              <a:t>whiskey</a:t>
            </a:r>
            <a:r>
              <a:rPr lang="ru-RU" dirty="0" smtClean="0"/>
              <a:t> не существовало.</a:t>
            </a:r>
          </a:p>
          <a:p>
            <a:pPr fontAlgn="auto">
              <a:buFont typeface="Wingdings 2"/>
              <a:buNone/>
              <a:defRPr/>
            </a:pPr>
            <a:r>
              <a:rPr lang="ru-RU" dirty="0" smtClean="0"/>
              <a:t>По поводу грамматического рода русского слова «виски» до сих пор есть разногласия. «Русский орфографический словарь Российской академии наук под ред. В. В. Лопатина» предлагает мужской и средний род для слова «виски».</a:t>
            </a:r>
          </a:p>
          <a:p>
            <a:pPr fontAlgn="auto">
              <a:buFont typeface="Wingdings 2"/>
              <a:buNone/>
              <a:defRPr/>
            </a:pP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400925" cy="1084263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ru-RU" dirty="0" smtClean="0"/>
              <a:t>Этимология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39750" y="1557338"/>
            <a:ext cx="4257675" cy="4525962"/>
          </a:xfrm>
        </p:spPr>
        <p:txBody>
          <a:bodyPr>
            <a:normAutofit fontScale="77500" lnSpcReduction="20000"/>
          </a:bodyPr>
          <a:lstStyle/>
          <a:p>
            <a:pPr marL="274320" indent="-274320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ru-RU" dirty="0" smtClean="0"/>
              <a:t>Традиционные бокалы для виски называются </a:t>
            </a:r>
            <a:r>
              <a:rPr lang="ru-RU" dirty="0" err="1" smtClean="0"/>
              <a:t>tumbler</a:t>
            </a:r>
            <a:r>
              <a:rPr lang="ru-RU" dirty="0" smtClean="0"/>
              <a:t>. Это широкие бокалы с толстым дном и прямыми стенками - их подают в качестве бокалов для виски во многих барах. Они предназначены специально для употребления виски с содовой или со льдом. По легенде, эти бокалы возникли на Диком Западе, где владельцы салунов распиливали пополам бутылки, чтобы снизить ущерб от разбитой посетителями посуды.</a:t>
            </a: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 wrap="square" lIns="91440" tIns="45720" rIns="91440" bIns="45720" numCol="1" compatLnSpc="1">
            <a:prstTxWarp prst="textNoShape">
              <a:avLst/>
            </a:prstTxWarp>
          </a:bodyPr>
          <a:lstStyle/>
          <a:p>
            <a:r>
              <a:rPr lang="ru-RU" smtClean="0">
                <a:ln>
                  <a:noFill/>
                </a:ln>
                <a:effectLst/>
                <a:latin typeface="Arial" charset="0"/>
              </a:rPr>
              <a:t>Бокалы для виски</a:t>
            </a:r>
          </a:p>
        </p:txBody>
      </p:sp>
      <p:pic>
        <p:nvPicPr>
          <p:cNvPr id="15363" name="Содержимое 4" descr="3008018_3b6d81c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929188" y="2357438"/>
            <a:ext cx="3714750" cy="3209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4900613" cy="4471988"/>
          </a:xfrm>
        </p:spPr>
        <p:txBody>
          <a:bodyPr/>
          <a:lstStyle/>
          <a:p>
            <a:r>
              <a:rPr lang="ru-RU" smtClean="0"/>
              <a:t>Ценителям виски можно порекомендовать бокалы из тонкого гладкого стекла с сужающимся кверху горлышком и тонкой ножкой, по форме напоминающие тюльпан. Хорошим примером может служить бокал copita, который используют для питья хереса.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 wrap="square" lIns="91440" tIns="45720" rIns="91440" bIns="45720" numCol="1" compatLnSpc="1">
            <a:prstTxWarp prst="textNoShape">
              <a:avLst/>
            </a:prstTxWarp>
          </a:bodyPr>
          <a:lstStyle/>
          <a:p>
            <a:r>
              <a:rPr lang="ru-RU" sz="3800" smtClean="0">
                <a:ln>
                  <a:noFill/>
                </a:ln>
                <a:effectLst/>
                <a:latin typeface="Arial" charset="0"/>
              </a:rPr>
              <a:t>Разновидности бокалов для виски</a:t>
            </a:r>
          </a:p>
        </p:txBody>
      </p:sp>
      <p:pic>
        <p:nvPicPr>
          <p:cNvPr id="16387" name="Picture 2" descr="C:\Documents and Settings\USER\Мои документы\Мои рисунки\bokal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86438" y="2071688"/>
            <a:ext cx="2484437" cy="3357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14813" y="1643063"/>
            <a:ext cx="4471987" cy="4471987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ru-RU" sz="2200" smtClean="0"/>
              <a:t>Несколько слов нужно сказать и о графине для виски. Он называется "декантер". Во время декантации (сливания жидкости с отстоявшегося осадка) напиток насыщается кислородом, что делает его вкус еще более ярким и насыщенным. Декантер может быть настоящим произведением искусства, что позволит подчеркнуть благородство и неповторимость вкуса такого напитка</a:t>
            </a:r>
            <a:r>
              <a:rPr lang="ru-RU" sz="2200" smtClean="0">
                <a:latin typeface="Arial" charset="0"/>
              </a:rPr>
              <a:t>, </a:t>
            </a:r>
            <a:r>
              <a:rPr lang="ru-RU" sz="2200" smtClean="0"/>
              <a:t>как виски.</a:t>
            </a:r>
          </a:p>
          <a:p>
            <a:pPr>
              <a:lnSpc>
                <a:spcPct val="80000"/>
              </a:lnSpc>
            </a:pPr>
            <a:endParaRPr lang="ru-RU" sz="2200" smtClean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ru-RU" err="1" smtClean="0"/>
              <a:t>Декантер</a:t>
            </a:r>
            <a:endParaRPr lang="ru-RU"/>
          </a:p>
        </p:txBody>
      </p:sp>
      <p:pic>
        <p:nvPicPr>
          <p:cNvPr id="17411" name="Picture 2" descr="C:\Documents and Settings\USER\Мои документы\Мои рисунки\7f5e2a058ff04e8ec33d4dce55c147e6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71563" y="1857375"/>
            <a:ext cx="1960562" cy="4071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571500" y="428625"/>
            <a:ext cx="7286625" cy="5929313"/>
          </a:xfrm>
        </p:spPr>
        <p:txBody>
          <a:bodyPr>
            <a:normAutofit fontScale="92500" lnSpcReduction="10000"/>
          </a:bodyPr>
          <a:lstStyle/>
          <a:p>
            <a:pPr marL="274320" indent="-274320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ru-RU" dirty="0" smtClean="0"/>
              <a:t>Существует несколько традиций употребления этого напитка. Так, ирландцы традиционно не разбавляют свой виски (чему способствует его мягкость), а шотландцы применяют правило пяти «S»:</a:t>
            </a:r>
          </a:p>
          <a:p>
            <a:pPr marL="274320" indent="-274320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ru-RU" dirty="0" err="1" smtClean="0"/>
              <a:t>sight</a:t>
            </a:r>
            <a:r>
              <a:rPr lang="ru-RU" dirty="0" smtClean="0"/>
              <a:t> (посмотреть) — оценить цвет и консистенцию напитка; </a:t>
            </a:r>
          </a:p>
          <a:p>
            <a:pPr marL="274320" indent="-274320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ru-RU" dirty="0" err="1" smtClean="0"/>
              <a:t>smell</a:t>
            </a:r>
            <a:r>
              <a:rPr lang="ru-RU" dirty="0" smtClean="0"/>
              <a:t> (понюхать) — почувствовать гамму запаха; </a:t>
            </a:r>
          </a:p>
          <a:p>
            <a:pPr marL="274320" indent="-274320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ru-RU" dirty="0" err="1" smtClean="0"/>
              <a:t>swish</a:t>
            </a:r>
            <a:r>
              <a:rPr lang="ru-RU" dirty="0" smtClean="0"/>
              <a:t> (посмаковать) — пригубить и почувствовать вкус; </a:t>
            </a:r>
          </a:p>
          <a:p>
            <a:pPr marL="274320" indent="-274320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ru-RU" dirty="0" err="1" smtClean="0"/>
              <a:t>swallow</a:t>
            </a:r>
            <a:r>
              <a:rPr lang="ru-RU" dirty="0" smtClean="0"/>
              <a:t> (проглотить) — </a:t>
            </a:r>
            <a:r>
              <a:rPr lang="ru-RU" dirty="0" err="1" smtClean="0"/>
              <a:t>проглотить</a:t>
            </a:r>
            <a:r>
              <a:rPr lang="ru-RU" dirty="0" smtClean="0"/>
              <a:t> первый глоток; </a:t>
            </a:r>
          </a:p>
          <a:p>
            <a:pPr marL="274320" indent="-274320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ru-RU" dirty="0" err="1" smtClean="0"/>
              <a:t>splash</a:t>
            </a:r>
            <a:r>
              <a:rPr lang="ru-RU" dirty="0" smtClean="0"/>
              <a:t> (плеснуть воды) — разбавить водой для полного раскрытия вкуса и аромата. </a:t>
            </a:r>
          </a:p>
          <a:p>
            <a:pPr marL="274320" indent="-274320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ru-RU" dirty="0" smtClean="0"/>
              <a:t>В переводе на русский язык это можно назвать правилом пяти «П»</a:t>
            </a:r>
          </a:p>
          <a:p>
            <a:pPr marL="274320" indent="-274320" fontAlgn="auto">
              <a:spcAft>
                <a:spcPts val="0"/>
              </a:spcAft>
              <a:buFont typeface="Wingdings 2"/>
              <a:buChar char=""/>
              <a:defRPr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Бумажная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Бумажная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Бумажная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121</TotalTime>
  <Words>329</Words>
  <Application>Microsoft Office PowerPoint</Application>
  <PresentationFormat>Экран (4:3)</PresentationFormat>
  <Paragraphs>16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Шаблон оформления</vt:lpstr>
      </vt:variant>
      <vt:variant>
        <vt:i4>6</vt:i4>
      </vt:variant>
      <vt:variant>
        <vt:lpstr>Заголовки слайдов</vt:lpstr>
      </vt:variant>
      <vt:variant>
        <vt:i4>6</vt:i4>
      </vt:variant>
    </vt:vector>
  </HeadingPairs>
  <TitlesOfParts>
    <vt:vector size="16" baseType="lpstr">
      <vt:lpstr>Constantia</vt:lpstr>
      <vt:lpstr>Arial</vt:lpstr>
      <vt:lpstr>Wingdings 2</vt:lpstr>
      <vt:lpstr>Calibri</vt:lpstr>
      <vt:lpstr>Бумажная</vt:lpstr>
      <vt:lpstr>Бумажная</vt:lpstr>
      <vt:lpstr>Бумажная</vt:lpstr>
      <vt:lpstr>Бумажная</vt:lpstr>
      <vt:lpstr>Бумажная</vt:lpstr>
      <vt:lpstr>Бумажная</vt:lpstr>
      <vt:lpstr>Слайд 1</vt:lpstr>
      <vt:lpstr>Этимология</vt:lpstr>
      <vt:lpstr>Бокалы для виски</vt:lpstr>
      <vt:lpstr>Разновидности бокалов для виски</vt:lpstr>
      <vt:lpstr>Слайд 5</vt:lpstr>
      <vt:lpstr>Слайд 6</vt:lpstr>
    </vt:vector>
  </TitlesOfParts>
  <Company>MultiDVD Team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Виски whisky (whiskey)</dc:title>
  <dc:creator>User</dc:creator>
  <cp:lastModifiedBy>*</cp:lastModifiedBy>
  <cp:revision>14</cp:revision>
  <dcterms:created xsi:type="dcterms:W3CDTF">2010-11-11T13:17:28Z</dcterms:created>
  <dcterms:modified xsi:type="dcterms:W3CDTF">2011-09-24T16:48:32Z</dcterms:modified>
</cp:coreProperties>
</file>