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9" r:id="rId2"/>
    <p:sldId id="257" r:id="rId3"/>
    <p:sldId id="258" r:id="rId4"/>
    <p:sldId id="259" r:id="rId5"/>
    <p:sldId id="260" r:id="rId6"/>
    <p:sldId id="261" r:id="rId7"/>
    <p:sldId id="262" r:id="rId8"/>
    <p:sldId id="268" r:id="rId9"/>
    <p:sldId id="263" r:id="rId10"/>
    <p:sldId id="264" r:id="rId11"/>
    <p:sldId id="266" r:id="rId12"/>
    <p:sldId id="270" r:id="rId1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4" autoAdjust="0"/>
  </p:normalViewPr>
  <p:slideViewPr>
    <p:cSldViewPr>
      <p:cViewPr varScale="1">
        <p:scale>
          <a:sx n="70" d="100"/>
          <a:sy n="70" d="100"/>
        </p:scale>
        <p:origin x="-114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ая соединительная линия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Заголовок 28"/>
          <p:cNvSpPr>
            <a:spLocks noGrp="1"/>
          </p:cNvSpPr>
          <p:nvPr>
            <p:ph type="ctrTitle"/>
          </p:nvPr>
        </p:nvSpPr>
        <p:spPr>
          <a:xfrm>
            <a:off x="381000" y="4853411"/>
            <a:ext cx="8458200" cy="1222375"/>
          </a:xfrm>
        </p:spPr>
        <p:txBody>
          <a:bodyPr anchor="t"/>
          <a:lstStyle/>
          <a:p>
            <a:r>
              <a:rPr lang="ru-RU" smtClean="0"/>
              <a:t>Образец заголовка</a:t>
            </a:r>
            <a:endParaRPr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5" name="Дата 15"/>
          <p:cNvSpPr>
            <a:spLocks noGrp="1"/>
          </p:cNvSpPr>
          <p:nvPr>
            <p:ph type="dt" sz="half" idx="10"/>
          </p:nvPr>
        </p:nvSpPr>
        <p:spPr/>
        <p:txBody>
          <a:bodyPr/>
          <a:lstStyle>
            <a:lvl1pPr>
              <a:defRPr/>
            </a:lvl1pPr>
          </a:lstStyle>
          <a:p>
            <a:pPr>
              <a:defRPr/>
            </a:pPr>
            <a:fld id="{B80AB616-9D46-457B-8316-80A943C1DC41}" type="datetimeFigureOut">
              <a:rPr lang="ru-RU"/>
              <a:pPr>
                <a:defRPr/>
              </a:pPr>
              <a:t>15.12.2011</a:t>
            </a:fld>
            <a:endParaRPr lang="ru-RU" dirty="0"/>
          </a:p>
        </p:txBody>
      </p:sp>
      <p:sp>
        <p:nvSpPr>
          <p:cNvPr id="6" name="Нижний колонтитул 1"/>
          <p:cNvSpPr>
            <a:spLocks noGrp="1"/>
          </p:cNvSpPr>
          <p:nvPr>
            <p:ph type="ftr" sz="quarter" idx="11"/>
          </p:nvPr>
        </p:nvSpPr>
        <p:spPr/>
        <p:txBody>
          <a:bodyPr/>
          <a:lstStyle>
            <a:lvl1pPr>
              <a:defRPr/>
            </a:lvl1pPr>
          </a:lstStyle>
          <a:p>
            <a:pPr>
              <a:defRPr/>
            </a:pPr>
            <a:endParaRPr lang="ru-RU"/>
          </a:p>
        </p:txBody>
      </p:sp>
      <p:sp>
        <p:nvSpPr>
          <p:cNvPr id="7" name="Номер слайда 14"/>
          <p:cNvSpPr>
            <a:spLocks noGrp="1"/>
          </p:cNvSpPr>
          <p:nvPr>
            <p:ph type="sldNum" sz="quarter" idx="12"/>
          </p:nvPr>
        </p:nvSpPr>
        <p:spPr>
          <a:xfrm>
            <a:off x="8229600" y="6473825"/>
            <a:ext cx="758825" cy="247650"/>
          </a:xfrm>
        </p:spPr>
        <p:txBody>
          <a:bodyPr/>
          <a:lstStyle>
            <a:lvl1pPr>
              <a:defRPr/>
            </a:lvl1pPr>
          </a:lstStyle>
          <a:p>
            <a:pPr>
              <a:defRPr/>
            </a:pPr>
            <a:fld id="{73E429E9-0CD6-45EA-AFFA-32F3EF907952}" type="slidenum">
              <a:rPr lang="ru-RU"/>
              <a:pPr>
                <a:defRPr/>
              </a:pPr>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0"/>
          <p:cNvSpPr>
            <a:spLocks noGrp="1"/>
          </p:cNvSpPr>
          <p:nvPr>
            <p:ph type="dt" sz="half" idx="10"/>
          </p:nvPr>
        </p:nvSpPr>
        <p:spPr/>
        <p:txBody>
          <a:bodyPr/>
          <a:lstStyle>
            <a:lvl1pPr>
              <a:defRPr/>
            </a:lvl1pPr>
          </a:lstStyle>
          <a:p>
            <a:pPr>
              <a:defRPr/>
            </a:pPr>
            <a:fld id="{D6464A04-FDBF-482F-9CCE-3CD1BF24B5C4}" type="datetimeFigureOut">
              <a:rPr lang="ru-RU"/>
              <a:pPr>
                <a:defRPr/>
              </a:pPr>
              <a:t>15.12.2011</a:t>
            </a:fld>
            <a:endParaRPr lang="ru-RU" dirty="0"/>
          </a:p>
        </p:txBody>
      </p:sp>
      <p:sp>
        <p:nvSpPr>
          <p:cNvPr id="5" name="Нижний колонтитул 27"/>
          <p:cNvSpPr>
            <a:spLocks noGrp="1"/>
          </p:cNvSpPr>
          <p:nvPr>
            <p:ph type="ftr" sz="quarter" idx="11"/>
          </p:nvPr>
        </p:nvSpPr>
        <p:spPr/>
        <p:txBody>
          <a:bodyPr/>
          <a:lstStyle>
            <a:lvl1pPr>
              <a:defRPr/>
            </a:lvl1pPr>
          </a:lstStyle>
          <a:p>
            <a:pPr>
              <a:defRPr/>
            </a:pPr>
            <a:endParaRPr lang="ru-RU"/>
          </a:p>
        </p:txBody>
      </p:sp>
      <p:sp>
        <p:nvSpPr>
          <p:cNvPr id="6" name="Номер слайда 4"/>
          <p:cNvSpPr>
            <a:spLocks noGrp="1"/>
          </p:cNvSpPr>
          <p:nvPr>
            <p:ph type="sldNum" sz="quarter" idx="12"/>
          </p:nvPr>
        </p:nvSpPr>
        <p:spPr/>
        <p:txBody>
          <a:bodyPr/>
          <a:lstStyle>
            <a:lvl1pPr>
              <a:defRPr/>
            </a:lvl1pPr>
          </a:lstStyle>
          <a:p>
            <a:pPr>
              <a:defRPr/>
            </a:pPr>
            <a:fld id="{ABC4054F-D029-4351-B77A-3092E20F5B97}" type="slidenum">
              <a:rPr lang="ru-RU"/>
              <a:pPr>
                <a:defRPr/>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9D819EDC-48BA-4B38-A76C-89CC2E8361CC}" type="datetimeFigureOut">
              <a:rPr lang="ru-RU"/>
              <a:pPr>
                <a:defRPr/>
              </a:pPr>
              <a:t>15.12.2011</a:t>
            </a:fld>
            <a:endParaRPr lang="ru-RU" dirty="0"/>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19917FE9-611B-435C-96EC-5FB494B74574}" type="slidenum">
              <a:rPr lang="ru-RU"/>
              <a:pPr>
                <a:defRPr/>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lang="ru-RU" smtClean="0"/>
              <a:t>Образец заголовка</a:t>
            </a:r>
            <a:endParaRPr lang="en-US"/>
          </a:p>
        </p:txBody>
      </p:sp>
      <p:sp>
        <p:nvSpPr>
          <p:cNvPr id="27" name="Содержимое 26"/>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819C71B0-C0FF-4302-AC4C-B2572D73EC66}" type="datetimeFigureOut">
              <a:rPr lang="ru-RU"/>
              <a:pPr>
                <a:defRPr/>
              </a:pPr>
              <a:t>15.12.2011</a:t>
            </a:fld>
            <a:endParaRPr lang="ru-RU" dirty="0"/>
          </a:p>
        </p:txBody>
      </p:sp>
      <p:sp>
        <p:nvSpPr>
          <p:cNvPr id="5" name="Нижний колонтитул 18"/>
          <p:cNvSpPr>
            <a:spLocks noGrp="1"/>
          </p:cNvSpPr>
          <p:nvPr>
            <p:ph type="ftr" sz="quarter" idx="11"/>
          </p:nvPr>
        </p:nvSpPr>
        <p:spPr>
          <a:xfrm>
            <a:off x="3581400" y="76200"/>
            <a:ext cx="2895600" cy="288925"/>
          </a:xfrm>
        </p:spPr>
        <p:txBody>
          <a:bodyPr/>
          <a:lstStyle>
            <a:lvl1pPr>
              <a:defRPr/>
            </a:lvl1pPr>
          </a:lstStyle>
          <a:p>
            <a:pPr>
              <a:defRPr/>
            </a:pPr>
            <a:endParaRPr lang="ru-RU"/>
          </a:p>
        </p:txBody>
      </p:sp>
      <p:sp>
        <p:nvSpPr>
          <p:cNvPr id="6" name="Номер слайда 15"/>
          <p:cNvSpPr>
            <a:spLocks noGrp="1"/>
          </p:cNvSpPr>
          <p:nvPr>
            <p:ph type="sldNum" sz="quarter" idx="12"/>
          </p:nvPr>
        </p:nvSpPr>
        <p:spPr>
          <a:xfrm>
            <a:off x="8229600" y="6473825"/>
            <a:ext cx="758825" cy="247650"/>
          </a:xfrm>
        </p:spPr>
        <p:txBody>
          <a:bodyPr/>
          <a:lstStyle>
            <a:lvl1pPr>
              <a:defRPr/>
            </a:lvl1pPr>
          </a:lstStyle>
          <a:p>
            <a:pPr>
              <a:defRPr/>
            </a:pPr>
            <a:fld id="{9F310C8C-661C-4D37-96E7-AD514838A2FB}" type="slidenum">
              <a:rPr lang="ru-RU"/>
              <a:pPr>
                <a:defRPr/>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ая соединительная линия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lang="ru-RU" smtClean="0"/>
              <a:t>Образец заголовка</a:t>
            </a:r>
            <a:endParaRPr lang="en-US"/>
          </a:p>
        </p:txBody>
      </p:sp>
      <p:sp>
        <p:nvSpPr>
          <p:cNvPr id="5" name="Дата 18"/>
          <p:cNvSpPr>
            <a:spLocks noGrp="1"/>
          </p:cNvSpPr>
          <p:nvPr>
            <p:ph type="dt" sz="half" idx="10"/>
          </p:nvPr>
        </p:nvSpPr>
        <p:spPr/>
        <p:txBody>
          <a:bodyPr/>
          <a:lstStyle>
            <a:lvl1pPr>
              <a:defRPr/>
            </a:lvl1pPr>
          </a:lstStyle>
          <a:p>
            <a:pPr>
              <a:defRPr/>
            </a:pPr>
            <a:fld id="{48FFCCC5-9E23-4C29-9A03-80D6A57F9E2E}" type="datetimeFigureOut">
              <a:rPr lang="ru-RU"/>
              <a:pPr>
                <a:defRPr/>
              </a:pPr>
              <a:t>15.12.2011</a:t>
            </a:fld>
            <a:endParaRPr lang="ru-RU" dirty="0"/>
          </a:p>
        </p:txBody>
      </p:sp>
      <p:sp>
        <p:nvSpPr>
          <p:cNvPr id="7" name="Нижний колонтитул 10"/>
          <p:cNvSpPr>
            <a:spLocks noGrp="1"/>
          </p:cNvSpPr>
          <p:nvPr>
            <p:ph type="ftr" sz="quarter" idx="11"/>
          </p:nvPr>
        </p:nvSpPr>
        <p:spPr/>
        <p:txBody>
          <a:bodyPr/>
          <a:lstStyle>
            <a:lvl1pPr>
              <a:defRPr/>
            </a:lvl1pPr>
          </a:lstStyle>
          <a:p>
            <a:pPr>
              <a:defRPr/>
            </a:pPr>
            <a:endParaRPr lang="ru-RU"/>
          </a:p>
        </p:txBody>
      </p:sp>
      <p:sp>
        <p:nvSpPr>
          <p:cNvPr id="9" name="Номер слайда 15"/>
          <p:cNvSpPr>
            <a:spLocks noGrp="1"/>
          </p:cNvSpPr>
          <p:nvPr>
            <p:ph type="sldNum" sz="quarter" idx="12"/>
          </p:nvPr>
        </p:nvSpPr>
        <p:spPr/>
        <p:txBody>
          <a:bodyPr/>
          <a:lstStyle>
            <a:lvl1pPr>
              <a:defRPr/>
            </a:lvl1pPr>
          </a:lstStyle>
          <a:p>
            <a:pPr>
              <a:defRPr/>
            </a:pPr>
            <a:fld id="{884DB6D6-765B-4F31-87F5-65E9E87FD1BF}" type="slidenum">
              <a:rPr lang="ru-RU"/>
              <a:pPr>
                <a:defRPr/>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0"/>
          <p:cNvSpPr>
            <a:spLocks noGrp="1"/>
          </p:cNvSpPr>
          <p:nvPr>
            <p:ph type="dt" sz="half" idx="10"/>
          </p:nvPr>
        </p:nvSpPr>
        <p:spPr/>
        <p:txBody>
          <a:bodyPr/>
          <a:lstStyle>
            <a:lvl1pPr>
              <a:defRPr/>
            </a:lvl1pPr>
          </a:lstStyle>
          <a:p>
            <a:pPr>
              <a:defRPr/>
            </a:pPr>
            <a:fld id="{EACA0FA6-188C-4828-86ED-7316847158BE}" type="datetimeFigureOut">
              <a:rPr lang="ru-RU"/>
              <a:pPr>
                <a:defRPr/>
              </a:pPr>
              <a:t>15.12.2011</a:t>
            </a:fld>
            <a:endParaRPr lang="ru-RU" dirty="0"/>
          </a:p>
        </p:txBody>
      </p:sp>
      <p:sp>
        <p:nvSpPr>
          <p:cNvPr id="6" name="Нижний колонтитул 27"/>
          <p:cNvSpPr>
            <a:spLocks noGrp="1"/>
          </p:cNvSpPr>
          <p:nvPr>
            <p:ph type="ftr" sz="quarter" idx="11"/>
          </p:nvPr>
        </p:nvSpPr>
        <p:spPr/>
        <p:txBody>
          <a:bodyPr/>
          <a:lstStyle>
            <a:lvl1pPr>
              <a:defRPr/>
            </a:lvl1pPr>
          </a:lstStyle>
          <a:p>
            <a:pPr>
              <a:defRPr/>
            </a:pPr>
            <a:endParaRPr lang="ru-RU"/>
          </a:p>
        </p:txBody>
      </p:sp>
      <p:sp>
        <p:nvSpPr>
          <p:cNvPr id="7" name="Номер слайда 4"/>
          <p:cNvSpPr>
            <a:spLocks noGrp="1"/>
          </p:cNvSpPr>
          <p:nvPr>
            <p:ph type="sldNum" sz="quarter" idx="12"/>
          </p:nvPr>
        </p:nvSpPr>
        <p:spPr/>
        <p:txBody>
          <a:bodyPr/>
          <a:lstStyle>
            <a:lvl1pPr>
              <a:defRPr/>
            </a:lvl1pPr>
          </a:lstStyle>
          <a:p>
            <a:pPr>
              <a:defRPr/>
            </a:pPr>
            <a:fld id="{5601E689-689A-4BBA-8333-0B6EC94CF9FE}" type="slidenum">
              <a:rPr lang="ru-RU"/>
              <a:pPr>
                <a:defRPr/>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29" name="Заголовок 28"/>
          <p:cNvSpPr>
            <a:spLocks noGrp="1"/>
          </p:cNvSpPr>
          <p:nvPr>
            <p:ph type="title"/>
          </p:nvPr>
        </p:nvSpPr>
        <p:spPr>
          <a:xfrm>
            <a:off x="304800" y="5410200"/>
            <a:ext cx="8610600" cy="882650"/>
          </a:xfrm>
        </p:spPr>
        <p:txBody>
          <a:bodyPr/>
          <a:lstStyle>
            <a:lvl1pPr>
              <a:defRPr/>
            </a:lvl1pPr>
          </a:lstStyle>
          <a:p>
            <a:r>
              <a:rPr lang="ru-RU" smtClean="0"/>
              <a:t>Образец заголовка</a:t>
            </a:r>
            <a:endParaRPr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Дата 9"/>
          <p:cNvSpPr>
            <a:spLocks noGrp="1"/>
          </p:cNvSpPr>
          <p:nvPr>
            <p:ph type="dt" sz="half" idx="10"/>
          </p:nvPr>
        </p:nvSpPr>
        <p:spPr/>
        <p:txBody>
          <a:bodyPr/>
          <a:lstStyle>
            <a:lvl1pPr>
              <a:defRPr/>
            </a:lvl1pPr>
          </a:lstStyle>
          <a:p>
            <a:pPr>
              <a:defRPr/>
            </a:pPr>
            <a:fld id="{636C2DB7-AB14-4875-9E9E-4AAFB8D6CD5D}" type="datetimeFigureOut">
              <a:rPr lang="ru-RU"/>
              <a:pPr>
                <a:defRPr/>
              </a:pPr>
              <a:t>15.12.2011</a:t>
            </a:fld>
            <a:endParaRPr lang="ru-RU" dirty="0"/>
          </a:p>
        </p:txBody>
      </p:sp>
      <p:sp>
        <p:nvSpPr>
          <p:cNvPr id="9" name="Нижний колонтитул 5"/>
          <p:cNvSpPr>
            <a:spLocks noGrp="1"/>
          </p:cNvSpPr>
          <p:nvPr>
            <p:ph type="ftr" sz="quarter" idx="11"/>
          </p:nvPr>
        </p:nvSpPr>
        <p:spPr/>
        <p:txBody>
          <a:bodyPr/>
          <a:lstStyle>
            <a:lvl1pPr>
              <a:defRPr/>
            </a:lvl1pPr>
          </a:lstStyle>
          <a:p>
            <a:pPr>
              <a:defRPr/>
            </a:pPr>
            <a:endParaRPr lang="ru-RU"/>
          </a:p>
        </p:txBody>
      </p:sp>
      <p:sp>
        <p:nvSpPr>
          <p:cNvPr id="10" name="Номер слайда 6"/>
          <p:cNvSpPr>
            <a:spLocks noGrp="1"/>
          </p:cNvSpPr>
          <p:nvPr>
            <p:ph type="sldNum" sz="quarter" idx="12"/>
          </p:nvPr>
        </p:nvSpPr>
        <p:spPr>
          <a:xfrm>
            <a:off x="8229600" y="6477000"/>
            <a:ext cx="762000" cy="247650"/>
          </a:xfrm>
        </p:spPr>
        <p:txBody>
          <a:bodyPr/>
          <a:lstStyle>
            <a:lvl1pPr>
              <a:defRPr/>
            </a:lvl1pPr>
          </a:lstStyle>
          <a:p>
            <a:pPr>
              <a:defRPr/>
            </a:pPr>
            <a:fld id="{067FC152-F291-4FF7-8E10-DE59713419F2}" type="slidenum">
              <a:rPr lang="ru-RU"/>
              <a:pPr>
                <a:defRPr/>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3" name="Дата 10"/>
          <p:cNvSpPr>
            <a:spLocks noGrp="1"/>
          </p:cNvSpPr>
          <p:nvPr>
            <p:ph type="dt" sz="half" idx="10"/>
          </p:nvPr>
        </p:nvSpPr>
        <p:spPr/>
        <p:txBody>
          <a:bodyPr/>
          <a:lstStyle>
            <a:lvl1pPr>
              <a:defRPr/>
            </a:lvl1pPr>
          </a:lstStyle>
          <a:p>
            <a:pPr>
              <a:defRPr/>
            </a:pPr>
            <a:fld id="{477169F6-9512-4C41-8E3E-D8DCBB3DAE9C}" type="datetimeFigureOut">
              <a:rPr lang="ru-RU"/>
              <a:pPr>
                <a:defRPr/>
              </a:pPr>
              <a:t>15.12.2011</a:t>
            </a:fld>
            <a:endParaRPr lang="ru-RU" dirty="0"/>
          </a:p>
        </p:txBody>
      </p:sp>
      <p:sp>
        <p:nvSpPr>
          <p:cNvPr id="4" name="Нижний колонтитул 27"/>
          <p:cNvSpPr>
            <a:spLocks noGrp="1"/>
          </p:cNvSpPr>
          <p:nvPr>
            <p:ph type="ftr" sz="quarter" idx="11"/>
          </p:nvPr>
        </p:nvSpPr>
        <p:spPr/>
        <p:txBody>
          <a:bodyPr/>
          <a:lstStyle>
            <a:lvl1pPr>
              <a:defRPr/>
            </a:lvl1pPr>
          </a:lstStyle>
          <a:p>
            <a:pPr>
              <a:defRPr/>
            </a:pPr>
            <a:endParaRPr lang="ru-RU"/>
          </a:p>
        </p:txBody>
      </p:sp>
      <p:sp>
        <p:nvSpPr>
          <p:cNvPr id="5" name="Номер слайда 4"/>
          <p:cNvSpPr>
            <a:spLocks noGrp="1"/>
          </p:cNvSpPr>
          <p:nvPr>
            <p:ph type="sldNum" sz="quarter" idx="12"/>
          </p:nvPr>
        </p:nvSpPr>
        <p:spPr/>
        <p:txBody>
          <a:bodyPr/>
          <a:lstStyle>
            <a:lvl1pPr>
              <a:defRPr/>
            </a:lvl1pPr>
          </a:lstStyle>
          <a:p>
            <a:pPr>
              <a:defRPr/>
            </a:pPr>
            <a:fld id="{6DBAA690-7FE3-41A4-ABA4-93365CF96D7A}" type="slidenum">
              <a:rPr lang="ru-RU"/>
              <a:pPr>
                <a:defRPr/>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2"/>
          <p:cNvSpPr>
            <a:spLocks noGrp="1"/>
          </p:cNvSpPr>
          <p:nvPr>
            <p:ph type="dt" sz="half" idx="10"/>
          </p:nvPr>
        </p:nvSpPr>
        <p:spPr/>
        <p:txBody>
          <a:bodyPr/>
          <a:lstStyle>
            <a:lvl1pPr>
              <a:defRPr/>
            </a:lvl1pPr>
          </a:lstStyle>
          <a:p>
            <a:pPr>
              <a:defRPr/>
            </a:pPr>
            <a:fld id="{6F18763C-ECAC-4727-926B-17134DC62FFC}" type="datetimeFigureOut">
              <a:rPr lang="ru-RU"/>
              <a:pPr>
                <a:defRPr/>
              </a:pPr>
              <a:t>15.12.2011</a:t>
            </a:fld>
            <a:endParaRPr lang="ru-RU" dirty="0"/>
          </a:p>
        </p:txBody>
      </p:sp>
      <p:sp>
        <p:nvSpPr>
          <p:cNvPr id="3" name="Нижний колонтитул 23"/>
          <p:cNvSpPr>
            <a:spLocks noGrp="1"/>
          </p:cNvSpPr>
          <p:nvPr>
            <p:ph type="ftr" sz="quarter" idx="11"/>
          </p:nvPr>
        </p:nvSpPr>
        <p:spPr/>
        <p:txBody>
          <a:bodyPr/>
          <a:lstStyle>
            <a:lvl1pPr>
              <a:defRPr/>
            </a:lvl1pPr>
          </a:lstStyle>
          <a:p>
            <a:pPr>
              <a:defRPr/>
            </a:pPr>
            <a:endParaRPr lang="ru-RU"/>
          </a:p>
        </p:txBody>
      </p:sp>
      <p:sp>
        <p:nvSpPr>
          <p:cNvPr id="4" name="Номер слайда 6"/>
          <p:cNvSpPr>
            <a:spLocks noGrp="1"/>
          </p:cNvSpPr>
          <p:nvPr>
            <p:ph type="sldNum" sz="quarter" idx="12"/>
          </p:nvPr>
        </p:nvSpPr>
        <p:spPr/>
        <p:txBody>
          <a:bodyPr/>
          <a:lstStyle>
            <a:lvl1pPr>
              <a:defRPr/>
            </a:lvl1pPr>
          </a:lstStyle>
          <a:p>
            <a:pPr>
              <a:defRPr/>
            </a:pPr>
            <a:fld id="{C603C91A-53AA-47EF-8667-33AB84A59CB5}" type="slidenum">
              <a:rPr lang="ru-RU"/>
              <a:pPr>
                <a:defRPr/>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Заголовок 11"/>
          <p:cNvSpPr>
            <a:spLocks noGrp="1"/>
          </p:cNvSpPr>
          <p:nvPr>
            <p:ph type="title"/>
          </p:nvPr>
        </p:nvSpPr>
        <p:spPr>
          <a:xfrm>
            <a:off x="457200" y="5486400"/>
            <a:ext cx="8458200" cy="520700"/>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24"/>
          <p:cNvSpPr>
            <a:spLocks noGrp="1"/>
          </p:cNvSpPr>
          <p:nvPr>
            <p:ph type="dt" sz="half" idx="10"/>
          </p:nvPr>
        </p:nvSpPr>
        <p:spPr/>
        <p:txBody>
          <a:bodyPr/>
          <a:lstStyle>
            <a:lvl1pPr>
              <a:defRPr/>
            </a:lvl1pPr>
          </a:lstStyle>
          <a:p>
            <a:pPr>
              <a:defRPr/>
            </a:pPr>
            <a:fld id="{86E35446-CE06-4929-9182-75D95E5459CB}" type="datetimeFigureOut">
              <a:rPr lang="ru-RU"/>
              <a:pPr>
                <a:defRPr/>
              </a:pPr>
              <a:t>15.12.2011</a:t>
            </a:fld>
            <a:endParaRPr lang="ru-RU" dirty="0"/>
          </a:p>
        </p:txBody>
      </p:sp>
      <p:sp>
        <p:nvSpPr>
          <p:cNvPr id="7" name="Нижний колонтитул 28"/>
          <p:cNvSpPr>
            <a:spLocks noGrp="1"/>
          </p:cNvSpPr>
          <p:nvPr>
            <p:ph type="ftr" sz="quarter" idx="11"/>
          </p:nvPr>
        </p:nvSpPr>
        <p:spPr/>
        <p:txBody>
          <a:bodyPr/>
          <a:lstStyle>
            <a:lvl1pPr>
              <a:defRPr/>
            </a:lvl1pPr>
          </a:lstStyle>
          <a:p>
            <a:pPr>
              <a:defRPr/>
            </a:pPr>
            <a:endParaRPr lang="ru-RU"/>
          </a:p>
        </p:txBody>
      </p:sp>
      <p:sp>
        <p:nvSpPr>
          <p:cNvPr id="8" name="Номер слайда 6"/>
          <p:cNvSpPr>
            <a:spLocks noGrp="1"/>
          </p:cNvSpPr>
          <p:nvPr>
            <p:ph type="sldNum" sz="quarter" idx="12"/>
          </p:nvPr>
        </p:nvSpPr>
        <p:spPr/>
        <p:txBody>
          <a:bodyPr/>
          <a:lstStyle>
            <a:lvl1pPr>
              <a:defRPr/>
            </a:lvl1pPr>
          </a:lstStyle>
          <a:p>
            <a:pPr>
              <a:defRPr/>
            </a:pPr>
            <a:fld id="{4DBC325E-30E7-405A-A185-80552B129D94}" type="slidenum">
              <a:rPr lang="ru-RU"/>
              <a:pPr>
                <a:defRPr/>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ru-RU" noProof="0" smtClean="0"/>
              <a:t>Вставка рисунка</a:t>
            </a:r>
            <a:endParaRPr lang="en-US" noProof="0" dirty="0"/>
          </a:p>
        </p:txBody>
      </p:sp>
      <p:sp>
        <p:nvSpPr>
          <p:cNvPr id="17" name="Заголовок 16"/>
          <p:cNvSpPr>
            <a:spLocks noGrp="1"/>
          </p:cNvSpPr>
          <p:nvPr>
            <p:ph type="title"/>
          </p:nvPr>
        </p:nvSpPr>
        <p:spPr>
          <a:xfrm>
            <a:off x="381000" y="4993760"/>
            <a:ext cx="5867400" cy="522288"/>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6"/>
          <p:cNvSpPr>
            <a:spLocks noGrp="1"/>
          </p:cNvSpPr>
          <p:nvPr>
            <p:ph type="dt" sz="half" idx="10"/>
          </p:nvPr>
        </p:nvSpPr>
        <p:spPr/>
        <p:txBody>
          <a:bodyPr/>
          <a:lstStyle>
            <a:lvl1pPr>
              <a:defRPr/>
            </a:lvl1pPr>
          </a:lstStyle>
          <a:p>
            <a:pPr>
              <a:defRPr/>
            </a:pPr>
            <a:fld id="{20E7C929-3A85-4C9B-9335-B4A0DEC5AE11}" type="datetimeFigureOut">
              <a:rPr lang="ru-RU"/>
              <a:pPr>
                <a:defRPr/>
              </a:pPr>
              <a:t>15.12.2011</a:t>
            </a:fld>
            <a:endParaRPr lang="ru-RU" dirty="0"/>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30"/>
          <p:cNvSpPr>
            <a:spLocks noGrp="1"/>
          </p:cNvSpPr>
          <p:nvPr>
            <p:ph type="sldNum" sz="quarter" idx="12"/>
          </p:nvPr>
        </p:nvSpPr>
        <p:spPr/>
        <p:txBody>
          <a:bodyPr/>
          <a:lstStyle>
            <a:lvl1pPr>
              <a:defRPr/>
            </a:lvl1pPr>
          </a:lstStyle>
          <a:p>
            <a:pPr>
              <a:defRPr/>
            </a:pPr>
            <a:fld id="{93F5DE66-246A-4A0B-8C6E-2C11A9B4ACA8}" type="slidenum">
              <a:rPr lang="ru-RU"/>
              <a:pPr>
                <a:defRPr/>
              </a:pPr>
              <a:t>‹#›</a:t>
            </a:fld>
            <a:endParaRPr 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029" name="Текст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smtClean="0">
                <a:solidFill>
                  <a:schemeClr val="accent1">
                    <a:shade val="75000"/>
                  </a:schemeClr>
                </a:solidFill>
              </a:defRPr>
            </a:lvl1pPr>
          </a:lstStyle>
          <a:p>
            <a:pPr>
              <a:defRPr/>
            </a:pPr>
            <a:fld id="{17C8F0B9-2F97-4C78-9B00-DE7EF2E1C86E}" type="datetimeFigureOut">
              <a:rPr lang="ru-RU"/>
              <a:pPr>
                <a:defRPr/>
              </a:pPr>
              <a:t>15.12.2011</a:t>
            </a:fld>
            <a:endParaRPr lang="ru-RU" dirty="0"/>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smtClean="0">
                <a:solidFill>
                  <a:schemeClr val="accent1">
                    <a:shade val="75000"/>
                  </a:schemeClr>
                </a:solidFill>
              </a:defRPr>
            </a:lvl1pPr>
          </a:lstStyle>
          <a:p>
            <a:pPr>
              <a:defRPr/>
            </a:pPr>
            <a:fld id="{C26DCF87-32A0-4D4C-A0A6-8B402EA2EBBC}" type="slidenum">
              <a:rPr lang="ru-RU"/>
              <a:pPr>
                <a:defRPr/>
              </a:pPr>
              <a:t>‹#›</a:t>
            </a:fld>
            <a:endParaRPr lang="ru-RU" dirty="0"/>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lang="ru-RU" smtClean="0"/>
              <a:t>Образец заголовка</a:t>
            </a:r>
            <a:endParaRPr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2" r:id="rId4"/>
    <p:sldLayoutId id="2147483698" r:id="rId5"/>
    <p:sldLayoutId id="2147483693" r:id="rId6"/>
    <p:sldLayoutId id="2147483699" r:id="rId7"/>
    <p:sldLayoutId id="2147483700" r:id="rId8"/>
    <p:sldLayoutId id="2147483701" r:id="rId9"/>
    <p:sldLayoutId id="2147483694" r:id="rId10"/>
    <p:sldLayoutId id="2147483702" r:id="rId11"/>
  </p:sldLayoutIdLst>
  <p:txStyles>
    <p:titleStyle>
      <a:lvl1pPr algn="l" rtl="0" fontAlgn="base">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fontAlgn="base">
        <a:spcBef>
          <a:spcPct val="0"/>
        </a:spcBef>
        <a:spcAft>
          <a:spcPct val="0"/>
        </a:spcAft>
        <a:defRPr sz="3600">
          <a:solidFill>
            <a:schemeClr val="tx2"/>
          </a:solidFill>
          <a:latin typeface="Franklin Gothic Medium" pitchFamily="34" charset="0"/>
        </a:defRPr>
      </a:lvl2pPr>
      <a:lvl3pPr algn="l" rtl="0" fontAlgn="base">
        <a:spcBef>
          <a:spcPct val="0"/>
        </a:spcBef>
        <a:spcAft>
          <a:spcPct val="0"/>
        </a:spcAft>
        <a:defRPr sz="3600">
          <a:solidFill>
            <a:schemeClr val="tx2"/>
          </a:solidFill>
          <a:latin typeface="Franklin Gothic Medium" pitchFamily="34" charset="0"/>
        </a:defRPr>
      </a:lvl3pPr>
      <a:lvl4pPr algn="l" rtl="0" fontAlgn="base">
        <a:spcBef>
          <a:spcPct val="0"/>
        </a:spcBef>
        <a:spcAft>
          <a:spcPct val="0"/>
        </a:spcAft>
        <a:defRPr sz="3600">
          <a:solidFill>
            <a:schemeClr val="tx2"/>
          </a:solidFill>
          <a:latin typeface="Franklin Gothic Medium" pitchFamily="34" charset="0"/>
        </a:defRPr>
      </a:lvl4pPr>
      <a:lvl5pPr algn="l" rtl="0" fontAlgn="base">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fontAlgn="base">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fontAlgn="base">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fontAlgn="base">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fontAlgn="base">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gif"/><Relationship Id="rId1" Type="http://schemas.openxmlformats.org/officeDocument/2006/relationships/slideLayout" Target="../slideLayouts/slideLayout3.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gif"/></Relationships>
</file>

<file path=ppt/slides/_rels/slide10.xml.rels><?xml version="1.0" encoding="UTF-8" standalone="yes"?>
<Relationships xmlns="http://schemas.openxmlformats.org/package/2006/relationships"><Relationship Id="rId3" Type="http://schemas.openxmlformats.org/officeDocument/2006/relationships/image" Target="../media/image53.jpeg"/><Relationship Id="rId2" Type="http://schemas.openxmlformats.org/officeDocument/2006/relationships/image" Target="../media/image52.gif"/><Relationship Id="rId1" Type="http://schemas.openxmlformats.org/officeDocument/2006/relationships/slideLayout" Target="../slideLayouts/slideLayout7.xml"/><Relationship Id="rId5" Type="http://schemas.openxmlformats.org/officeDocument/2006/relationships/image" Target="../media/image55.jpeg"/><Relationship Id="rId4" Type="http://schemas.openxmlformats.org/officeDocument/2006/relationships/image" Target="../media/image54.jpeg"/></Relationships>
</file>

<file path=ppt/slides/_rels/slide11.xml.rels><?xml version="1.0" encoding="UTF-8" standalone="yes"?>
<Relationships xmlns="http://schemas.openxmlformats.org/package/2006/relationships"><Relationship Id="rId3" Type="http://schemas.openxmlformats.org/officeDocument/2006/relationships/image" Target="../media/image57.jpeg"/><Relationship Id="rId2" Type="http://schemas.openxmlformats.org/officeDocument/2006/relationships/image" Target="../media/image56.jpeg"/><Relationship Id="rId1" Type="http://schemas.openxmlformats.org/officeDocument/2006/relationships/slideLayout" Target="../slideLayouts/slideLayout7.xml"/><Relationship Id="rId6" Type="http://schemas.openxmlformats.org/officeDocument/2006/relationships/image" Target="../media/image50.jpeg"/><Relationship Id="rId5" Type="http://schemas.openxmlformats.org/officeDocument/2006/relationships/image" Target="../media/image59.gif"/><Relationship Id="rId4" Type="http://schemas.openxmlformats.org/officeDocument/2006/relationships/image" Target="../media/image58.gif"/></Relationships>
</file>

<file path=ppt/slides/_rels/slide12.xml.rels><?xml version="1.0" encoding="UTF-8" standalone="yes"?>
<Relationships xmlns="http://schemas.openxmlformats.org/package/2006/relationships"><Relationship Id="rId3" Type="http://schemas.openxmlformats.org/officeDocument/2006/relationships/image" Target="../media/image61.jpeg"/><Relationship Id="rId2" Type="http://schemas.openxmlformats.org/officeDocument/2006/relationships/image" Target="../media/image60.jpeg"/><Relationship Id="rId1" Type="http://schemas.openxmlformats.org/officeDocument/2006/relationships/slideLayout" Target="../slideLayouts/slideLayout6.xml"/><Relationship Id="rId5" Type="http://schemas.openxmlformats.org/officeDocument/2006/relationships/image" Target="../media/image63.gif"/><Relationship Id="rId4" Type="http://schemas.openxmlformats.org/officeDocument/2006/relationships/image" Target="../media/image62.gif"/></Relationships>
</file>

<file path=ppt/slides/_rels/slide2.xml.rels><?xml version="1.0" encoding="UTF-8" standalone="yes"?>
<Relationships xmlns="http://schemas.openxmlformats.org/package/2006/relationships"><Relationship Id="rId3" Type="http://schemas.openxmlformats.org/officeDocument/2006/relationships/image" Target="../media/image9.jpeg"/><Relationship Id="rId7" Type="http://schemas.openxmlformats.org/officeDocument/2006/relationships/image" Target="../media/image13.jpeg"/><Relationship Id="rId2" Type="http://schemas.openxmlformats.org/officeDocument/2006/relationships/image" Target="../media/image8.gif"/><Relationship Id="rId1" Type="http://schemas.openxmlformats.org/officeDocument/2006/relationships/slideLayout" Target="../slideLayouts/slideLayout7.xml"/><Relationship Id="rId6" Type="http://schemas.openxmlformats.org/officeDocument/2006/relationships/image" Target="../media/image12.jpeg"/><Relationship Id="rId5" Type="http://schemas.openxmlformats.org/officeDocument/2006/relationships/image" Target="../media/image11.gif"/><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3" Type="http://schemas.openxmlformats.org/officeDocument/2006/relationships/image" Target="../media/image15.jpeg"/><Relationship Id="rId7" Type="http://schemas.openxmlformats.org/officeDocument/2006/relationships/image" Target="../media/image19.jpeg"/><Relationship Id="rId2" Type="http://schemas.openxmlformats.org/officeDocument/2006/relationships/image" Target="../media/image14.jpeg"/><Relationship Id="rId1" Type="http://schemas.openxmlformats.org/officeDocument/2006/relationships/slideLayout" Target="../slideLayouts/slideLayout7.xml"/><Relationship Id="rId6" Type="http://schemas.openxmlformats.org/officeDocument/2006/relationships/image" Target="../media/image18.gif"/><Relationship Id="rId5" Type="http://schemas.openxmlformats.org/officeDocument/2006/relationships/image" Target="../media/image17.gif"/><Relationship Id="rId4" Type="http://schemas.openxmlformats.org/officeDocument/2006/relationships/image" Target="../media/image16.jpeg"/></Relationships>
</file>

<file path=ppt/slides/_rels/slide4.xml.rels><?xml version="1.0" encoding="UTF-8" standalone="yes"?>
<Relationships xmlns="http://schemas.openxmlformats.org/package/2006/relationships"><Relationship Id="rId3" Type="http://schemas.openxmlformats.org/officeDocument/2006/relationships/image" Target="../media/image21.jpeg"/><Relationship Id="rId7" Type="http://schemas.openxmlformats.org/officeDocument/2006/relationships/image" Target="../media/image25.jpeg"/><Relationship Id="rId2" Type="http://schemas.openxmlformats.org/officeDocument/2006/relationships/image" Target="../media/image20.jpeg"/><Relationship Id="rId1" Type="http://schemas.openxmlformats.org/officeDocument/2006/relationships/slideLayout" Target="../slideLayouts/slideLayout7.xml"/><Relationship Id="rId6" Type="http://schemas.openxmlformats.org/officeDocument/2006/relationships/image" Target="../media/image24.gif"/><Relationship Id="rId5" Type="http://schemas.openxmlformats.org/officeDocument/2006/relationships/image" Target="../media/image23.gif"/><Relationship Id="rId4" Type="http://schemas.openxmlformats.org/officeDocument/2006/relationships/image" Target="../media/image22.jpeg"/></Relationships>
</file>

<file path=ppt/slides/_rels/slide5.xml.rels><?xml version="1.0" encoding="UTF-8" standalone="yes"?>
<Relationships xmlns="http://schemas.openxmlformats.org/package/2006/relationships"><Relationship Id="rId3" Type="http://schemas.openxmlformats.org/officeDocument/2006/relationships/image" Target="../media/image27.jpeg"/><Relationship Id="rId2" Type="http://schemas.openxmlformats.org/officeDocument/2006/relationships/image" Target="../media/image26.jpeg"/><Relationship Id="rId1" Type="http://schemas.openxmlformats.org/officeDocument/2006/relationships/slideLayout" Target="../slideLayouts/slideLayout7.xml"/><Relationship Id="rId6" Type="http://schemas.openxmlformats.org/officeDocument/2006/relationships/image" Target="../media/image30.gif"/><Relationship Id="rId5" Type="http://schemas.openxmlformats.org/officeDocument/2006/relationships/image" Target="../media/image29.gif"/><Relationship Id="rId4" Type="http://schemas.openxmlformats.org/officeDocument/2006/relationships/image" Target="../media/image28.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35.jpeg"/><Relationship Id="rId2" Type="http://schemas.openxmlformats.org/officeDocument/2006/relationships/image" Target="../media/image31.jpeg"/><Relationship Id="rId1" Type="http://schemas.openxmlformats.org/officeDocument/2006/relationships/slideLayout" Target="../slideLayouts/slideLayout7.xml"/><Relationship Id="rId6" Type="http://schemas.openxmlformats.org/officeDocument/2006/relationships/image" Target="../media/image34.jpeg"/><Relationship Id="rId5" Type="http://schemas.openxmlformats.org/officeDocument/2006/relationships/image" Target="../media/image33.gif"/><Relationship Id="rId4" Type="http://schemas.openxmlformats.org/officeDocument/2006/relationships/image" Target="../media/image32.gif"/></Relationships>
</file>

<file path=ppt/slides/_rels/slide7.xml.rels><?xml version="1.0" encoding="UTF-8" standalone="yes"?>
<Relationships xmlns="http://schemas.openxmlformats.org/package/2006/relationships"><Relationship Id="rId3" Type="http://schemas.openxmlformats.org/officeDocument/2006/relationships/image" Target="../media/image37.jpeg"/><Relationship Id="rId7" Type="http://schemas.openxmlformats.org/officeDocument/2006/relationships/image" Target="../media/image41.jpeg"/><Relationship Id="rId2" Type="http://schemas.openxmlformats.org/officeDocument/2006/relationships/image" Target="../media/image36.jpeg"/><Relationship Id="rId1" Type="http://schemas.openxmlformats.org/officeDocument/2006/relationships/slideLayout" Target="../slideLayouts/slideLayout7.xml"/><Relationship Id="rId6" Type="http://schemas.openxmlformats.org/officeDocument/2006/relationships/image" Target="../media/image40.gif"/><Relationship Id="rId5" Type="http://schemas.openxmlformats.org/officeDocument/2006/relationships/image" Target="../media/image39.gif"/><Relationship Id="rId4" Type="http://schemas.openxmlformats.org/officeDocument/2006/relationships/image" Target="../media/image38.jpeg"/></Relationships>
</file>

<file path=ppt/slides/_rels/slide8.xml.rels><?xml version="1.0" encoding="UTF-8" standalone="yes"?>
<Relationships xmlns="http://schemas.openxmlformats.org/package/2006/relationships"><Relationship Id="rId3" Type="http://schemas.openxmlformats.org/officeDocument/2006/relationships/image" Target="../media/image43.jpeg"/><Relationship Id="rId2" Type="http://schemas.openxmlformats.org/officeDocument/2006/relationships/image" Target="../media/image42.jpeg"/><Relationship Id="rId1" Type="http://schemas.openxmlformats.org/officeDocument/2006/relationships/slideLayout" Target="../slideLayouts/slideLayout7.xml"/><Relationship Id="rId6" Type="http://schemas.openxmlformats.org/officeDocument/2006/relationships/image" Target="../media/image46.jpeg"/><Relationship Id="rId5" Type="http://schemas.openxmlformats.org/officeDocument/2006/relationships/image" Target="../media/image45.gif"/><Relationship Id="rId4" Type="http://schemas.openxmlformats.org/officeDocument/2006/relationships/image" Target="../media/image44.gif"/></Relationships>
</file>

<file path=ppt/slides/_rels/slide9.xml.rels><?xml version="1.0" encoding="UTF-8" standalone="yes"?>
<Relationships xmlns="http://schemas.openxmlformats.org/package/2006/relationships"><Relationship Id="rId3" Type="http://schemas.openxmlformats.org/officeDocument/2006/relationships/image" Target="../media/image48.jpeg"/><Relationship Id="rId7" Type="http://schemas.openxmlformats.org/officeDocument/2006/relationships/image" Target="../media/image51.jpeg"/><Relationship Id="rId2" Type="http://schemas.openxmlformats.org/officeDocument/2006/relationships/image" Target="../media/image47.jpeg"/><Relationship Id="rId1" Type="http://schemas.openxmlformats.org/officeDocument/2006/relationships/slideLayout" Target="../slideLayouts/slideLayout7.xml"/><Relationship Id="rId6" Type="http://schemas.openxmlformats.org/officeDocument/2006/relationships/image" Target="../media/image50.jpeg"/><Relationship Id="rId5" Type="http://schemas.openxmlformats.org/officeDocument/2006/relationships/image" Target="../media/image39.gif"/><Relationship Id="rId4" Type="http://schemas.openxmlformats.org/officeDocument/2006/relationships/image" Target="../media/image4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722313" y="4292600"/>
            <a:ext cx="5145087" cy="2449513"/>
          </a:xfrm>
          <a:prstGeom prst="horizontalScroll">
            <a:avLst/>
          </a:prstGeom>
        </p:spPr>
        <p:style>
          <a:lnRef idx="2">
            <a:schemeClr val="accent2"/>
          </a:lnRef>
          <a:fillRef idx="1">
            <a:schemeClr val="lt1"/>
          </a:fillRef>
          <a:effectRef idx="0">
            <a:schemeClr val="accent2"/>
          </a:effectRef>
          <a:fontRef idx="minor">
            <a:schemeClr val="dk1"/>
          </a:fontRef>
        </p:style>
        <p:txBody>
          <a:bodyPr rtlCol="0">
            <a:normAutofit/>
          </a:bodyPr>
          <a:lstStyle/>
          <a:p>
            <a:pPr algn="ctr" fontAlgn="auto">
              <a:spcAft>
                <a:spcPts val="0"/>
              </a:spcAft>
              <a:buFont typeface="Arial" pitchFamily="34" charset="0"/>
              <a:buNone/>
              <a:defRPr/>
            </a:pPr>
            <a:r>
              <a:rPr lang="en-US" b="1" dirty="0" smtClean="0">
                <a:solidFill>
                  <a:srgbClr val="002060"/>
                </a:solidFill>
              </a:rPr>
              <a:t>This presentation is devoted </a:t>
            </a:r>
          </a:p>
          <a:p>
            <a:pPr algn="ctr" fontAlgn="auto">
              <a:spcAft>
                <a:spcPts val="0"/>
              </a:spcAft>
              <a:buFont typeface="Arial" pitchFamily="34" charset="0"/>
              <a:buNone/>
              <a:defRPr/>
            </a:pPr>
            <a:r>
              <a:rPr lang="en-US" b="1" dirty="0" smtClean="0">
                <a:solidFill>
                  <a:srgbClr val="002060"/>
                </a:solidFill>
              </a:rPr>
              <a:t>to the 50</a:t>
            </a:r>
            <a:r>
              <a:rPr lang="en-US" b="1" baseline="30000" dirty="0" smtClean="0">
                <a:solidFill>
                  <a:srgbClr val="002060"/>
                </a:solidFill>
              </a:rPr>
              <a:t>th</a:t>
            </a:r>
            <a:r>
              <a:rPr lang="en-US" b="1" dirty="0" smtClean="0">
                <a:solidFill>
                  <a:srgbClr val="002060"/>
                </a:solidFill>
              </a:rPr>
              <a:t> anniversary of first man’s flight to cosmos.</a:t>
            </a:r>
          </a:p>
          <a:p>
            <a:pPr algn="ctr" fontAlgn="auto">
              <a:spcAft>
                <a:spcPts val="0"/>
              </a:spcAft>
              <a:buFont typeface="Arial" pitchFamily="34" charset="0"/>
              <a:buNone/>
              <a:defRPr/>
            </a:pPr>
            <a:r>
              <a:rPr lang="en-US" b="1" dirty="0" smtClean="0">
                <a:solidFill>
                  <a:srgbClr val="002060"/>
                </a:solidFill>
              </a:rPr>
              <a:t>1961-2011 </a:t>
            </a:r>
          </a:p>
          <a:p>
            <a:pPr algn="ctr" fontAlgn="auto">
              <a:spcAft>
                <a:spcPts val="0"/>
              </a:spcAft>
              <a:buFont typeface="Arial" pitchFamily="34" charset="0"/>
              <a:buNone/>
              <a:defRPr/>
            </a:pPr>
            <a:r>
              <a:rPr lang="en-US" b="1" i="1" dirty="0" smtClean="0">
                <a:solidFill>
                  <a:schemeClr val="accent4">
                    <a:lumMod val="50000"/>
                  </a:schemeClr>
                </a:solidFill>
              </a:rPr>
              <a:t>Teacher of English PECHCKUROVA H.</a:t>
            </a:r>
            <a:endParaRPr lang="ru-RU" b="1" i="1" dirty="0">
              <a:solidFill>
                <a:schemeClr val="accent4">
                  <a:lumMod val="50000"/>
                </a:schemeClr>
              </a:solidFill>
            </a:endParaRPr>
          </a:p>
        </p:txBody>
      </p:sp>
      <p:sp>
        <p:nvSpPr>
          <p:cNvPr id="2" name="Заголовок 1"/>
          <p:cNvSpPr>
            <a:spLocks noGrp="1"/>
          </p:cNvSpPr>
          <p:nvPr>
            <p:ph type="title"/>
          </p:nvPr>
        </p:nvSpPr>
        <p:spPr>
          <a:xfrm>
            <a:off x="179388" y="1268413"/>
            <a:ext cx="5616575" cy="3024187"/>
          </a:xfrm>
          <a:prstGeom prst="cloud">
            <a:avLst/>
          </a:prstGeom>
        </p:spPr>
        <p:style>
          <a:lnRef idx="2">
            <a:schemeClr val="accent3"/>
          </a:lnRef>
          <a:fillRef idx="1">
            <a:schemeClr val="lt1"/>
          </a:fillRef>
          <a:effectRef idx="0">
            <a:schemeClr val="accent3"/>
          </a:effectRef>
          <a:fontRef idx="minor">
            <a:schemeClr val="dk1"/>
          </a:fontRef>
        </p:style>
        <p:txBody>
          <a:bodyPr/>
          <a:lstStyle/>
          <a:p>
            <a:pPr algn="ctr" fontAlgn="auto">
              <a:spcAft>
                <a:spcPts val="0"/>
              </a:spcAft>
              <a:defRPr/>
            </a:pPr>
            <a:r>
              <a:rPr lang="en-US" sz="2400" dirty="0" smtClean="0">
                <a:solidFill>
                  <a:schemeClr val="accent1">
                    <a:lumMod val="50000"/>
                  </a:schemeClr>
                </a:solidFill>
              </a:rPr>
              <a:t/>
            </a:r>
            <a:br>
              <a:rPr lang="en-US" sz="2400" dirty="0" smtClean="0">
                <a:solidFill>
                  <a:schemeClr val="accent1">
                    <a:lumMod val="50000"/>
                  </a:schemeClr>
                </a:solidFill>
              </a:rPr>
            </a:br>
            <a:r>
              <a:rPr lang="en-US" sz="2400" dirty="0" smtClean="0">
                <a:solidFill>
                  <a:schemeClr val="accent1">
                    <a:lumMod val="50000"/>
                  </a:schemeClr>
                </a:solidFill>
              </a:rPr>
              <a:t/>
            </a:r>
            <a:br>
              <a:rPr lang="en-US" sz="2400" dirty="0" smtClean="0">
                <a:solidFill>
                  <a:schemeClr val="accent1">
                    <a:lumMod val="50000"/>
                  </a:schemeClr>
                </a:solidFill>
              </a:rPr>
            </a:br>
            <a:r>
              <a:rPr lang="en-US" sz="2400" b="1" dirty="0" smtClean="0">
                <a:solidFill>
                  <a:schemeClr val="accent1">
                    <a:lumMod val="50000"/>
                  </a:schemeClr>
                </a:solidFill>
                <a:latin typeface="Arial Black" pitchFamily="34" charset="0"/>
              </a:rPr>
              <a:t>Victorina:</a:t>
            </a:r>
            <a:br>
              <a:rPr lang="en-US" sz="2400" b="1" dirty="0" smtClean="0">
                <a:solidFill>
                  <a:schemeClr val="accent1">
                    <a:lumMod val="50000"/>
                  </a:schemeClr>
                </a:solidFill>
                <a:latin typeface="Arial Black" pitchFamily="34" charset="0"/>
              </a:rPr>
            </a:br>
            <a:r>
              <a:rPr lang="en-US" sz="2400" b="1" dirty="0" smtClean="0">
                <a:solidFill>
                  <a:schemeClr val="accent1">
                    <a:lumMod val="50000"/>
                  </a:schemeClr>
                </a:solidFill>
                <a:latin typeface="Arial Black" pitchFamily="34" charset="0"/>
              </a:rPr>
              <a:t>“The First man in space”</a:t>
            </a:r>
            <a:endParaRPr lang="ru-RU" sz="2400" b="1" dirty="0">
              <a:solidFill>
                <a:schemeClr val="accent1">
                  <a:lumMod val="50000"/>
                </a:schemeClr>
              </a:solidFill>
              <a:latin typeface="Arial Black" pitchFamily="34" charset="0"/>
            </a:endParaRPr>
          </a:p>
        </p:txBody>
      </p:sp>
      <p:pic>
        <p:nvPicPr>
          <p:cNvPr id="10244" name="Рисунок 3" descr="анимация в космосе.gif"/>
          <p:cNvPicPr>
            <a:picLocks noChangeAspect="1"/>
          </p:cNvPicPr>
          <p:nvPr/>
        </p:nvPicPr>
        <p:blipFill>
          <a:blip r:embed="rId2" cstate="email">
            <a:lum bright="20000"/>
          </a:blip>
          <a:srcRect/>
          <a:stretch>
            <a:fillRect/>
          </a:stretch>
        </p:blipFill>
        <p:spPr bwMode="auto">
          <a:xfrm>
            <a:off x="179388" y="260350"/>
            <a:ext cx="3522662" cy="2016125"/>
          </a:xfrm>
          <a:prstGeom prst="rect">
            <a:avLst/>
          </a:prstGeom>
          <a:noFill/>
          <a:ln w="9525">
            <a:noFill/>
            <a:miter lim="800000"/>
            <a:headEnd/>
            <a:tailEnd/>
          </a:ln>
        </p:spPr>
      </p:pic>
      <p:pic>
        <p:nvPicPr>
          <p:cNvPr id="5" name="Рисунок 4" descr="Юрий Гагарин с женой.jpg"/>
          <p:cNvPicPr>
            <a:picLocks noChangeAspect="1"/>
          </p:cNvPicPr>
          <p:nvPr/>
        </p:nvPicPr>
        <p:blipFill>
          <a:blip r:embed="rId3" cstate="email">
            <a:lum bright="30000" contrast="20000"/>
          </a:blip>
          <a:stretch>
            <a:fillRect/>
          </a:stretch>
        </p:blipFill>
        <p:spPr>
          <a:xfrm>
            <a:off x="7524328" y="188640"/>
            <a:ext cx="1389079" cy="152798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0246" name="Рисунок 5" descr="анимация ракета 2.gif"/>
          <p:cNvPicPr>
            <a:picLocks noChangeAspect="1"/>
          </p:cNvPicPr>
          <p:nvPr/>
        </p:nvPicPr>
        <p:blipFill>
          <a:blip r:embed="rId4" cstate="email"/>
          <a:srcRect/>
          <a:stretch>
            <a:fillRect/>
          </a:stretch>
        </p:blipFill>
        <p:spPr bwMode="auto">
          <a:xfrm>
            <a:off x="7596188" y="3249613"/>
            <a:ext cx="1244600" cy="3422650"/>
          </a:xfrm>
          <a:prstGeom prst="rect">
            <a:avLst/>
          </a:prstGeom>
          <a:noFill/>
          <a:ln w="9525">
            <a:noFill/>
            <a:miter lim="800000"/>
            <a:headEnd/>
            <a:tailEnd/>
          </a:ln>
        </p:spPr>
      </p:pic>
      <p:pic>
        <p:nvPicPr>
          <p:cNvPr id="7" name="Рисунок 6" descr="Приветствует Гагарин.jpg"/>
          <p:cNvPicPr>
            <a:picLocks noChangeAspect="1"/>
          </p:cNvPicPr>
          <p:nvPr/>
        </p:nvPicPr>
        <p:blipFill>
          <a:blip r:embed="rId5" cstate="email">
            <a:lum bright="20000" contrast="20000"/>
          </a:blip>
          <a:stretch>
            <a:fillRect/>
          </a:stretch>
        </p:blipFill>
        <p:spPr>
          <a:xfrm>
            <a:off x="6156176" y="1484784"/>
            <a:ext cx="1527302" cy="182988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8" name="Рисунок 7" descr="Гагарин Юрий.jpg"/>
          <p:cNvPicPr>
            <a:picLocks noChangeAspect="1"/>
          </p:cNvPicPr>
          <p:nvPr/>
        </p:nvPicPr>
        <p:blipFill>
          <a:blip r:embed="rId6" cstate="email">
            <a:lum bright="20000" contrast="10000"/>
          </a:blip>
          <a:stretch>
            <a:fillRect/>
          </a:stretch>
        </p:blipFill>
        <p:spPr>
          <a:xfrm>
            <a:off x="4932040" y="188640"/>
            <a:ext cx="1363347" cy="190328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advClick="0" advTm="6000">
    <p:blinds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dissolve">
                                      <p:cBhvr>
                                        <p:cTn id="11" dur="1000"/>
                                        <p:tgtEl>
                                          <p:spTgt spid="3">
                                            <p:bg/>
                                          </p:spTgt>
                                        </p:tgtEl>
                                      </p:cBhvr>
                                    </p:animEffect>
                                  </p:childTnLst>
                                </p:cTn>
                              </p:par>
                            </p:childTnLst>
                          </p:cTn>
                        </p:par>
                        <p:par>
                          <p:cTn id="12" fill="hold">
                            <p:stCondLst>
                              <p:cond delay="1500"/>
                            </p:stCondLst>
                            <p:childTnLst>
                              <p:par>
                                <p:cTn id="13" presetID="9"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dissolve">
                                      <p:cBhvr>
                                        <p:cTn id="15" dur="1000"/>
                                        <p:tgtEl>
                                          <p:spTgt spid="3">
                                            <p:txEl>
                                              <p:pRg st="0" end="0"/>
                                            </p:txEl>
                                          </p:spTgt>
                                        </p:tgtEl>
                                      </p:cBhvr>
                                    </p:animEffect>
                                  </p:childTnLst>
                                </p:cTn>
                              </p:par>
                            </p:childTnLst>
                          </p:cTn>
                        </p:par>
                        <p:par>
                          <p:cTn id="16" fill="hold">
                            <p:stCondLst>
                              <p:cond delay="2500"/>
                            </p:stCondLst>
                            <p:childTnLst>
                              <p:par>
                                <p:cTn id="17" presetID="9"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dissolve">
                                      <p:cBhvr>
                                        <p:cTn id="19" dur="1000"/>
                                        <p:tgtEl>
                                          <p:spTgt spid="3">
                                            <p:txEl>
                                              <p:pRg st="1" end="1"/>
                                            </p:txEl>
                                          </p:spTgt>
                                        </p:tgtEl>
                                      </p:cBhvr>
                                    </p:animEffect>
                                  </p:childTnLst>
                                </p:cTn>
                              </p:par>
                            </p:childTnLst>
                          </p:cTn>
                        </p:par>
                        <p:par>
                          <p:cTn id="20" fill="hold">
                            <p:stCondLst>
                              <p:cond delay="3500"/>
                            </p:stCondLst>
                            <p:childTnLst>
                              <p:par>
                                <p:cTn id="21" presetID="9"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dissolve">
                                      <p:cBhvr>
                                        <p:cTn id="23" dur="1000"/>
                                        <p:tgtEl>
                                          <p:spTgt spid="3">
                                            <p:txEl>
                                              <p:pRg st="2" end="2"/>
                                            </p:txEl>
                                          </p:spTgt>
                                        </p:tgtEl>
                                      </p:cBhvr>
                                    </p:animEffect>
                                  </p:childTnLst>
                                </p:cTn>
                              </p:par>
                            </p:childTnLst>
                          </p:cTn>
                        </p:par>
                        <p:par>
                          <p:cTn id="24" fill="hold">
                            <p:stCondLst>
                              <p:cond delay="4500"/>
                            </p:stCondLst>
                            <p:childTnLst>
                              <p:par>
                                <p:cTn id="25" presetID="9" presetClass="entr" presetSubtype="0"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dissolve">
                                      <p:cBhvr>
                                        <p:cTn id="27" dur="1000"/>
                                        <p:tgtEl>
                                          <p:spTgt spid="3">
                                            <p:txEl>
                                              <p:pRg st="3" end="3"/>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randombar(horizontal)">
                                      <p:cBhvr>
                                        <p:cTn id="30" dur="2000"/>
                                        <p:tgtEl>
                                          <p:spTgt spid="8"/>
                                        </p:tgtEl>
                                      </p:cBhvr>
                                    </p:animEffect>
                                  </p:childTnLst>
                                </p:cTn>
                              </p:par>
                              <p:par>
                                <p:cTn id="31" presetID="12" presetClass="entr" presetSubtype="2" fill="hold" nodeType="withEffect">
                                  <p:stCondLst>
                                    <p:cond delay="0"/>
                                  </p:stCondLst>
                                  <p:childTnLst>
                                    <p:set>
                                      <p:cBhvr>
                                        <p:cTn id="32" dur="1" fill="hold">
                                          <p:stCondLst>
                                            <p:cond delay="0"/>
                                          </p:stCondLst>
                                        </p:cTn>
                                        <p:tgtEl>
                                          <p:spTgt spid="5"/>
                                        </p:tgtEl>
                                        <p:attrNameLst>
                                          <p:attrName>style.visibility</p:attrName>
                                        </p:attrNameLst>
                                      </p:cBhvr>
                                      <p:to>
                                        <p:strVal val="visible"/>
                                      </p:to>
                                    </p:set>
                                    <p:animEffect transition="in" filter="slide(fromRight)">
                                      <p:cBhvr>
                                        <p:cTn id="33" dur="1000"/>
                                        <p:tgtEl>
                                          <p:spTgt spid="5"/>
                                        </p:tgtEl>
                                      </p:cBhvr>
                                    </p:animEffect>
                                  </p:childTnLst>
                                </p:cTn>
                              </p:par>
                              <p:par>
                                <p:cTn id="34" presetID="9" presetClass="entr" presetSubtype="0" fill="hold" nodeType="withEffect">
                                  <p:stCondLst>
                                    <p:cond delay="0"/>
                                  </p:stCondLst>
                                  <p:childTnLst>
                                    <p:set>
                                      <p:cBhvr>
                                        <p:cTn id="35" dur="1" fill="hold">
                                          <p:stCondLst>
                                            <p:cond delay="0"/>
                                          </p:stCondLst>
                                        </p:cTn>
                                        <p:tgtEl>
                                          <p:spTgt spid="7"/>
                                        </p:tgtEl>
                                        <p:attrNameLst>
                                          <p:attrName>style.visibility</p:attrName>
                                        </p:attrNameLst>
                                      </p:cBhvr>
                                      <p:to>
                                        <p:strVal val="visible"/>
                                      </p:to>
                                    </p:set>
                                    <p:animEffect transition="in" filter="dissolve">
                                      <p:cBhvr>
                                        <p:cTn id="36"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оризонтальный свиток 1"/>
          <p:cNvSpPr/>
          <p:nvPr/>
        </p:nvSpPr>
        <p:spPr>
          <a:xfrm>
            <a:off x="0" y="0"/>
            <a:ext cx="9144000" cy="6502400"/>
          </a:xfrm>
          <a:prstGeom prst="horizontalScroll">
            <a:avLst/>
          </a:prstGeom>
        </p:spPr>
        <p:style>
          <a:lnRef idx="2">
            <a:schemeClr val="accent1"/>
          </a:lnRef>
          <a:fillRef idx="1">
            <a:schemeClr val="lt1"/>
          </a:fillRef>
          <a:effectRef idx="0">
            <a:schemeClr val="accent1"/>
          </a:effectRef>
          <a:fontRef idx="minor">
            <a:schemeClr val="dk1"/>
          </a:fontRef>
        </p:style>
        <p:txBody>
          <a:bodyPr>
            <a:spAutoFit/>
          </a:bodyPr>
          <a:lstStyle/>
          <a:p>
            <a:pPr algn="ctr" fontAlgn="auto">
              <a:spcBef>
                <a:spcPts val="0"/>
              </a:spcBef>
              <a:spcAft>
                <a:spcPts val="0"/>
              </a:spcAft>
              <a:defRPr/>
            </a:pPr>
            <a:r>
              <a:rPr lang="en-US" sz="2400" b="1" u="sng" dirty="0">
                <a:solidFill>
                  <a:srgbClr val="002060"/>
                </a:solidFill>
              </a:rPr>
              <a:t>TASK 9. </a:t>
            </a:r>
          </a:p>
          <a:p>
            <a:pPr algn="ctr" fontAlgn="auto">
              <a:spcBef>
                <a:spcPts val="0"/>
              </a:spcBef>
              <a:spcAft>
                <a:spcPts val="0"/>
              </a:spcAft>
              <a:defRPr/>
            </a:pPr>
            <a:r>
              <a:rPr lang="en-US" sz="2400" b="1" u="sng" dirty="0">
                <a:solidFill>
                  <a:srgbClr val="002060"/>
                </a:solidFill>
              </a:rPr>
              <a:t>CHOOSE THE RIGHT VARIANT.</a:t>
            </a:r>
          </a:p>
          <a:p>
            <a:pPr algn="ctr" fontAlgn="auto">
              <a:spcBef>
                <a:spcPts val="0"/>
              </a:spcBef>
              <a:spcAft>
                <a:spcPts val="0"/>
              </a:spcAft>
              <a:defRPr/>
            </a:pPr>
            <a:endParaRPr lang="en-US" sz="2400" b="1" u="sng" dirty="0">
              <a:solidFill>
                <a:srgbClr val="002060"/>
              </a:solidFill>
            </a:endParaRPr>
          </a:p>
          <a:p>
            <a:pPr fontAlgn="auto">
              <a:spcBef>
                <a:spcPts val="0"/>
              </a:spcBef>
              <a:spcAft>
                <a:spcPts val="0"/>
              </a:spcAft>
              <a:defRPr/>
            </a:pPr>
            <a:r>
              <a:rPr lang="en-US" sz="2400" b="1" dirty="0">
                <a:solidFill>
                  <a:srgbClr val="002060"/>
                </a:solidFill>
              </a:rPr>
              <a:t>1. Unfortunately in …. Yuri Gagarin tragically perished during a training mission.</a:t>
            </a:r>
          </a:p>
          <a:p>
            <a:pPr fontAlgn="auto">
              <a:spcBef>
                <a:spcPts val="0"/>
              </a:spcBef>
              <a:spcAft>
                <a:spcPts val="0"/>
              </a:spcAft>
              <a:defRPr/>
            </a:pPr>
            <a:r>
              <a:rPr lang="en-US" sz="2400" b="1" i="1" dirty="0">
                <a:solidFill>
                  <a:srgbClr val="002060"/>
                </a:solidFill>
              </a:rPr>
              <a:t>a). 1967  b). 1969  c). 1968</a:t>
            </a:r>
          </a:p>
          <a:p>
            <a:pPr fontAlgn="auto">
              <a:spcBef>
                <a:spcPts val="0"/>
              </a:spcBef>
              <a:spcAft>
                <a:spcPts val="0"/>
              </a:spcAft>
              <a:defRPr/>
            </a:pPr>
            <a:endParaRPr lang="en-US" sz="2400" b="1" dirty="0">
              <a:solidFill>
                <a:srgbClr val="002060"/>
              </a:solidFill>
            </a:endParaRPr>
          </a:p>
          <a:p>
            <a:pPr fontAlgn="auto">
              <a:spcBef>
                <a:spcPts val="0"/>
              </a:spcBef>
              <a:spcAft>
                <a:spcPts val="0"/>
              </a:spcAft>
              <a:defRPr/>
            </a:pPr>
            <a:r>
              <a:rPr lang="en-US" sz="2400" b="1" dirty="0">
                <a:solidFill>
                  <a:srgbClr val="002060"/>
                </a:solidFill>
              </a:rPr>
              <a:t> 2.An … with the engine took place.</a:t>
            </a:r>
          </a:p>
          <a:p>
            <a:pPr fontAlgn="auto">
              <a:spcBef>
                <a:spcPts val="0"/>
              </a:spcBef>
              <a:spcAft>
                <a:spcPts val="0"/>
              </a:spcAft>
              <a:defRPr/>
            </a:pPr>
            <a:r>
              <a:rPr lang="en-US" sz="2400" b="1" i="1" dirty="0">
                <a:solidFill>
                  <a:srgbClr val="002060"/>
                </a:solidFill>
              </a:rPr>
              <a:t>a). accident  b). crime   c). tragedy</a:t>
            </a:r>
          </a:p>
          <a:p>
            <a:pPr fontAlgn="auto">
              <a:spcBef>
                <a:spcPts val="0"/>
              </a:spcBef>
              <a:spcAft>
                <a:spcPts val="0"/>
              </a:spcAft>
              <a:defRPr/>
            </a:pPr>
            <a:endParaRPr lang="en-US" sz="2400" b="1" dirty="0">
              <a:solidFill>
                <a:srgbClr val="002060"/>
              </a:solidFill>
            </a:endParaRPr>
          </a:p>
          <a:p>
            <a:pPr fontAlgn="auto">
              <a:spcBef>
                <a:spcPts val="0"/>
              </a:spcBef>
              <a:spcAft>
                <a:spcPts val="0"/>
              </a:spcAft>
              <a:defRPr/>
            </a:pPr>
            <a:r>
              <a:rPr lang="en-US" sz="2400" b="1" dirty="0">
                <a:solidFill>
                  <a:srgbClr val="002060"/>
                </a:solidFill>
              </a:rPr>
              <a:t>3. Though lots circumstances of the accident … quiet mysterious.</a:t>
            </a:r>
          </a:p>
          <a:p>
            <a:pPr fontAlgn="auto">
              <a:spcBef>
                <a:spcPts val="0"/>
              </a:spcBef>
              <a:spcAft>
                <a:spcPts val="0"/>
              </a:spcAft>
              <a:defRPr/>
            </a:pPr>
            <a:r>
              <a:rPr lang="en-US" sz="2400" b="1" i="1" dirty="0">
                <a:solidFill>
                  <a:srgbClr val="002060"/>
                </a:solidFill>
              </a:rPr>
              <a:t>a).  was looked b). look c). see</a:t>
            </a:r>
            <a:endParaRPr lang="ru-RU" sz="2400" b="1" i="1" dirty="0">
              <a:solidFill>
                <a:srgbClr val="002060"/>
              </a:solidFill>
            </a:endParaRPr>
          </a:p>
        </p:txBody>
      </p:sp>
      <p:pic>
        <p:nvPicPr>
          <p:cNvPr id="19459" name="Рисунок 2" descr="Анимация сатурн.gif"/>
          <p:cNvPicPr>
            <a:picLocks noChangeAspect="1"/>
          </p:cNvPicPr>
          <p:nvPr/>
        </p:nvPicPr>
        <p:blipFill>
          <a:blip r:embed="rId2" cstate="email"/>
          <a:srcRect/>
          <a:stretch>
            <a:fillRect/>
          </a:stretch>
        </p:blipFill>
        <p:spPr bwMode="auto">
          <a:xfrm>
            <a:off x="6948488" y="2941638"/>
            <a:ext cx="1757362" cy="1487487"/>
          </a:xfrm>
          <a:prstGeom prst="rect">
            <a:avLst/>
          </a:prstGeom>
          <a:noFill/>
          <a:ln w="9525">
            <a:noFill/>
            <a:miter lim="800000"/>
            <a:headEnd/>
            <a:tailEnd/>
          </a:ln>
        </p:spPr>
      </p:pic>
      <p:pic>
        <p:nvPicPr>
          <p:cNvPr id="6" name="Рисунок 5" descr="Дочь Елена.jpg"/>
          <p:cNvPicPr>
            <a:picLocks noChangeAspect="1"/>
          </p:cNvPicPr>
          <p:nvPr/>
        </p:nvPicPr>
        <p:blipFill>
          <a:blip r:embed="rId3" cstate="email">
            <a:lum bright="20000" contrast="10000"/>
          </a:blip>
          <a:stretch>
            <a:fillRect/>
          </a:stretch>
        </p:blipFill>
        <p:spPr>
          <a:xfrm>
            <a:off x="7446148" y="5445224"/>
            <a:ext cx="1557358" cy="119359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9" name="Рисунок 8" descr="Алексей Гагарин.jpg"/>
          <p:cNvPicPr>
            <a:picLocks noChangeAspect="1"/>
          </p:cNvPicPr>
          <p:nvPr/>
        </p:nvPicPr>
        <p:blipFill>
          <a:blip r:embed="rId4" cstate="email">
            <a:lum bright="20000" contrast="10000"/>
          </a:blip>
          <a:stretch>
            <a:fillRect/>
          </a:stretch>
        </p:blipFill>
        <p:spPr>
          <a:xfrm>
            <a:off x="6948264" y="228269"/>
            <a:ext cx="2033717" cy="1474103"/>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8" name="Рисунок 7" descr="космос и Гагарин.jpg"/>
          <p:cNvPicPr>
            <a:picLocks noChangeAspect="1"/>
          </p:cNvPicPr>
          <p:nvPr/>
        </p:nvPicPr>
        <p:blipFill>
          <a:blip r:embed="rId5" cstate="email">
            <a:lum bright="20000" contrast="10000"/>
          </a:blip>
          <a:stretch>
            <a:fillRect/>
          </a:stretch>
        </p:blipFill>
        <p:spPr>
          <a:xfrm>
            <a:off x="179512" y="116632"/>
            <a:ext cx="2123313" cy="165618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500"/>
                                        <p:tgtEl>
                                          <p:spTgt spid="2"/>
                                        </p:tgtEl>
                                      </p:cBhvr>
                                    </p:animEffect>
                                  </p:childTnLst>
                                </p:cTn>
                              </p:par>
                              <p:par>
                                <p:cTn id="8" presetID="9" presetClass="entr" presetSubtype="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dissolve">
                                      <p:cBhvr>
                                        <p:cTn id="10" dur="1000"/>
                                        <p:tgtEl>
                                          <p:spTgt spid="9"/>
                                        </p:tgtEl>
                                      </p:cBhvr>
                                    </p:animEffect>
                                  </p:childTnLst>
                                </p:cTn>
                              </p:par>
                            </p:childTnLst>
                          </p:cTn>
                        </p:par>
                        <p:par>
                          <p:cTn id="11" fill="hold">
                            <p:stCondLst>
                              <p:cond delay="1000"/>
                            </p:stCondLst>
                            <p:childTnLst>
                              <p:par>
                                <p:cTn id="12" presetID="9" presetClass="entr" presetSubtype="0" fill="hold" nodeType="after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dissolve">
                                      <p:cBhvr>
                                        <p:cTn id="14" dur="1000"/>
                                        <p:tgtEl>
                                          <p:spTgt spid="8"/>
                                        </p:tgtEl>
                                      </p:cBhvr>
                                    </p:animEffect>
                                  </p:childTnLst>
                                </p:cTn>
                              </p:par>
                              <p:par>
                                <p:cTn id="15" presetID="16" presetClass="entr" presetSubtype="26" fill="hold"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arn(inHorizontal)">
                                      <p:cBhvr>
                                        <p:cTn id="1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несколько документов 1"/>
          <p:cNvSpPr/>
          <p:nvPr/>
        </p:nvSpPr>
        <p:spPr>
          <a:xfrm>
            <a:off x="395288" y="1052513"/>
            <a:ext cx="8353425" cy="4275137"/>
          </a:xfrm>
          <a:prstGeom prst="flowChartMultidocument">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en-US" sz="2400" b="1" u="sng" dirty="0">
                <a:solidFill>
                  <a:srgbClr val="002060"/>
                </a:solidFill>
              </a:rPr>
              <a:t>TASK 10. </a:t>
            </a:r>
          </a:p>
          <a:p>
            <a:pPr algn="ctr" fontAlgn="auto">
              <a:spcBef>
                <a:spcPts val="0"/>
              </a:spcBef>
              <a:spcAft>
                <a:spcPts val="0"/>
              </a:spcAft>
              <a:defRPr/>
            </a:pPr>
            <a:r>
              <a:rPr lang="en-US" sz="2400" b="1" u="sng" dirty="0">
                <a:solidFill>
                  <a:srgbClr val="002060"/>
                </a:solidFill>
              </a:rPr>
              <a:t>TRANSLATE THIS TEXT FROM ENGLISH INTO RUSSIAN.</a:t>
            </a:r>
          </a:p>
          <a:p>
            <a:pPr algn="ctr" fontAlgn="auto">
              <a:spcBef>
                <a:spcPts val="0"/>
              </a:spcBef>
              <a:spcAft>
                <a:spcPts val="0"/>
              </a:spcAft>
              <a:defRPr/>
            </a:pPr>
            <a:endParaRPr lang="en-US" sz="2400" b="1" u="sng" dirty="0">
              <a:solidFill>
                <a:srgbClr val="002060"/>
              </a:solidFill>
            </a:endParaRPr>
          </a:p>
          <a:p>
            <a:pPr fontAlgn="auto">
              <a:spcBef>
                <a:spcPts val="0"/>
              </a:spcBef>
              <a:spcAft>
                <a:spcPts val="0"/>
              </a:spcAft>
              <a:defRPr/>
            </a:pPr>
            <a:r>
              <a:rPr lang="en-US" sz="2400" b="1" i="1" dirty="0">
                <a:solidFill>
                  <a:srgbClr val="002060"/>
                </a:solidFill>
              </a:rPr>
              <a:t>Yuri Gagarin was buried near the Kremlin wall on the Red Square. </a:t>
            </a:r>
            <a:endParaRPr lang="ru-RU" sz="2400" b="1" i="1" dirty="0">
              <a:solidFill>
                <a:srgbClr val="002060"/>
              </a:solidFill>
            </a:endParaRPr>
          </a:p>
          <a:p>
            <a:pPr fontAlgn="auto">
              <a:spcBef>
                <a:spcPts val="0"/>
              </a:spcBef>
              <a:spcAft>
                <a:spcPts val="0"/>
              </a:spcAft>
              <a:defRPr/>
            </a:pPr>
            <a:r>
              <a:rPr lang="en-US" sz="2400" b="1" i="1" dirty="0">
                <a:solidFill>
                  <a:srgbClr val="002060"/>
                </a:solidFill>
              </a:rPr>
              <a:t>Today the Gjatsk city where the first cosmonaut spent many years has been renamed to Gagarin. </a:t>
            </a:r>
          </a:p>
          <a:p>
            <a:pPr fontAlgn="auto">
              <a:spcBef>
                <a:spcPts val="0"/>
              </a:spcBef>
              <a:spcAft>
                <a:spcPts val="0"/>
              </a:spcAft>
              <a:defRPr/>
            </a:pPr>
            <a:endParaRPr lang="en-US" sz="2400" dirty="0"/>
          </a:p>
          <a:p>
            <a:pPr fontAlgn="auto">
              <a:spcBef>
                <a:spcPts val="0"/>
              </a:spcBef>
              <a:spcAft>
                <a:spcPts val="0"/>
              </a:spcAft>
              <a:defRPr/>
            </a:pPr>
            <a:endParaRPr lang="ru-RU" sz="2400" dirty="0"/>
          </a:p>
        </p:txBody>
      </p:sp>
      <p:pic>
        <p:nvPicPr>
          <p:cNvPr id="3" name="Рисунок 2" descr="Гагарий Юрий.jpg"/>
          <p:cNvPicPr>
            <a:picLocks noChangeAspect="1"/>
          </p:cNvPicPr>
          <p:nvPr/>
        </p:nvPicPr>
        <p:blipFill>
          <a:blip r:embed="rId2" cstate="email">
            <a:lum bright="20000" contrast="10000"/>
          </a:blip>
          <a:stretch>
            <a:fillRect/>
          </a:stretch>
        </p:blipFill>
        <p:spPr>
          <a:xfrm>
            <a:off x="7524328" y="188640"/>
            <a:ext cx="1415492" cy="191931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4" name="Рисунок 3" descr="возвращение космонавта.jpg"/>
          <p:cNvPicPr>
            <a:picLocks noChangeAspect="1"/>
          </p:cNvPicPr>
          <p:nvPr/>
        </p:nvPicPr>
        <p:blipFill>
          <a:blip r:embed="rId3" cstate="email">
            <a:lum bright="30000" contrast="10000"/>
          </a:blip>
          <a:stretch>
            <a:fillRect/>
          </a:stretch>
        </p:blipFill>
        <p:spPr>
          <a:xfrm>
            <a:off x="323528" y="188640"/>
            <a:ext cx="1861269" cy="132770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20485" name="Рисунок 4" descr="луна космос.gif"/>
          <p:cNvPicPr>
            <a:picLocks noChangeAspect="1"/>
          </p:cNvPicPr>
          <p:nvPr/>
        </p:nvPicPr>
        <p:blipFill>
          <a:blip r:embed="rId4" cstate="email">
            <a:lum bright="20000" contrast="10000"/>
          </a:blip>
          <a:srcRect/>
          <a:stretch>
            <a:fillRect/>
          </a:stretch>
        </p:blipFill>
        <p:spPr bwMode="auto">
          <a:xfrm>
            <a:off x="7019925" y="4797425"/>
            <a:ext cx="1673225" cy="1671638"/>
          </a:xfrm>
          <a:prstGeom prst="rect">
            <a:avLst/>
          </a:prstGeom>
          <a:noFill/>
          <a:ln w="9525">
            <a:noFill/>
            <a:miter lim="800000"/>
            <a:headEnd/>
            <a:tailEnd/>
          </a:ln>
        </p:spPr>
      </p:pic>
      <p:pic>
        <p:nvPicPr>
          <p:cNvPr id="20486" name="Рисунок 5" descr="анимация планеты.gif"/>
          <p:cNvPicPr>
            <a:picLocks noChangeAspect="1"/>
          </p:cNvPicPr>
          <p:nvPr/>
        </p:nvPicPr>
        <p:blipFill>
          <a:blip r:embed="rId5" cstate="email"/>
          <a:srcRect/>
          <a:stretch>
            <a:fillRect/>
          </a:stretch>
        </p:blipFill>
        <p:spPr bwMode="auto">
          <a:xfrm>
            <a:off x="547688" y="4724400"/>
            <a:ext cx="1773237" cy="1595438"/>
          </a:xfrm>
          <a:prstGeom prst="rect">
            <a:avLst/>
          </a:prstGeom>
          <a:noFill/>
          <a:ln w="9525">
            <a:noFill/>
            <a:miter lim="800000"/>
            <a:headEnd/>
            <a:tailEnd/>
          </a:ln>
        </p:spPr>
      </p:pic>
      <p:pic>
        <p:nvPicPr>
          <p:cNvPr id="7" name="Рисунок 6" descr="возвращение.jpg"/>
          <p:cNvPicPr>
            <a:picLocks noChangeAspect="1"/>
          </p:cNvPicPr>
          <p:nvPr/>
        </p:nvPicPr>
        <p:blipFill>
          <a:blip r:embed="rId6" cstate="email">
            <a:lum bright="20000" contrast="20000"/>
          </a:blip>
          <a:stretch>
            <a:fillRect/>
          </a:stretch>
        </p:blipFill>
        <p:spPr>
          <a:xfrm>
            <a:off x="3491880" y="4581128"/>
            <a:ext cx="2576197" cy="206095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p:stCondLst>
                              <p:cond delay="500"/>
                            </p:stCondLst>
                            <p:childTnLst>
                              <p:par>
                                <p:cTn id="9" presetID="9"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dissolve">
                                      <p:cBhvr>
                                        <p:cTn id="11" dur="1000"/>
                                        <p:tgtEl>
                                          <p:spTgt spid="4"/>
                                        </p:tgtEl>
                                      </p:cBhvr>
                                    </p:animEffect>
                                  </p:childTnLst>
                                </p:cTn>
                              </p:par>
                            </p:childTnLst>
                          </p:cTn>
                        </p:par>
                        <p:par>
                          <p:cTn id="12" fill="hold">
                            <p:stCondLst>
                              <p:cond delay="1500"/>
                            </p:stCondLst>
                            <p:childTnLst>
                              <p:par>
                                <p:cTn id="13" presetID="8" presetClass="entr" presetSubtype="16"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diamond(in)">
                                      <p:cBhvr>
                                        <p:cTn id="15" dur="1000"/>
                                        <p:tgtEl>
                                          <p:spTgt spid="3"/>
                                        </p:tgtEl>
                                      </p:cBhvr>
                                    </p:animEffect>
                                  </p:childTnLst>
                                </p:cTn>
                              </p:par>
                              <p:par>
                                <p:cTn id="16" presetID="12" presetClass="entr" presetSubtype="4"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lide(fromBottom)">
                                      <p:cBhvr>
                                        <p:cTn id="18"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96975"/>
            <a:ext cx="8229600" cy="4608513"/>
          </a:xfrm>
          <a:prstGeom prst="ellipseRibbon2">
            <a:avLst/>
          </a:prstGeom>
        </p:spPr>
        <p:style>
          <a:lnRef idx="2">
            <a:schemeClr val="accent2"/>
          </a:lnRef>
          <a:fillRef idx="1">
            <a:schemeClr val="lt1"/>
          </a:fillRef>
          <a:effectRef idx="0">
            <a:schemeClr val="accent2"/>
          </a:effectRef>
          <a:fontRef idx="minor">
            <a:schemeClr val="dk1"/>
          </a:fontRef>
        </p:style>
        <p:txBody>
          <a:bodyPr rtlCol="0"/>
          <a:lstStyle/>
          <a:p>
            <a:pPr fontAlgn="auto">
              <a:spcAft>
                <a:spcPts val="0"/>
              </a:spcAft>
              <a:defRPr/>
            </a:pPr>
            <a:r>
              <a:rPr lang="en-US" sz="3200" b="1" dirty="0" smtClean="0">
                <a:solidFill>
                  <a:srgbClr val="002060"/>
                </a:solidFill>
              </a:rPr>
              <a:t>Thank you for your attention. </a:t>
            </a:r>
            <a:br>
              <a:rPr lang="en-US" sz="3200" b="1" dirty="0" smtClean="0">
                <a:solidFill>
                  <a:srgbClr val="002060"/>
                </a:solidFill>
              </a:rPr>
            </a:br>
            <a:r>
              <a:rPr lang="en-US" sz="3200" b="1" dirty="0" smtClean="0">
                <a:solidFill>
                  <a:srgbClr val="002060"/>
                </a:solidFill>
              </a:rPr>
              <a:t>See you soon!</a:t>
            </a:r>
            <a:endParaRPr lang="ru-RU" sz="3200" b="1" dirty="0">
              <a:solidFill>
                <a:srgbClr val="002060"/>
              </a:solidFill>
            </a:endParaRPr>
          </a:p>
        </p:txBody>
      </p:sp>
      <p:pic>
        <p:nvPicPr>
          <p:cNvPr id="3" name="Рисунок 2" descr="он был первым.jpg"/>
          <p:cNvPicPr>
            <a:picLocks noChangeAspect="1"/>
          </p:cNvPicPr>
          <p:nvPr/>
        </p:nvPicPr>
        <p:blipFill>
          <a:blip r:embed="rId2" cstate="email">
            <a:lum bright="20000" contrast="10000"/>
          </a:blip>
          <a:stretch>
            <a:fillRect/>
          </a:stretch>
        </p:blipFill>
        <p:spPr>
          <a:xfrm>
            <a:off x="251520" y="260648"/>
            <a:ext cx="2162124" cy="16288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4" name="Рисунок 3" descr="Первый ртряд космонавтов.jpg"/>
          <p:cNvPicPr>
            <a:picLocks noChangeAspect="1"/>
          </p:cNvPicPr>
          <p:nvPr/>
        </p:nvPicPr>
        <p:blipFill>
          <a:blip r:embed="rId3" cstate="email"/>
          <a:stretch>
            <a:fillRect/>
          </a:stretch>
        </p:blipFill>
        <p:spPr>
          <a:xfrm>
            <a:off x="5796136" y="5013176"/>
            <a:ext cx="3145532" cy="151509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5" name="Рисунок 4" descr="анимация планета Земля.gif"/>
          <p:cNvPicPr>
            <a:picLocks noChangeAspect="1"/>
          </p:cNvPicPr>
          <p:nvPr/>
        </p:nvPicPr>
        <p:blipFill>
          <a:blip r:embed="rId4" cstate="email">
            <a:lum bright="20000" contrast="10000"/>
          </a:blip>
          <a:srcRect/>
          <a:stretch>
            <a:fillRect/>
          </a:stretch>
        </p:blipFill>
        <p:spPr bwMode="auto">
          <a:xfrm>
            <a:off x="7019925" y="188913"/>
            <a:ext cx="1728788" cy="1727200"/>
          </a:xfrm>
          <a:prstGeom prst="rect">
            <a:avLst/>
          </a:prstGeom>
          <a:noFill/>
          <a:ln w="9525">
            <a:noFill/>
            <a:miter lim="800000"/>
            <a:headEnd/>
            <a:tailEnd/>
          </a:ln>
        </p:spPr>
      </p:pic>
      <p:pic>
        <p:nvPicPr>
          <p:cNvPr id="6" name="Рисунок 5" descr="анимация космос.gif"/>
          <p:cNvPicPr>
            <a:picLocks noChangeAspect="1"/>
          </p:cNvPicPr>
          <p:nvPr/>
        </p:nvPicPr>
        <p:blipFill>
          <a:blip r:embed="rId5" cstate="email"/>
          <a:srcRect/>
          <a:stretch>
            <a:fillRect/>
          </a:stretch>
        </p:blipFill>
        <p:spPr bwMode="auto">
          <a:xfrm>
            <a:off x="827088" y="4508500"/>
            <a:ext cx="1684337" cy="21558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000"/>
                                        <p:tgtEl>
                                          <p:spTgt spid="2"/>
                                        </p:tgtEl>
                                      </p:cBhvr>
                                    </p:animEffect>
                                  </p:childTnLst>
                                </p:cTn>
                              </p:par>
                            </p:childTnLst>
                          </p:cTn>
                        </p:par>
                        <p:par>
                          <p:cTn id="8" fill="hold">
                            <p:stCondLst>
                              <p:cond delay="1000"/>
                            </p:stCondLst>
                            <p:childTnLst>
                              <p:par>
                                <p:cTn id="9" presetID="12" presetClass="entr" presetSubtype="2"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slide(fromRight)">
                                      <p:cBhvr>
                                        <p:cTn id="11" dur="2000"/>
                                        <p:tgtEl>
                                          <p:spTgt spid="3"/>
                                        </p:tgtEl>
                                      </p:cBhvr>
                                    </p:animEffect>
                                  </p:childTnLst>
                                </p:cTn>
                              </p:par>
                              <p:par>
                                <p:cTn id="12" presetID="24" presetClass="entr" presetSubtype="0" fill="hold" nodeType="withEffect">
                                  <p:stCondLst>
                                    <p:cond delay="0"/>
                                  </p:stCondLst>
                                  <p:childTnLst>
                                    <p:set>
                                      <p:cBhvr>
                                        <p:cTn id="13" dur="1" fill="hold">
                                          <p:stCondLst>
                                            <p:cond delay="0"/>
                                          </p:stCondLst>
                                        </p:cTn>
                                        <p:tgtEl>
                                          <p:spTgt spid="4"/>
                                        </p:tgtEl>
                                        <p:attrNameLst>
                                          <p:attrName>style.visibility</p:attrName>
                                        </p:attrNameLst>
                                      </p:cBhvr>
                                      <p:to>
                                        <p:strVal val="visible"/>
                                      </p:to>
                                    </p:set>
                                    <p:anim to="" calcmode="lin" valueType="num">
                                      <p:cBhvr>
                                        <p:cTn id="14" dur="1" fill="hold"/>
                                        <p:tgtEl>
                                          <p:spTgt spid="4"/>
                                        </p:tgtEl>
                                        <p:attrNameLst>
                                          <p:attrName/>
                                        </p:attrNameLst>
                                      </p:cBhvr>
                                    </p:anim>
                                  </p:childTnLst>
                                </p:cTn>
                              </p:par>
                            </p:childTnLst>
                          </p:cTn>
                        </p:par>
                        <p:par>
                          <p:cTn id="15" fill="hold">
                            <p:stCondLst>
                              <p:cond delay="3000"/>
                            </p:stCondLst>
                            <p:childTnLst>
                              <p:par>
                                <p:cTn id="16" presetID="55" presetClass="exit" presetSubtype="0" fill="hold" nodeType="afterEffect">
                                  <p:stCondLst>
                                    <p:cond delay="1000"/>
                                  </p:stCondLst>
                                  <p:childTnLst>
                                    <p:anim calcmode="lin" valueType="num">
                                      <p:cBhvr>
                                        <p:cTn id="17" dur="2000"/>
                                        <p:tgtEl>
                                          <p:spTgt spid="2"/>
                                        </p:tgtEl>
                                        <p:attrNameLst>
                                          <p:attrName>ppt_w</p:attrName>
                                        </p:attrNameLst>
                                      </p:cBhvr>
                                      <p:tavLst>
                                        <p:tav tm="0">
                                          <p:val>
                                            <p:strVal val="ppt_w"/>
                                          </p:val>
                                        </p:tav>
                                        <p:tav tm="100000">
                                          <p:val>
                                            <p:strVal val="ppt_w*0.70"/>
                                          </p:val>
                                        </p:tav>
                                      </p:tavLst>
                                    </p:anim>
                                    <p:anim calcmode="lin" valueType="num">
                                      <p:cBhvr>
                                        <p:cTn id="18" dur="2000"/>
                                        <p:tgtEl>
                                          <p:spTgt spid="2"/>
                                        </p:tgtEl>
                                        <p:attrNameLst>
                                          <p:attrName>ppt_h</p:attrName>
                                        </p:attrNameLst>
                                      </p:cBhvr>
                                      <p:tavLst>
                                        <p:tav tm="0">
                                          <p:val>
                                            <p:strVal val="ppt_h"/>
                                          </p:val>
                                        </p:tav>
                                        <p:tav tm="100000">
                                          <p:val>
                                            <p:strVal val="ppt_h"/>
                                          </p:val>
                                        </p:tav>
                                      </p:tavLst>
                                    </p:anim>
                                    <p:animEffect transition="out" filter="fade">
                                      <p:cBhvr>
                                        <p:cTn id="19" dur="2000"/>
                                        <p:tgtEl>
                                          <p:spTgt spid="2"/>
                                        </p:tgtEl>
                                      </p:cBhvr>
                                    </p:animEffect>
                                    <p:set>
                                      <p:cBhvr>
                                        <p:cTn id="20" dur="1" fill="hold">
                                          <p:stCondLst>
                                            <p:cond delay="1999"/>
                                          </p:stCondLst>
                                        </p:cTn>
                                        <p:tgtEl>
                                          <p:spTgt spid="2"/>
                                        </p:tgtEl>
                                        <p:attrNameLst>
                                          <p:attrName>style.visibility</p:attrName>
                                        </p:attrNameLst>
                                      </p:cBhvr>
                                      <p:to>
                                        <p:strVal val="hidden"/>
                                      </p:to>
                                    </p:set>
                                  </p:childTnLst>
                                </p:cTn>
                              </p:par>
                            </p:childTnLst>
                          </p:cTn>
                        </p:par>
                        <p:par>
                          <p:cTn id="21" fill="hold">
                            <p:stCondLst>
                              <p:cond delay="6000"/>
                            </p:stCondLst>
                            <p:childTnLst>
                              <p:par>
                                <p:cTn id="22" presetID="43" presetClass="exit" presetSubtype="0" fill="hold" nodeType="afterEffect">
                                  <p:stCondLst>
                                    <p:cond delay="0"/>
                                  </p:stCondLst>
                                  <p:childTnLst>
                                    <p:anim calcmode="lin" valueType="num">
                                      <p:cBhvr>
                                        <p:cTn id="23" dur="600" decel="50000">
                                          <p:stCondLst>
                                            <p:cond delay="0"/>
                                          </p:stCondLst>
                                        </p:cTn>
                                        <p:tgtEl>
                                          <p:spTgt spid="3"/>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24" dur="400">
                                          <p:stCondLst>
                                            <p:cond delay="600"/>
                                          </p:stCondLst>
                                        </p:cTn>
                                        <p:tgtEl>
                                          <p:spTgt spid="3"/>
                                        </p:tgtEl>
                                        <p:attrNameLst>
                                          <p:attrName>ppt_x</p:attrName>
                                        </p:attrNameLst>
                                      </p:cBhvr>
                                      <p:tavLst>
                                        <p:tav tm="0">
                                          <p:val>
                                            <p:strVal val="ppt_x"/>
                                          </p:val>
                                        </p:tav>
                                        <p:tav tm="100000">
                                          <p:val>
                                            <p:strVal val="ppt_x"/>
                                          </p:val>
                                        </p:tav>
                                      </p:tavLst>
                                    </p:anim>
                                    <p:anim calcmode="lin" valueType="num">
                                      <p:cBhvr>
                                        <p:cTn id="25" dur="600" decel="50000">
                                          <p:stCondLst>
                                            <p:cond delay="0"/>
                                          </p:stCondLst>
                                        </p:cTn>
                                        <p:tgtEl>
                                          <p:spTgt spid="3"/>
                                        </p:tgtEl>
                                        <p:attrNameLst>
                                          <p:attrName>ppt_y</p:attrName>
                                        </p:attrNameLst>
                                      </p:cBhvr>
                                      <p:tavLst>
                                        <p:tav tm="0">
                                          <p:val>
                                            <p:strVal val="ppt_y"/>
                                          </p:val>
                                        </p:tav>
                                        <p:tav tm="5000">
                                          <p:val>
                                            <p:strVal val="ppt_y+0.0019"/>
                                          </p:val>
                                        </p:tav>
                                        <p:tav tm="10000">
                                          <p:val>
                                            <p:strVal val="ppt_y+0.0076"/>
                                          </p:val>
                                        </p:tav>
                                        <p:tav tm="15000">
                                          <p:val>
                                            <p:strVal val="ppt_y+0.0169"/>
                                          </p:val>
                                        </p:tav>
                                        <p:tav tm="20000">
                                          <p:val>
                                            <p:strVal val="ppt_y+0.0296"/>
                                          </p:val>
                                        </p:tav>
                                        <p:tav tm="25000">
                                          <p:val>
                                            <p:strVal val="ppt_y+0.0454"/>
                                          </p:val>
                                        </p:tav>
                                        <p:tav tm="30000">
                                          <p:val>
                                            <p:strVal val="ppt_y+0.0639"/>
                                          </p:val>
                                        </p:tav>
                                        <p:tav tm="35000">
                                          <p:val>
                                            <p:strVal val="ppt_y+0.0846"/>
                                          </p:val>
                                        </p:tav>
                                        <p:tav tm="40000">
                                          <p:val>
                                            <p:strVal val="ppt_y+0.1071"/>
                                          </p:val>
                                        </p:tav>
                                        <p:tav tm="45000">
                                          <p:val>
                                            <p:strVal val="ppt_y+0.1307"/>
                                          </p:val>
                                        </p:tav>
                                        <p:tav tm="50000">
                                          <p:val>
                                            <p:strVal val="ppt_y+0.155"/>
                                          </p:val>
                                        </p:tav>
                                        <p:tav tm="55000">
                                          <p:val>
                                            <p:strVal val="ppt_y+0.1792"/>
                                          </p:val>
                                        </p:tav>
                                        <p:tav tm="60000">
                                          <p:val>
                                            <p:strVal val="ppt_y+0.2029"/>
                                          </p:val>
                                        </p:tav>
                                        <p:tav tm="65000">
                                          <p:val>
                                            <p:strVal val="ppt_y+0.2253"/>
                                          </p:val>
                                        </p:tav>
                                        <p:tav tm="70000">
                                          <p:val>
                                            <p:strVal val="ppt_y+0.2461"/>
                                          </p:val>
                                        </p:tav>
                                        <p:tav tm="75000">
                                          <p:val>
                                            <p:strVal val="ppt_y+0.2646"/>
                                          </p:val>
                                        </p:tav>
                                        <p:tav tm="80000">
                                          <p:val>
                                            <p:strVal val="ppt_y+0.2804"/>
                                          </p:val>
                                        </p:tav>
                                        <p:tav tm="85000">
                                          <p:val>
                                            <p:strVal val="ppt_y+0.2931"/>
                                          </p:val>
                                        </p:tav>
                                        <p:tav tm="90000">
                                          <p:val>
                                            <p:strVal val="ppt_y+0.3024"/>
                                          </p:val>
                                        </p:tav>
                                        <p:tav tm="95000">
                                          <p:val>
                                            <p:strVal val="ppt_y+0.308"/>
                                          </p:val>
                                        </p:tav>
                                        <p:tav tm="100000">
                                          <p:val>
                                            <p:strVal val="ppt_y+0.31"/>
                                          </p:val>
                                        </p:tav>
                                      </p:tavLst>
                                    </p:anim>
                                    <p:anim calcmode="lin" valueType="num">
                                      <p:cBhvr>
                                        <p:cTn id="26" dur="400">
                                          <p:stCondLst>
                                            <p:cond delay="600"/>
                                          </p:stCondLst>
                                        </p:cTn>
                                        <p:tgtEl>
                                          <p:spTgt spid="3"/>
                                        </p:tgtEl>
                                        <p:attrNameLst>
                                          <p:attrName>ppt_y</p:attrName>
                                        </p:attrNameLst>
                                      </p:cBhvr>
                                      <p:tavLst>
                                        <p:tav tm="0">
                                          <p:val>
                                            <p:strVal val="ppt_y"/>
                                          </p:val>
                                        </p:tav>
                                        <p:tav tm="100000">
                                          <p:val>
                                            <p:strVal val="ppt_y"/>
                                          </p:val>
                                        </p:tav>
                                      </p:tavLst>
                                    </p:anim>
                                    <p:animEffect transition="out" filter="fade">
                                      <p:cBhvr>
                                        <p:cTn id="27" dur="100">
                                          <p:stCondLst>
                                            <p:cond delay="900"/>
                                          </p:stCondLst>
                                        </p:cTn>
                                        <p:tgtEl>
                                          <p:spTgt spid="3"/>
                                        </p:tgtEl>
                                      </p:cBhvr>
                                    </p:animEffect>
                                    <p:set>
                                      <p:cBhvr>
                                        <p:cTn id="28" dur="1" fill="hold">
                                          <p:stCondLst>
                                            <p:cond delay="999"/>
                                          </p:stCondLst>
                                        </p:cTn>
                                        <p:tgtEl>
                                          <p:spTgt spid="3"/>
                                        </p:tgtEl>
                                        <p:attrNameLst>
                                          <p:attrName>style.visibility</p:attrName>
                                        </p:attrNameLst>
                                      </p:cBhvr>
                                      <p:to>
                                        <p:strVal val="hidden"/>
                                      </p:to>
                                    </p:set>
                                  </p:childTnLst>
                                </p:cTn>
                              </p:par>
                            </p:childTnLst>
                          </p:cTn>
                        </p:par>
                        <p:par>
                          <p:cTn id="29" fill="hold">
                            <p:stCondLst>
                              <p:cond delay="7000"/>
                            </p:stCondLst>
                            <p:childTnLst>
                              <p:par>
                                <p:cTn id="30" presetID="52" presetClass="exit" presetSubtype="0" fill="hold" nodeType="afterEffect">
                                  <p:stCondLst>
                                    <p:cond delay="0"/>
                                  </p:stCondLst>
                                  <p:childTnLst>
                                    <p:animScale>
                                      <p:cBhvr>
                                        <p:cTn id="31" dur="1000" accel="50000">
                                          <p:stCondLst>
                                            <p:cond delay="0"/>
                                          </p:stCondLst>
                                        </p:cTn>
                                        <p:tgtEl>
                                          <p:spTgt spid="4"/>
                                        </p:tgtEl>
                                      </p:cBhvr>
                                      <p:from x="100000" y="100000"/>
                                      <p:to x="250000" y="250000"/>
                                    </p:animScale>
                                    <p:animMotion origin="layout" path="M 0.0000 0.0000 C 0.03802 0.0 0.1441 0.02341 0.1826 0.0915 C 0.22118 0.15964 0.24705 0.31256 0.2318 0.4083 C 0.21649 0.50394 0.20747 0.57948 0.0908 0.6661 C -0.02552 0.75279 -0.37517 0.88508 -0.4674 0.9289" pathEditMode="relative" ptsTypes="">
                                      <p:cBhvr>
                                        <p:cTn id="32" dur="1000" accel="50000">
                                          <p:stCondLst>
                                            <p:cond delay="0"/>
                                          </p:stCondLst>
                                        </p:cTn>
                                        <p:tgtEl>
                                          <p:spTgt spid="4"/>
                                        </p:tgtEl>
                                        <p:attrNameLst>
                                          <p:attrName>ppt_x</p:attrName>
                                          <p:attrName>ppt_y</p:attrName>
                                        </p:attrNameLst>
                                      </p:cBhvr>
                                    </p:animMotion>
                                    <p:animEffect transition="out" filter="fade">
                                      <p:cBhvr>
                                        <p:cTn id="33" dur="1000"/>
                                        <p:tgtEl>
                                          <p:spTgt spid="4"/>
                                        </p:tgtEl>
                                      </p:cBhvr>
                                    </p:animEffect>
                                    <p:set>
                                      <p:cBhvr>
                                        <p:cTn id="34" dur="1" fill="hold">
                                          <p:stCondLst>
                                            <p:cond delay="999"/>
                                          </p:stCondLst>
                                        </p:cTn>
                                        <p:tgtEl>
                                          <p:spTgt spid="4"/>
                                        </p:tgtEl>
                                        <p:attrNameLst>
                                          <p:attrName>style.visibility</p:attrName>
                                        </p:attrNameLst>
                                      </p:cBhvr>
                                      <p:to>
                                        <p:strVal val="hidden"/>
                                      </p:to>
                                    </p:set>
                                  </p:childTnLst>
                                </p:cTn>
                              </p:par>
                              <p:par>
                                <p:cTn id="35" presetID="18" presetClass="exit" presetSubtype="12" fill="hold" nodeType="withEffect">
                                  <p:stCondLst>
                                    <p:cond delay="0"/>
                                  </p:stCondLst>
                                  <p:childTnLst>
                                    <p:animEffect transition="out" filter="strips(downLeft)">
                                      <p:cBhvr>
                                        <p:cTn id="36" dur="500"/>
                                        <p:tgtEl>
                                          <p:spTgt spid="5"/>
                                        </p:tgtEl>
                                      </p:cBhvr>
                                    </p:animEffect>
                                    <p:set>
                                      <p:cBhvr>
                                        <p:cTn id="37" dur="1" fill="hold">
                                          <p:stCondLst>
                                            <p:cond delay="499"/>
                                          </p:stCondLst>
                                        </p:cTn>
                                        <p:tgtEl>
                                          <p:spTgt spid="5"/>
                                        </p:tgtEl>
                                        <p:attrNameLst>
                                          <p:attrName>style.visibility</p:attrName>
                                        </p:attrNameLst>
                                      </p:cBhvr>
                                      <p:to>
                                        <p:strVal val="hidden"/>
                                      </p:to>
                                    </p:set>
                                  </p:childTnLst>
                                </p:cTn>
                              </p:par>
                              <p:par>
                                <p:cTn id="38" presetID="55" presetClass="exit" presetSubtype="0" fill="hold" nodeType="withEffect">
                                  <p:stCondLst>
                                    <p:cond delay="0"/>
                                  </p:stCondLst>
                                  <p:childTnLst>
                                    <p:anim calcmode="lin" valueType="num">
                                      <p:cBhvr>
                                        <p:cTn id="39" dur="2000"/>
                                        <p:tgtEl>
                                          <p:spTgt spid="6"/>
                                        </p:tgtEl>
                                        <p:attrNameLst>
                                          <p:attrName>ppt_w</p:attrName>
                                        </p:attrNameLst>
                                      </p:cBhvr>
                                      <p:tavLst>
                                        <p:tav tm="0">
                                          <p:val>
                                            <p:strVal val="ppt_w"/>
                                          </p:val>
                                        </p:tav>
                                        <p:tav tm="100000">
                                          <p:val>
                                            <p:strVal val="ppt_w*0.70"/>
                                          </p:val>
                                        </p:tav>
                                      </p:tavLst>
                                    </p:anim>
                                    <p:anim calcmode="lin" valueType="num">
                                      <p:cBhvr>
                                        <p:cTn id="40" dur="2000"/>
                                        <p:tgtEl>
                                          <p:spTgt spid="6"/>
                                        </p:tgtEl>
                                        <p:attrNameLst>
                                          <p:attrName>ppt_h</p:attrName>
                                        </p:attrNameLst>
                                      </p:cBhvr>
                                      <p:tavLst>
                                        <p:tav tm="0">
                                          <p:val>
                                            <p:strVal val="ppt_h"/>
                                          </p:val>
                                        </p:tav>
                                        <p:tav tm="100000">
                                          <p:val>
                                            <p:strVal val="ppt_h"/>
                                          </p:val>
                                        </p:tav>
                                      </p:tavLst>
                                    </p:anim>
                                    <p:animEffect transition="out" filter="fade">
                                      <p:cBhvr>
                                        <p:cTn id="41" dur="2000"/>
                                        <p:tgtEl>
                                          <p:spTgt spid="6"/>
                                        </p:tgtEl>
                                      </p:cBhvr>
                                    </p:animEffect>
                                    <p:set>
                                      <p:cBhvr>
                                        <p:cTn id="42" dur="1" fill="hold">
                                          <p:stCondLst>
                                            <p:cond delay="1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79388" y="1052513"/>
            <a:ext cx="8785225" cy="5483225"/>
          </a:xfrm>
          <a:prstGeom prst="roundRect">
            <a:avLst/>
          </a:prstGeom>
        </p:spPr>
        <p:style>
          <a:lnRef idx="2">
            <a:schemeClr val="accent5"/>
          </a:lnRef>
          <a:fillRef idx="1">
            <a:schemeClr val="lt1"/>
          </a:fillRef>
          <a:effectRef idx="0">
            <a:schemeClr val="accent5"/>
          </a:effectRef>
          <a:fontRef idx="minor">
            <a:schemeClr val="dk1"/>
          </a:fontRef>
        </p:style>
        <p:txBody>
          <a:bodyPr>
            <a:spAutoFit/>
          </a:bodyPr>
          <a:lstStyle/>
          <a:p>
            <a:pPr algn="ctr" fontAlgn="auto">
              <a:spcBef>
                <a:spcPts val="0"/>
              </a:spcBef>
              <a:spcAft>
                <a:spcPts val="0"/>
              </a:spcAft>
              <a:defRPr/>
            </a:pPr>
            <a:endParaRPr lang="en-US" sz="2400" b="1" u="sng" dirty="0">
              <a:solidFill>
                <a:srgbClr val="002060"/>
              </a:solidFill>
            </a:endParaRPr>
          </a:p>
          <a:p>
            <a:pPr algn="ctr" fontAlgn="auto">
              <a:spcBef>
                <a:spcPts val="0"/>
              </a:spcBef>
              <a:spcAft>
                <a:spcPts val="0"/>
              </a:spcAft>
              <a:defRPr/>
            </a:pPr>
            <a:r>
              <a:rPr lang="en-US" sz="2400" b="1" u="sng" dirty="0">
                <a:solidFill>
                  <a:srgbClr val="002060"/>
                </a:solidFill>
              </a:rPr>
              <a:t>TASK 1.</a:t>
            </a:r>
          </a:p>
          <a:p>
            <a:pPr algn="ctr" fontAlgn="auto">
              <a:spcBef>
                <a:spcPts val="0"/>
              </a:spcBef>
              <a:spcAft>
                <a:spcPts val="0"/>
              </a:spcAft>
              <a:defRPr/>
            </a:pPr>
            <a:r>
              <a:rPr lang="en-US" sz="2400" b="1" u="sng" dirty="0">
                <a:solidFill>
                  <a:srgbClr val="002060"/>
                </a:solidFill>
              </a:rPr>
              <a:t>CHOOSE THE RIGHT VARIANT:</a:t>
            </a:r>
          </a:p>
          <a:p>
            <a:pPr algn="ctr" fontAlgn="auto">
              <a:spcBef>
                <a:spcPts val="0"/>
              </a:spcBef>
              <a:spcAft>
                <a:spcPts val="0"/>
              </a:spcAft>
              <a:defRPr/>
            </a:pPr>
            <a:endParaRPr lang="en-US" sz="2400" b="1" u="sng" dirty="0">
              <a:solidFill>
                <a:srgbClr val="002060"/>
              </a:solidFill>
            </a:endParaRPr>
          </a:p>
          <a:p>
            <a:pPr algn="ctr" fontAlgn="auto">
              <a:spcBef>
                <a:spcPts val="0"/>
              </a:spcBef>
              <a:spcAft>
                <a:spcPts val="0"/>
              </a:spcAft>
              <a:defRPr/>
            </a:pPr>
            <a:r>
              <a:rPr lang="en-US" sz="2400" b="1" dirty="0">
                <a:solidFill>
                  <a:srgbClr val="002060"/>
                </a:solidFill>
              </a:rPr>
              <a:t>1.Yuri Gagarin was born on the 9th of March in … .. …village, Smolensk area.</a:t>
            </a:r>
            <a:endParaRPr lang="en-US" dirty="0">
              <a:solidFill>
                <a:srgbClr val="002060"/>
              </a:solidFill>
            </a:endParaRPr>
          </a:p>
          <a:p>
            <a:pPr marL="342900" indent="-342900" algn="ctr" fontAlgn="auto">
              <a:spcBef>
                <a:spcPts val="0"/>
              </a:spcBef>
              <a:spcAft>
                <a:spcPts val="0"/>
              </a:spcAft>
              <a:buFontTx/>
              <a:buAutoNum type="arabicPeriod"/>
              <a:defRPr/>
            </a:pPr>
            <a:r>
              <a:rPr lang="en-US" sz="2000" b="1" i="1" dirty="0">
                <a:solidFill>
                  <a:schemeClr val="accent2">
                    <a:lumMod val="50000"/>
                  </a:schemeClr>
                </a:solidFill>
              </a:rPr>
              <a:t>1934 in Clushino      2. 1935 in Clushino.     3. 1934 in Glushino.</a:t>
            </a:r>
            <a:endParaRPr lang="en-US" b="1" dirty="0">
              <a:solidFill>
                <a:schemeClr val="accent2">
                  <a:lumMod val="50000"/>
                </a:schemeClr>
              </a:solidFill>
            </a:endParaRPr>
          </a:p>
          <a:p>
            <a:pPr marL="342900" indent="-342900" algn="ctr" fontAlgn="auto">
              <a:spcBef>
                <a:spcPts val="0"/>
              </a:spcBef>
              <a:spcAft>
                <a:spcPts val="0"/>
              </a:spcAft>
              <a:defRPr/>
            </a:pPr>
            <a:r>
              <a:rPr lang="en-US" sz="2400" b="1" dirty="0">
                <a:solidFill>
                  <a:srgbClr val="002060"/>
                </a:solidFill>
              </a:rPr>
              <a:t>2.He was a native … … … family.                                                                 </a:t>
            </a:r>
            <a:r>
              <a:rPr lang="en-US" sz="2000" b="1" i="1" dirty="0">
                <a:solidFill>
                  <a:schemeClr val="accent2">
                    <a:lumMod val="50000"/>
                  </a:schemeClr>
                </a:solidFill>
              </a:rPr>
              <a:t>1. from rich country  2. from simple country   3. from simple town</a:t>
            </a:r>
          </a:p>
          <a:p>
            <a:pPr marL="342900" indent="-342900" algn="ctr" fontAlgn="auto">
              <a:spcBef>
                <a:spcPts val="0"/>
              </a:spcBef>
              <a:spcAft>
                <a:spcPts val="0"/>
              </a:spcAft>
              <a:defRPr/>
            </a:pPr>
            <a:r>
              <a:rPr lang="en-US" sz="2400" b="1" dirty="0">
                <a:solidFill>
                  <a:srgbClr val="002060"/>
                </a:solidFill>
              </a:rPr>
              <a:t>3. Later he finished … School in Moscow, … … Technikum School.                                                                                           </a:t>
            </a:r>
            <a:r>
              <a:rPr lang="en-US" sz="2000" b="1" i="1" dirty="0">
                <a:solidFill>
                  <a:schemeClr val="tx2">
                    <a:lumMod val="25000"/>
                  </a:schemeClr>
                </a:solidFill>
              </a:rPr>
              <a:t>1.Saratov, then Lubertsy   2. Lubertsy, then Novgorod 3. Lubertsy then Saratov </a:t>
            </a:r>
            <a:endParaRPr lang="en-US" sz="2400" b="1" dirty="0">
              <a:solidFill>
                <a:schemeClr val="tx2">
                  <a:lumMod val="25000"/>
                </a:schemeClr>
              </a:solidFill>
            </a:endParaRPr>
          </a:p>
          <a:p>
            <a:pPr marL="342900" indent="-342900" algn="ctr" fontAlgn="auto">
              <a:spcBef>
                <a:spcPts val="0"/>
              </a:spcBef>
              <a:spcAft>
                <a:spcPts val="0"/>
              </a:spcAft>
              <a:defRPr/>
            </a:pPr>
            <a:r>
              <a:rPr lang="en-US" sz="2400" b="1" dirty="0">
                <a:solidFill>
                  <a:srgbClr val="002060"/>
                </a:solidFill>
              </a:rPr>
              <a:t>4.By the way, in Saratov he studied in the … … . </a:t>
            </a:r>
            <a:r>
              <a:rPr lang="en-US" dirty="0">
                <a:solidFill>
                  <a:srgbClr val="002060"/>
                </a:solidFill>
              </a:rPr>
              <a:t>                                                                  </a:t>
            </a:r>
            <a:r>
              <a:rPr lang="en-US" sz="2000" b="1" i="1" dirty="0">
                <a:solidFill>
                  <a:schemeClr val="tx2">
                    <a:lumMod val="25000"/>
                  </a:schemeClr>
                </a:solidFill>
              </a:rPr>
              <a:t>1.  bus club. 2. aero club. 3. car club.</a:t>
            </a:r>
            <a:endParaRPr lang="ru-RU" sz="2000" b="1" i="1" dirty="0">
              <a:solidFill>
                <a:schemeClr val="tx2">
                  <a:lumMod val="25000"/>
                </a:schemeClr>
              </a:solidFill>
            </a:endParaRPr>
          </a:p>
        </p:txBody>
      </p:sp>
      <p:pic>
        <p:nvPicPr>
          <p:cNvPr id="11267" name="Рисунок 4" descr="анимация планета.gif"/>
          <p:cNvPicPr>
            <a:picLocks noChangeAspect="1"/>
          </p:cNvPicPr>
          <p:nvPr/>
        </p:nvPicPr>
        <p:blipFill>
          <a:blip r:embed="rId2" cstate="email">
            <a:lum bright="20000" contrast="10000"/>
          </a:blip>
          <a:srcRect/>
          <a:stretch>
            <a:fillRect/>
          </a:stretch>
        </p:blipFill>
        <p:spPr bwMode="auto">
          <a:xfrm>
            <a:off x="179388" y="5589588"/>
            <a:ext cx="1049337" cy="1036637"/>
          </a:xfrm>
          <a:prstGeom prst="rect">
            <a:avLst/>
          </a:prstGeom>
          <a:noFill/>
          <a:ln w="9525">
            <a:noFill/>
            <a:miter lim="800000"/>
            <a:headEnd/>
            <a:tailEnd/>
          </a:ln>
        </p:spPr>
      </p:pic>
      <p:pic>
        <p:nvPicPr>
          <p:cNvPr id="6" name="Рисунок 5" descr="Юрий Гагарин в ремесленном училище.jpg"/>
          <p:cNvPicPr>
            <a:picLocks noChangeAspect="1"/>
          </p:cNvPicPr>
          <p:nvPr/>
        </p:nvPicPr>
        <p:blipFill>
          <a:blip r:embed="rId3" cstate="email">
            <a:lum bright="20000" contrast="10000"/>
          </a:blip>
          <a:stretch>
            <a:fillRect/>
          </a:stretch>
        </p:blipFill>
        <p:spPr>
          <a:xfrm>
            <a:off x="323528" y="260648"/>
            <a:ext cx="1579278" cy="223224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7" name="Рисунок 6" descr="Гагарин - студент Саратова.jpg"/>
          <p:cNvPicPr>
            <a:picLocks noChangeAspect="1"/>
          </p:cNvPicPr>
          <p:nvPr/>
        </p:nvPicPr>
        <p:blipFill>
          <a:blip r:embed="rId4" cstate="email">
            <a:lum bright="10000" contrast="10000"/>
          </a:blip>
          <a:stretch>
            <a:fillRect/>
          </a:stretch>
        </p:blipFill>
        <p:spPr>
          <a:xfrm>
            <a:off x="7236296" y="188640"/>
            <a:ext cx="1613136" cy="218704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1270" name="Рисунок 7" descr="анимация ракета 3.gif"/>
          <p:cNvPicPr>
            <a:picLocks noChangeAspect="1"/>
          </p:cNvPicPr>
          <p:nvPr/>
        </p:nvPicPr>
        <p:blipFill>
          <a:blip r:embed="rId5" cstate="email"/>
          <a:srcRect/>
          <a:stretch>
            <a:fillRect/>
          </a:stretch>
        </p:blipFill>
        <p:spPr bwMode="auto">
          <a:xfrm>
            <a:off x="7596188" y="5805488"/>
            <a:ext cx="1431925" cy="954087"/>
          </a:xfrm>
          <a:prstGeom prst="rect">
            <a:avLst/>
          </a:prstGeom>
          <a:noFill/>
          <a:ln w="9525">
            <a:noFill/>
            <a:miter lim="800000"/>
            <a:headEnd/>
            <a:tailEnd/>
          </a:ln>
        </p:spPr>
      </p:pic>
      <p:pic>
        <p:nvPicPr>
          <p:cNvPr id="9" name="Рисунок 8" descr="Гагарин - школьник.jpg"/>
          <p:cNvPicPr>
            <a:picLocks noChangeAspect="1"/>
          </p:cNvPicPr>
          <p:nvPr/>
        </p:nvPicPr>
        <p:blipFill>
          <a:blip r:embed="rId6" cstate="email">
            <a:lum bright="20000" contrast="10000"/>
          </a:blip>
          <a:stretch>
            <a:fillRect/>
          </a:stretch>
        </p:blipFill>
        <p:spPr>
          <a:xfrm>
            <a:off x="5858300" y="188640"/>
            <a:ext cx="1229207" cy="172819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0" name="Рисунок 9" descr="в круну семьи.jpg"/>
          <p:cNvPicPr>
            <a:picLocks noChangeAspect="1"/>
          </p:cNvPicPr>
          <p:nvPr/>
        </p:nvPicPr>
        <p:blipFill>
          <a:blip r:embed="rId7" cstate="email">
            <a:lum bright="30000" contrast="10000"/>
          </a:blip>
          <a:stretch>
            <a:fillRect/>
          </a:stretch>
        </p:blipFill>
        <p:spPr>
          <a:xfrm>
            <a:off x="2123728" y="260648"/>
            <a:ext cx="1933929" cy="144016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par>
                          <p:cTn id="8" fill="hold">
                            <p:stCondLst>
                              <p:cond delay="500"/>
                            </p:stCondLst>
                            <p:childTnLst>
                              <p:par>
                                <p:cTn id="9" presetID="12" presetClass="entr" presetSubtype="4"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slide(fromBottom)">
                                      <p:cBhvr>
                                        <p:cTn id="11" dur="2000"/>
                                        <p:tgtEl>
                                          <p:spTgt spid="6"/>
                                        </p:tgtEl>
                                      </p:cBhvr>
                                    </p:animEffect>
                                  </p:childTnLst>
                                </p:cTn>
                              </p:par>
                            </p:childTnLst>
                          </p:cTn>
                        </p:par>
                        <p:par>
                          <p:cTn id="12" fill="hold">
                            <p:stCondLst>
                              <p:cond delay="2500"/>
                            </p:stCondLst>
                            <p:childTnLst>
                              <p:par>
                                <p:cTn id="13" presetID="9" presetClass="entr" presetSubtype="0" fill="hold"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2000"/>
                                        <p:tgtEl>
                                          <p:spTgt spid="7"/>
                                        </p:tgtEl>
                                      </p:cBhvr>
                                    </p:animEffect>
                                  </p:childTnLst>
                                </p:cTn>
                              </p:par>
                              <p:par>
                                <p:cTn id="16" presetID="12" presetClass="entr" presetSubtype="4" fill="hold"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slide(fromBottom)">
                                      <p:cBhvr>
                                        <p:cTn id="18" dur="1000"/>
                                        <p:tgtEl>
                                          <p:spTgt spid="9"/>
                                        </p:tgtEl>
                                      </p:cBhvr>
                                    </p:animEffect>
                                  </p:childTnLst>
                                </p:cTn>
                              </p:par>
                              <p:par>
                                <p:cTn id="19" presetID="9"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dissolve">
                                      <p:cBhvr>
                                        <p:cTn id="21"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Волна 1"/>
          <p:cNvSpPr/>
          <p:nvPr/>
        </p:nvSpPr>
        <p:spPr>
          <a:xfrm>
            <a:off x="0" y="806450"/>
            <a:ext cx="9144000" cy="6051550"/>
          </a:xfrm>
          <a:prstGeom prst="wave">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en-US" sz="2400" b="1" u="sng" dirty="0">
                <a:solidFill>
                  <a:schemeClr val="accent1">
                    <a:lumMod val="50000"/>
                  </a:schemeClr>
                </a:solidFill>
              </a:rPr>
              <a:t>TASK 2.</a:t>
            </a:r>
          </a:p>
          <a:p>
            <a:pPr algn="ctr" fontAlgn="auto">
              <a:spcBef>
                <a:spcPts val="0"/>
              </a:spcBef>
              <a:spcAft>
                <a:spcPts val="0"/>
              </a:spcAft>
              <a:defRPr/>
            </a:pPr>
            <a:r>
              <a:rPr lang="en-US" sz="2400" b="1" u="sng" dirty="0">
                <a:solidFill>
                  <a:schemeClr val="accent1">
                    <a:lumMod val="50000"/>
                  </a:schemeClr>
                </a:solidFill>
              </a:rPr>
              <a:t>COMPLETE THESE SENTENCES BY USING THE CORRECT WORD FROM THE BOX.</a:t>
            </a:r>
          </a:p>
          <a:p>
            <a:pPr algn="ctr" fontAlgn="auto">
              <a:spcBef>
                <a:spcPts val="0"/>
              </a:spcBef>
              <a:spcAft>
                <a:spcPts val="0"/>
              </a:spcAft>
              <a:defRPr/>
            </a:pPr>
            <a:endParaRPr lang="en-US" sz="2400" b="1" u="sng" dirty="0"/>
          </a:p>
          <a:p>
            <a:pPr fontAlgn="auto">
              <a:spcBef>
                <a:spcPts val="0"/>
              </a:spcBef>
              <a:spcAft>
                <a:spcPts val="0"/>
              </a:spcAft>
              <a:defRPr/>
            </a:pPr>
            <a:endParaRPr lang="en-US" sz="2400" dirty="0"/>
          </a:p>
          <a:p>
            <a:pPr fontAlgn="auto">
              <a:spcBef>
                <a:spcPts val="0"/>
              </a:spcBef>
              <a:spcAft>
                <a:spcPts val="0"/>
              </a:spcAft>
              <a:defRPr/>
            </a:pPr>
            <a:r>
              <a:rPr lang="en-US" sz="2400" b="1" i="1" dirty="0">
                <a:solidFill>
                  <a:schemeClr val="tx2">
                    <a:lumMod val="10000"/>
                  </a:schemeClr>
                </a:solidFill>
              </a:rPr>
              <a:t>He  (1) … Valentina Goriacheva. Soon he (2) … two wonderful (3) …, Lena and Galia. So what kind of (4) … was Gagarin? It’s really  (5) … to find the answer to this question. </a:t>
            </a:r>
            <a:endParaRPr lang="ru-RU" sz="2400" b="1" i="1" dirty="0">
              <a:solidFill>
                <a:schemeClr val="tx2">
                  <a:lumMod val="10000"/>
                </a:schemeClr>
              </a:solidFill>
            </a:endParaRPr>
          </a:p>
        </p:txBody>
      </p:sp>
      <p:graphicFrame>
        <p:nvGraphicFramePr>
          <p:cNvPr id="3" name="Таблица 2"/>
          <p:cNvGraphicFramePr>
            <a:graphicFrameLocks noGrp="1"/>
          </p:cNvGraphicFramePr>
          <p:nvPr/>
        </p:nvGraphicFramePr>
        <p:xfrm>
          <a:off x="1524000" y="3357563"/>
          <a:ext cx="6096000" cy="432048"/>
        </p:xfrm>
        <a:graphic>
          <a:graphicData uri="http://schemas.openxmlformats.org/drawingml/2006/table">
            <a:tbl>
              <a:tblPr firstRow="1" bandRow="1">
                <a:tableStyleId>{6E25E649-3F16-4E02-A733-19D2CDBF48F0}</a:tableStyleId>
              </a:tblPr>
              <a:tblGrid>
                <a:gridCol w="6096000"/>
              </a:tblGrid>
              <a:tr h="432048">
                <a:tc>
                  <a:txBody>
                    <a:bodyPr/>
                    <a:lstStyle/>
                    <a:p>
                      <a:r>
                        <a:rPr lang="en-US" dirty="0" smtClean="0"/>
                        <a:t>a). Hard   b).daughters  c). married   d).had  e). person</a:t>
                      </a:r>
                      <a:endParaRPr lang="ru-RU" dirty="0"/>
                    </a:p>
                  </a:txBody>
                  <a:tcPr/>
                </a:tc>
              </a:tr>
            </a:tbl>
          </a:graphicData>
        </a:graphic>
      </p:graphicFrame>
      <p:pic>
        <p:nvPicPr>
          <p:cNvPr id="5" name="Рисунок 4" descr="Гагарин с семьей на прогулке.jpg"/>
          <p:cNvPicPr>
            <a:picLocks noChangeAspect="1"/>
          </p:cNvPicPr>
          <p:nvPr/>
        </p:nvPicPr>
        <p:blipFill>
          <a:blip r:embed="rId2" cstate="email">
            <a:lum bright="10000" contrast="30000"/>
          </a:blip>
          <a:stretch>
            <a:fillRect/>
          </a:stretch>
        </p:blipFill>
        <p:spPr>
          <a:xfrm>
            <a:off x="395536" y="620688"/>
            <a:ext cx="2265371" cy="158417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6" name="Рисунок 5" descr="Гагарины с дочерью Галиной.jpg"/>
          <p:cNvPicPr>
            <a:picLocks noChangeAspect="1"/>
          </p:cNvPicPr>
          <p:nvPr/>
        </p:nvPicPr>
        <p:blipFill>
          <a:blip r:embed="rId3" cstate="email">
            <a:lum bright="30000" contrast="10000"/>
          </a:blip>
          <a:stretch>
            <a:fillRect/>
          </a:stretch>
        </p:blipFill>
        <p:spPr>
          <a:xfrm>
            <a:off x="2771800" y="260647"/>
            <a:ext cx="2304256" cy="174513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7" name="Рисунок 6" descr="Гагарин и дочери.jpg"/>
          <p:cNvPicPr>
            <a:picLocks noChangeAspect="1"/>
          </p:cNvPicPr>
          <p:nvPr/>
        </p:nvPicPr>
        <p:blipFill>
          <a:blip r:embed="rId4" cstate="email">
            <a:lum bright="30000" contrast="10000"/>
          </a:blip>
          <a:stretch>
            <a:fillRect/>
          </a:stretch>
        </p:blipFill>
        <p:spPr>
          <a:xfrm>
            <a:off x="7524328" y="260648"/>
            <a:ext cx="1383721" cy="213323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298" name="Рисунок 7" descr="анимация галактика.gif"/>
          <p:cNvPicPr>
            <a:picLocks noChangeAspect="1"/>
          </p:cNvPicPr>
          <p:nvPr/>
        </p:nvPicPr>
        <p:blipFill>
          <a:blip r:embed="rId5" cstate="email"/>
          <a:srcRect/>
          <a:stretch>
            <a:fillRect/>
          </a:stretch>
        </p:blipFill>
        <p:spPr bwMode="auto">
          <a:xfrm>
            <a:off x="5651500" y="5229225"/>
            <a:ext cx="2841625" cy="1096963"/>
          </a:xfrm>
          <a:prstGeom prst="rect">
            <a:avLst/>
          </a:prstGeom>
          <a:noFill/>
          <a:ln w="9525">
            <a:noFill/>
            <a:miter lim="800000"/>
            <a:headEnd/>
            <a:tailEnd/>
          </a:ln>
        </p:spPr>
      </p:pic>
      <p:pic>
        <p:nvPicPr>
          <p:cNvPr id="12299" name="Рисунок 11" descr="анимация ракета 6.gif"/>
          <p:cNvPicPr>
            <a:picLocks noChangeAspect="1"/>
          </p:cNvPicPr>
          <p:nvPr/>
        </p:nvPicPr>
        <p:blipFill>
          <a:blip r:embed="rId6" cstate="email"/>
          <a:srcRect/>
          <a:stretch>
            <a:fillRect/>
          </a:stretch>
        </p:blipFill>
        <p:spPr bwMode="auto">
          <a:xfrm>
            <a:off x="1042988" y="5445125"/>
            <a:ext cx="1697037" cy="1171575"/>
          </a:xfrm>
          <a:prstGeom prst="rect">
            <a:avLst/>
          </a:prstGeom>
          <a:noFill/>
          <a:ln w="9525">
            <a:noFill/>
            <a:miter lim="800000"/>
            <a:headEnd/>
            <a:tailEnd/>
          </a:ln>
        </p:spPr>
      </p:pic>
      <p:pic>
        <p:nvPicPr>
          <p:cNvPr id="11" name="Рисунок 10" descr="Артек, 1963.jpg"/>
          <p:cNvPicPr>
            <a:picLocks noChangeAspect="1"/>
          </p:cNvPicPr>
          <p:nvPr/>
        </p:nvPicPr>
        <p:blipFill>
          <a:blip r:embed="rId7" cstate="email">
            <a:lum bright="20000" contrast="10000"/>
          </a:blip>
          <a:stretch>
            <a:fillRect/>
          </a:stretch>
        </p:blipFill>
        <p:spPr>
          <a:xfrm>
            <a:off x="5868144" y="188640"/>
            <a:ext cx="1532451" cy="2011342"/>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pull dir="l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1000"/>
                                        <p:tgtEl>
                                          <p:spTgt spid="2"/>
                                        </p:tgtEl>
                                      </p:cBhvr>
                                    </p:animEffect>
                                  </p:childTnLst>
                                </p:cTn>
                              </p:par>
                              <p:par>
                                <p:cTn id="8" presetID="1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slide(fromBottom)">
                                      <p:cBhvr>
                                        <p:cTn id="10" dur="1000"/>
                                        <p:tgtEl>
                                          <p:spTgt spid="3"/>
                                        </p:tgtEl>
                                      </p:cBhvr>
                                    </p:animEffect>
                                  </p:childTnLst>
                                </p:cTn>
                              </p:par>
                            </p:childTnLst>
                          </p:cTn>
                        </p:par>
                        <p:par>
                          <p:cTn id="11" fill="hold">
                            <p:stCondLst>
                              <p:cond delay="1000"/>
                            </p:stCondLst>
                            <p:childTnLst>
                              <p:par>
                                <p:cTn id="12" presetID="12" presetClass="entr" presetSubtype="8" fill="hold" nodeType="after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slide(fromLeft)">
                                      <p:cBhvr>
                                        <p:cTn id="14" dur="1000"/>
                                        <p:tgtEl>
                                          <p:spTgt spid="5"/>
                                        </p:tgtEl>
                                      </p:cBhvr>
                                    </p:animEffect>
                                  </p:childTnLst>
                                </p:cTn>
                              </p:par>
                              <p:par>
                                <p:cTn id="15" presetID="14" presetClass="entr" presetSubtype="1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1000"/>
                                        <p:tgtEl>
                                          <p:spTgt spid="7"/>
                                        </p:tgtEl>
                                      </p:cBhvr>
                                    </p:animEffect>
                                  </p:childTnLst>
                                </p:cTn>
                              </p:par>
                              <p:par>
                                <p:cTn id="18" presetID="4" presetClass="entr" presetSubtype="16"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box(in)">
                                      <p:cBhvr>
                                        <p:cTn id="20" dur="1000"/>
                                        <p:tgtEl>
                                          <p:spTgt spid="6"/>
                                        </p:tgtEl>
                                      </p:cBhvr>
                                    </p:animEffect>
                                  </p:childTnLst>
                                </p:cTn>
                              </p:par>
                              <p:par>
                                <p:cTn id="21" presetID="24"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 to="" calcmode="lin" valueType="num">
                                      <p:cBhvr>
                                        <p:cTn id="23" dur="1" fill="hold"/>
                                        <p:tgtEl>
                                          <p:spTgt spid="11"/>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Табличка 1"/>
          <p:cNvSpPr/>
          <p:nvPr/>
        </p:nvSpPr>
        <p:spPr>
          <a:xfrm>
            <a:off x="250825" y="1052513"/>
            <a:ext cx="8642350" cy="5784850"/>
          </a:xfrm>
          <a:prstGeom prst="plaque">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en-US" sz="2400" b="1" u="sng" dirty="0">
                <a:solidFill>
                  <a:srgbClr val="002060"/>
                </a:solidFill>
                <a:latin typeface="Arial Black" pitchFamily="34" charset="0"/>
              </a:rPr>
              <a:t>TASK 3</a:t>
            </a:r>
            <a:r>
              <a:rPr lang="en-US" sz="2400" b="1" dirty="0">
                <a:solidFill>
                  <a:srgbClr val="002060"/>
                </a:solidFill>
                <a:latin typeface="Arial Black" pitchFamily="34" charset="0"/>
              </a:rPr>
              <a:t>.</a:t>
            </a:r>
          </a:p>
          <a:p>
            <a:pPr algn="ctr" fontAlgn="auto">
              <a:spcBef>
                <a:spcPts val="0"/>
              </a:spcBef>
              <a:spcAft>
                <a:spcPts val="0"/>
              </a:spcAft>
              <a:defRPr/>
            </a:pPr>
            <a:r>
              <a:rPr lang="en-US" sz="2400" b="1" i="1" u="sng" dirty="0">
                <a:solidFill>
                  <a:srgbClr val="002060"/>
                </a:solidFill>
                <a:latin typeface="Arial Black" pitchFamily="34" charset="0"/>
              </a:rPr>
              <a:t>Finish the sentences.</a:t>
            </a:r>
          </a:p>
          <a:p>
            <a:pPr algn="ctr" fontAlgn="auto">
              <a:spcBef>
                <a:spcPts val="0"/>
              </a:spcBef>
              <a:spcAft>
                <a:spcPts val="0"/>
              </a:spcAft>
              <a:defRPr/>
            </a:pPr>
            <a:endParaRPr lang="en-US" sz="2400" b="1" i="1" u="sng" dirty="0">
              <a:solidFill>
                <a:srgbClr val="002060"/>
              </a:solidFill>
            </a:endParaRPr>
          </a:p>
          <a:p>
            <a:pPr fontAlgn="auto">
              <a:spcBef>
                <a:spcPts val="0"/>
              </a:spcBef>
              <a:spcAft>
                <a:spcPts val="0"/>
              </a:spcAft>
              <a:defRPr/>
            </a:pPr>
            <a:r>
              <a:rPr lang="en-US" sz="2400" b="1" dirty="0">
                <a:solidFill>
                  <a:schemeClr val="tx2">
                    <a:lumMod val="25000"/>
                  </a:schemeClr>
                </a:solidFill>
              </a:rPr>
              <a:t>a). No doubt that the main event in the life of Yuri Gagarin became his flight into space (cosmos) which .. … .. … … … .</a:t>
            </a:r>
          </a:p>
          <a:p>
            <a:pPr fontAlgn="auto">
              <a:spcBef>
                <a:spcPts val="0"/>
              </a:spcBef>
              <a:spcAft>
                <a:spcPts val="0"/>
              </a:spcAft>
              <a:defRPr/>
            </a:pPr>
            <a:r>
              <a:rPr lang="en-US" sz="2400" b="1" dirty="0">
                <a:solidFill>
                  <a:schemeClr val="tx2">
                    <a:lumMod val="25000"/>
                  </a:schemeClr>
                </a:solidFill>
              </a:rPr>
              <a:t>b). This flight lasted … … . </a:t>
            </a:r>
          </a:p>
          <a:p>
            <a:pPr fontAlgn="auto">
              <a:spcBef>
                <a:spcPts val="0"/>
              </a:spcBef>
              <a:spcAft>
                <a:spcPts val="0"/>
              </a:spcAft>
              <a:defRPr/>
            </a:pPr>
            <a:r>
              <a:rPr lang="en-US" sz="2400" b="1" dirty="0">
                <a:solidFill>
                  <a:schemeClr val="tx2">
                    <a:lumMod val="25000"/>
                  </a:schemeClr>
                </a:solidFill>
              </a:rPr>
              <a:t>c). The rocket flew around the Earth and … … … .. … … .</a:t>
            </a:r>
          </a:p>
          <a:p>
            <a:pPr fontAlgn="auto">
              <a:spcBef>
                <a:spcPts val="0"/>
              </a:spcBef>
              <a:spcAft>
                <a:spcPts val="0"/>
              </a:spcAft>
              <a:defRPr/>
            </a:pPr>
            <a:endParaRPr lang="en-US" sz="2400" b="1" dirty="0">
              <a:solidFill>
                <a:srgbClr val="002060"/>
              </a:solidFill>
            </a:endParaRPr>
          </a:p>
          <a:p>
            <a:pPr marL="457200" indent="-457200" fontAlgn="auto">
              <a:spcBef>
                <a:spcPts val="0"/>
              </a:spcBef>
              <a:spcAft>
                <a:spcPts val="0"/>
              </a:spcAft>
              <a:buFontTx/>
              <a:buAutoNum type="arabicPeriod"/>
              <a:defRPr/>
            </a:pPr>
            <a:r>
              <a:rPr lang="en-US" sz="2000" b="1" i="1" dirty="0">
                <a:solidFill>
                  <a:srgbClr val="002060"/>
                </a:solidFill>
              </a:rPr>
              <a:t>then came back to the orbit. </a:t>
            </a:r>
          </a:p>
          <a:p>
            <a:pPr marL="457200" indent="-457200" fontAlgn="auto">
              <a:spcBef>
                <a:spcPts val="0"/>
              </a:spcBef>
              <a:spcAft>
                <a:spcPts val="0"/>
              </a:spcAft>
              <a:buFontTx/>
              <a:buAutoNum type="arabicPeriod"/>
              <a:defRPr/>
            </a:pPr>
            <a:r>
              <a:rPr lang="en-US" sz="2000" b="1" i="1" dirty="0">
                <a:solidFill>
                  <a:srgbClr val="002060"/>
                </a:solidFill>
              </a:rPr>
              <a:t> he made on the craft </a:t>
            </a:r>
            <a:r>
              <a:rPr lang="en-US" sz="2000" b="1" i="1" dirty="0">
                <a:solidFill>
                  <a:srgbClr val="002060"/>
                </a:solidFill>
              </a:rPr>
              <a:t>“East”. </a:t>
            </a:r>
            <a:endParaRPr lang="en-US" sz="2000" b="1" i="1" dirty="0">
              <a:solidFill>
                <a:srgbClr val="002060"/>
              </a:solidFill>
            </a:endParaRPr>
          </a:p>
          <a:p>
            <a:pPr marL="457200" indent="-457200" fontAlgn="auto">
              <a:spcBef>
                <a:spcPts val="0"/>
              </a:spcBef>
              <a:spcAft>
                <a:spcPts val="0"/>
              </a:spcAft>
              <a:buFontTx/>
              <a:buAutoNum type="arabicPeriod"/>
              <a:defRPr/>
            </a:pPr>
            <a:r>
              <a:rPr lang="en-US" sz="2000" b="1" i="1" dirty="0">
                <a:solidFill>
                  <a:srgbClr val="002060"/>
                </a:solidFill>
              </a:rPr>
              <a:t> 108 minutes</a:t>
            </a:r>
            <a:endParaRPr lang="ru-RU" sz="2000" b="1" i="1" dirty="0">
              <a:solidFill>
                <a:srgbClr val="002060"/>
              </a:solidFill>
            </a:endParaRPr>
          </a:p>
        </p:txBody>
      </p:sp>
      <p:pic>
        <p:nvPicPr>
          <p:cNvPr id="3" name="Рисунок 2" descr="Гагарин после полёта.jpg"/>
          <p:cNvPicPr>
            <a:picLocks noChangeAspect="1"/>
          </p:cNvPicPr>
          <p:nvPr/>
        </p:nvPicPr>
        <p:blipFill>
          <a:blip r:embed="rId2" cstate="email">
            <a:lum bright="20000" contrast="10000"/>
          </a:blip>
          <a:stretch>
            <a:fillRect/>
          </a:stretch>
        </p:blipFill>
        <p:spPr>
          <a:xfrm>
            <a:off x="2411760" y="188640"/>
            <a:ext cx="1872208" cy="135002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4" name="Рисунок 3" descr="Восток с Гагариным 12 апреля 1961.jpg"/>
          <p:cNvPicPr>
            <a:picLocks noChangeAspect="1"/>
          </p:cNvPicPr>
          <p:nvPr/>
        </p:nvPicPr>
        <p:blipFill>
          <a:blip r:embed="rId3" cstate="email"/>
          <a:stretch>
            <a:fillRect/>
          </a:stretch>
        </p:blipFill>
        <p:spPr>
          <a:xfrm>
            <a:off x="323528" y="260648"/>
            <a:ext cx="1728192" cy="188661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5" name="Рисунок 4" descr="Гагарин после полёта в космос.jpg"/>
          <p:cNvPicPr>
            <a:picLocks noChangeAspect="1"/>
          </p:cNvPicPr>
          <p:nvPr/>
        </p:nvPicPr>
        <p:blipFill>
          <a:blip r:embed="rId4" cstate="email">
            <a:lum bright="20000" contrast="10000"/>
          </a:blip>
          <a:stretch>
            <a:fillRect/>
          </a:stretch>
        </p:blipFill>
        <p:spPr>
          <a:xfrm>
            <a:off x="7034946" y="332656"/>
            <a:ext cx="1899969" cy="108012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3318" name="Рисунок 6" descr="Анимация Земля.gif"/>
          <p:cNvPicPr>
            <a:picLocks noChangeAspect="1"/>
          </p:cNvPicPr>
          <p:nvPr/>
        </p:nvPicPr>
        <p:blipFill>
          <a:blip r:embed="rId5" cstate="email"/>
          <a:srcRect/>
          <a:stretch>
            <a:fillRect/>
          </a:stretch>
        </p:blipFill>
        <p:spPr bwMode="auto">
          <a:xfrm>
            <a:off x="7308850" y="5013325"/>
            <a:ext cx="1685925" cy="1709738"/>
          </a:xfrm>
          <a:prstGeom prst="rect">
            <a:avLst/>
          </a:prstGeom>
          <a:noFill/>
          <a:ln w="9525">
            <a:noFill/>
            <a:miter lim="800000"/>
            <a:headEnd/>
            <a:tailEnd/>
          </a:ln>
        </p:spPr>
      </p:pic>
      <p:pic>
        <p:nvPicPr>
          <p:cNvPr id="13319" name="Рисунок 7" descr="Анимация ночное небо.gif"/>
          <p:cNvPicPr>
            <a:picLocks noChangeAspect="1"/>
          </p:cNvPicPr>
          <p:nvPr/>
        </p:nvPicPr>
        <p:blipFill>
          <a:blip r:embed="rId6" cstate="email"/>
          <a:srcRect/>
          <a:stretch>
            <a:fillRect/>
          </a:stretch>
        </p:blipFill>
        <p:spPr bwMode="auto">
          <a:xfrm>
            <a:off x="7439025" y="1989138"/>
            <a:ext cx="1500188" cy="1008062"/>
          </a:xfrm>
          <a:prstGeom prst="rect">
            <a:avLst/>
          </a:prstGeom>
          <a:noFill/>
          <a:ln w="9525">
            <a:noFill/>
            <a:miter lim="800000"/>
            <a:headEnd/>
            <a:tailEnd/>
          </a:ln>
        </p:spPr>
      </p:pic>
      <p:pic>
        <p:nvPicPr>
          <p:cNvPr id="9" name="Рисунок 8" descr="гагарин и комаров.jpg"/>
          <p:cNvPicPr>
            <a:picLocks noChangeAspect="1"/>
          </p:cNvPicPr>
          <p:nvPr/>
        </p:nvPicPr>
        <p:blipFill>
          <a:blip r:embed="rId7" cstate="email">
            <a:lum bright="20000" contrast="10000"/>
          </a:blip>
          <a:stretch>
            <a:fillRect/>
          </a:stretch>
        </p:blipFill>
        <p:spPr>
          <a:xfrm>
            <a:off x="5076056" y="260648"/>
            <a:ext cx="1760984" cy="127964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par>
                          <p:cTn id="8" fill="hold">
                            <p:stCondLst>
                              <p:cond delay="500"/>
                            </p:stCondLst>
                            <p:childTnLst>
                              <p:par>
                                <p:cTn id="9" presetID="12" presetClass="entr" presetSubtype="1"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slide(fromTop)">
                                      <p:cBhvr>
                                        <p:cTn id="11" dur="500"/>
                                        <p:tgtEl>
                                          <p:spTgt spid="4"/>
                                        </p:tgtEl>
                                      </p:cBhvr>
                                    </p:animEffect>
                                  </p:childTnLst>
                                </p:cTn>
                              </p:par>
                            </p:childTnLst>
                          </p:cTn>
                        </p:par>
                        <p:par>
                          <p:cTn id="12" fill="hold">
                            <p:stCondLst>
                              <p:cond delay="1000"/>
                            </p:stCondLst>
                            <p:childTnLst>
                              <p:par>
                                <p:cTn id="13" presetID="4" presetClass="entr" presetSubtype="16"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ox(in)">
                                      <p:cBhvr>
                                        <p:cTn id="15" dur="1000"/>
                                        <p:tgtEl>
                                          <p:spTgt spid="3"/>
                                        </p:tgtEl>
                                      </p:cBhvr>
                                    </p:animEffect>
                                  </p:childTnLst>
                                </p:cTn>
                              </p:par>
                              <p:par>
                                <p:cTn id="16" presetID="9" presetClass="entr" presetSubtype="0"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dissolve">
                                      <p:cBhvr>
                                        <p:cTn id="18" dur="2000"/>
                                        <p:tgtEl>
                                          <p:spTgt spid="5"/>
                                        </p:tgtEl>
                                      </p:cBhvr>
                                    </p:animEffect>
                                  </p:childTnLst>
                                </p:cTn>
                              </p:par>
                              <p:par>
                                <p:cTn id="19" presetID="14" presetClass="entr" presetSubtype="1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randombar(horizontal)">
                                      <p:cBhvr>
                                        <p:cTn id="2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Горизонтальный свиток 1"/>
          <p:cNvSpPr/>
          <p:nvPr/>
        </p:nvSpPr>
        <p:spPr>
          <a:xfrm>
            <a:off x="107950" y="1412875"/>
            <a:ext cx="9036050" cy="5275263"/>
          </a:xfrm>
          <a:prstGeom prst="horizontalScroll">
            <a:avLst/>
          </a:prstGeom>
        </p:spPr>
        <p:style>
          <a:lnRef idx="2">
            <a:schemeClr val="accent1"/>
          </a:lnRef>
          <a:fillRef idx="1">
            <a:schemeClr val="lt1"/>
          </a:fillRef>
          <a:effectRef idx="0">
            <a:schemeClr val="accent1"/>
          </a:effectRef>
          <a:fontRef idx="minor">
            <a:schemeClr val="dk1"/>
          </a:fontRef>
        </p:style>
        <p:txBody>
          <a:bodyPr>
            <a:spAutoFit/>
          </a:bodyPr>
          <a:lstStyle/>
          <a:p>
            <a:pPr algn="ctr" fontAlgn="auto">
              <a:spcBef>
                <a:spcPts val="0"/>
              </a:spcBef>
              <a:spcAft>
                <a:spcPts val="0"/>
              </a:spcAft>
              <a:defRPr/>
            </a:pPr>
            <a:r>
              <a:rPr lang="en-US" sz="2400" b="1" u="sng" dirty="0">
                <a:solidFill>
                  <a:srgbClr val="002060"/>
                </a:solidFill>
              </a:rPr>
              <a:t>TASK 4</a:t>
            </a:r>
          </a:p>
          <a:p>
            <a:pPr algn="ctr" fontAlgn="auto">
              <a:spcBef>
                <a:spcPts val="0"/>
              </a:spcBef>
              <a:spcAft>
                <a:spcPts val="0"/>
              </a:spcAft>
              <a:defRPr/>
            </a:pPr>
            <a:r>
              <a:rPr lang="en-US" sz="2400" b="1" u="sng" dirty="0">
                <a:solidFill>
                  <a:srgbClr val="002060"/>
                </a:solidFill>
              </a:rPr>
              <a:t>TRANSLATE THIS SENTENCE FROM ENGLISH INTO RUSSIAN.</a:t>
            </a:r>
            <a:endParaRPr lang="en-US" sz="2400" b="1" dirty="0">
              <a:solidFill>
                <a:srgbClr val="002060"/>
              </a:solidFill>
            </a:endParaRPr>
          </a:p>
          <a:p>
            <a:pPr algn="ctr" fontAlgn="auto">
              <a:spcBef>
                <a:spcPts val="0"/>
              </a:spcBef>
              <a:spcAft>
                <a:spcPts val="0"/>
              </a:spcAft>
              <a:defRPr/>
            </a:pPr>
            <a:endParaRPr lang="en-US" sz="2400" b="1" dirty="0">
              <a:solidFill>
                <a:srgbClr val="002060"/>
              </a:solidFill>
            </a:endParaRPr>
          </a:p>
          <a:p>
            <a:pPr algn="ctr" fontAlgn="auto">
              <a:spcBef>
                <a:spcPts val="0"/>
              </a:spcBef>
              <a:spcAft>
                <a:spcPts val="0"/>
              </a:spcAft>
              <a:defRPr/>
            </a:pPr>
            <a:r>
              <a:rPr lang="en-US" sz="2000" b="1" i="1" dirty="0">
                <a:solidFill>
                  <a:srgbClr val="002060"/>
                </a:solidFill>
              </a:rPr>
              <a:t>During the times of the Soviet Union, space exploration was one of the main priorities. And a rocket undertaking the first flight into space departed from the USSR. That happened on the 12th of April, 1961. This day became an important part of history. The cosmonaut on board was pilot Yuri Alekseevich Gagarin</a:t>
            </a:r>
            <a:r>
              <a:rPr lang="en-US" sz="2000" b="1" dirty="0"/>
              <a:t>. </a:t>
            </a:r>
            <a:r>
              <a:rPr lang="en-US" sz="2000" b="1" i="1" dirty="0">
                <a:solidFill>
                  <a:srgbClr val="002060"/>
                </a:solidFill>
              </a:rPr>
              <a:t>Before the flight Yuri Gagarin was given an envelope where the secret cipher was – the figure “25”, as it was found out later.</a:t>
            </a:r>
            <a:endParaRPr lang="en-US" sz="2000" i="1" dirty="0">
              <a:solidFill>
                <a:schemeClr val="tx2">
                  <a:lumMod val="25000"/>
                </a:schemeClr>
              </a:solidFill>
            </a:endParaRPr>
          </a:p>
          <a:p>
            <a:pPr algn="ctr" fontAlgn="auto">
              <a:spcBef>
                <a:spcPts val="0"/>
              </a:spcBef>
              <a:spcAft>
                <a:spcPts val="0"/>
              </a:spcAft>
              <a:defRPr/>
            </a:pPr>
            <a:endParaRPr lang="en-US" sz="2000" i="1" dirty="0">
              <a:solidFill>
                <a:schemeClr val="tx2">
                  <a:lumMod val="25000"/>
                </a:schemeClr>
              </a:solidFill>
            </a:endParaRPr>
          </a:p>
          <a:p>
            <a:pPr algn="ctr" fontAlgn="auto">
              <a:spcBef>
                <a:spcPts val="0"/>
              </a:spcBef>
              <a:spcAft>
                <a:spcPts val="0"/>
              </a:spcAft>
              <a:defRPr/>
            </a:pPr>
            <a:endParaRPr lang="ru-RU" sz="2000" i="1" dirty="0">
              <a:solidFill>
                <a:schemeClr val="tx2">
                  <a:lumMod val="25000"/>
                </a:schemeClr>
              </a:solidFill>
            </a:endParaRPr>
          </a:p>
        </p:txBody>
      </p:sp>
      <p:pic>
        <p:nvPicPr>
          <p:cNvPr id="5" name="Рисунок 4" descr="Байконур и Гагарин.jpg"/>
          <p:cNvPicPr>
            <a:picLocks noChangeAspect="1"/>
          </p:cNvPicPr>
          <p:nvPr/>
        </p:nvPicPr>
        <p:blipFill>
          <a:blip r:embed="rId2" cstate="email">
            <a:lum bright="20000" contrast="10000"/>
          </a:blip>
          <a:stretch>
            <a:fillRect/>
          </a:stretch>
        </p:blipFill>
        <p:spPr>
          <a:xfrm>
            <a:off x="683568" y="332656"/>
            <a:ext cx="2353624" cy="175715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6" name="Рисунок 5" descr="Первенец в семье Гагариных.jpg"/>
          <p:cNvPicPr>
            <a:picLocks noChangeAspect="1"/>
          </p:cNvPicPr>
          <p:nvPr/>
        </p:nvPicPr>
        <p:blipFill>
          <a:blip r:embed="rId3" cstate="email">
            <a:lum contrast="10000"/>
          </a:blip>
          <a:stretch>
            <a:fillRect/>
          </a:stretch>
        </p:blipFill>
        <p:spPr>
          <a:xfrm>
            <a:off x="3563888" y="476672"/>
            <a:ext cx="2386641" cy="141552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7" name="Рисунок 6" descr="Гагарин и Королёв.jpg"/>
          <p:cNvPicPr>
            <a:picLocks noChangeAspect="1"/>
          </p:cNvPicPr>
          <p:nvPr/>
        </p:nvPicPr>
        <p:blipFill>
          <a:blip r:embed="rId4" cstate="email">
            <a:lum bright="20000" contrast="10000"/>
          </a:blip>
          <a:stretch>
            <a:fillRect/>
          </a:stretch>
        </p:blipFill>
        <p:spPr>
          <a:xfrm>
            <a:off x="6444208" y="332656"/>
            <a:ext cx="2231047" cy="157842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4342" name="Рисунок 8" descr="анимация космонавт.gif"/>
          <p:cNvPicPr>
            <a:picLocks noChangeAspect="1"/>
          </p:cNvPicPr>
          <p:nvPr/>
        </p:nvPicPr>
        <p:blipFill>
          <a:blip r:embed="rId5" cstate="email"/>
          <a:srcRect/>
          <a:stretch>
            <a:fillRect/>
          </a:stretch>
        </p:blipFill>
        <p:spPr bwMode="auto">
          <a:xfrm rot="1232133">
            <a:off x="7559675" y="5056188"/>
            <a:ext cx="1173163" cy="1647825"/>
          </a:xfrm>
          <a:prstGeom prst="rect">
            <a:avLst/>
          </a:prstGeom>
          <a:noFill/>
          <a:ln w="9525">
            <a:noFill/>
            <a:miter lim="800000"/>
            <a:headEnd/>
            <a:tailEnd/>
          </a:ln>
        </p:spPr>
      </p:pic>
      <p:pic>
        <p:nvPicPr>
          <p:cNvPr id="14343" name="Рисунок 9" descr="анимация Солнце.gif"/>
          <p:cNvPicPr>
            <a:picLocks noChangeAspect="1"/>
          </p:cNvPicPr>
          <p:nvPr/>
        </p:nvPicPr>
        <p:blipFill>
          <a:blip r:embed="rId6" cstate="email"/>
          <a:srcRect/>
          <a:stretch>
            <a:fillRect/>
          </a:stretch>
        </p:blipFill>
        <p:spPr bwMode="auto">
          <a:xfrm>
            <a:off x="971550" y="5516563"/>
            <a:ext cx="1157288" cy="1174750"/>
          </a:xfrm>
          <a:prstGeom prst="rect">
            <a:avLst/>
          </a:prstGeom>
          <a:noFill/>
          <a:ln w="9525">
            <a:noFill/>
            <a:miter lim="800000"/>
            <a:headEnd/>
            <a:tailEnd/>
          </a:ln>
        </p:spPr>
      </p:pic>
    </p:spTree>
  </p:cSld>
  <p:clrMapOvr>
    <a:masterClrMapping/>
  </p:clrMapOvr>
  <p:transition spd="slow">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9" presetClass="entr" presetSubtype="0" fill="hold"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dissolve">
                                      <p:cBhvr>
                                        <p:cTn id="13" dur="1000"/>
                                        <p:tgtEl>
                                          <p:spTgt spid="5"/>
                                        </p:tgtEl>
                                      </p:cBhvr>
                                    </p:animEffect>
                                  </p:childTnLst>
                                </p:cTn>
                              </p:par>
                            </p:childTnLst>
                          </p:cTn>
                        </p:par>
                        <p:par>
                          <p:cTn id="14" fill="hold">
                            <p:stCondLst>
                              <p:cond delay="1500"/>
                            </p:stCondLst>
                            <p:childTnLst>
                              <p:par>
                                <p:cTn id="15" presetID="24" presetClass="entr" presetSubtype="0" fill="hold" nodeType="afterEffect">
                                  <p:stCondLst>
                                    <p:cond delay="0"/>
                                  </p:stCondLst>
                                  <p:childTnLst>
                                    <p:set>
                                      <p:cBhvr>
                                        <p:cTn id="16" dur="1" fill="hold">
                                          <p:stCondLst>
                                            <p:cond delay="0"/>
                                          </p:stCondLst>
                                        </p:cTn>
                                        <p:tgtEl>
                                          <p:spTgt spid="6"/>
                                        </p:tgtEl>
                                        <p:attrNameLst>
                                          <p:attrName>style.visibility</p:attrName>
                                        </p:attrNameLst>
                                      </p:cBhvr>
                                      <p:to>
                                        <p:strVal val="visible"/>
                                      </p:to>
                                    </p:set>
                                    <p:anim to="" calcmode="lin" valueType="num">
                                      <p:cBhvr>
                                        <p:cTn id="17" dur="1" fill="hold"/>
                                        <p:tgtEl>
                                          <p:spTgt spid="6"/>
                                        </p:tgtEl>
                                        <p:attrNameLst>
                                          <p:attrName/>
                                        </p:attrNameLst>
                                      </p:cBhvr>
                                    </p:anim>
                                  </p:childTnLst>
                                </p:cTn>
                              </p:par>
                              <p:par>
                                <p:cTn id="18" presetID="14" presetClass="entr" presetSubtype="10" fill="hold"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randombar(horizontal)">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противолежащими углами 1"/>
          <p:cNvSpPr/>
          <p:nvPr/>
        </p:nvSpPr>
        <p:spPr>
          <a:xfrm>
            <a:off x="107950" y="1341438"/>
            <a:ext cx="9036050" cy="5210175"/>
          </a:xfrm>
          <a:prstGeom prst="round2DiagRect">
            <a:avLst/>
          </a:prstGeom>
        </p:spPr>
        <p:style>
          <a:lnRef idx="2">
            <a:schemeClr val="accent1"/>
          </a:lnRef>
          <a:fillRef idx="1">
            <a:schemeClr val="lt1"/>
          </a:fillRef>
          <a:effectRef idx="0">
            <a:schemeClr val="accent1"/>
          </a:effectRef>
          <a:fontRef idx="minor">
            <a:schemeClr val="dk1"/>
          </a:fontRef>
        </p:style>
        <p:txBody>
          <a:bodyPr>
            <a:spAutoFit/>
          </a:bodyPr>
          <a:lstStyle/>
          <a:p>
            <a:pPr algn="ctr" fontAlgn="auto">
              <a:spcBef>
                <a:spcPts val="0"/>
              </a:spcBef>
              <a:spcAft>
                <a:spcPts val="0"/>
              </a:spcAft>
              <a:defRPr/>
            </a:pPr>
            <a:r>
              <a:rPr lang="en-US" sz="2400" b="1" u="sng" dirty="0">
                <a:solidFill>
                  <a:schemeClr val="tx2">
                    <a:lumMod val="25000"/>
                  </a:schemeClr>
                </a:solidFill>
              </a:rPr>
              <a:t>TASK 5. </a:t>
            </a:r>
          </a:p>
          <a:p>
            <a:pPr algn="ctr" fontAlgn="auto">
              <a:spcBef>
                <a:spcPts val="0"/>
              </a:spcBef>
              <a:spcAft>
                <a:spcPts val="0"/>
              </a:spcAft>
              <a:defRPr/>
            </a:pPr>
            <a:r>
              <a:rPr lang="en-US" sz="2400" b="1" u="sng" dirty="0">
                <a:solidFill>
                  <a:schemeClr val="tx2">
                    <a:lumMod val="25000"/>
                  </a:schemeClr>
                </a:solidFill>
              </a:rPr>
              <a:t>Complete these sentences by finding the right beginning of each ones.</a:t>
            </a:r>
          </a:p>
          <a:p>
            <a:pPr algn="ctr" fontAlgn="auto">
              <a:spcBef>
                <a:spcPts val="0"/>
              </a:spcBef>
              <a:spcAft>
                <a:spcPts val="0"/>
              </a:spcAft>
              <a:defRPr/>
            </a:pPr>
            <a:endParaRPr lang="en-US" sz="2400" b="1" u="sng" dirty="0">
              <a:solidFill>
                <a:schemeClr val="tx2">
                  <a:lumMod val="25000"/>
                </a:schemeClr>
              </a:solidFill>
            </a:endParaRPr>
          </a:p>
          <a:p>
            <a:pPr fontAlgn="auto">
              <a:spcBef>
                <a:spcPts val="0"/>
              </a:spcBef>
              <a:spcAft>
                <a:spcPts val="0"/>
              </a:spcAft>
              <a:defRPr/>
            </a:pPr>
            <a:r>
              <a:rPr lang="en-US" sz="2400" b="1" dirty="0">
                <a:solidFill>
                  <a:schemeClr val="tx2">
                    <a:lumMod val="25000"/>
                  </a:schemeClr>
                </a:solidFill>
                <a:latin typeface="Arial Black" pitchFamily="34" charset="0"/>
              </a:rPr>
              <a:t>1. … …became the first person in space.</a:t>
            </a:r>
          </a:p>
          <a:p>
            <a:pPr fontAlgn="auto">
              <a:spcBef>
                <a:spcPts val="0"/>
              </a:spcBef>
              <a:spcAft>
                <a:spcPts val="0"/>
              </a:spcAft>
              <a:defRPr/>
            </a:pPr>
            <a:r>
              <a:rPr lang="en-US" sz="2400" b="1" dirty="0">
                <a:solidFill>
                  <a:schemeClr val="tx2">
                    <a:lumMod val="25000"/>
                  </a:schemeClr>
                </a:solidFill>
                <a:latin typeface="Arial Black" pitchFamily="34" charset="0"/>
              </a:rPr>
              <a:t> 2. … … … … … was driven to the meeting with Nikita Khrushchev. </a:t>
            </a:r>
          </a:p>
          <a:p>
            <a:pPr fontAlgn="auto">
              <a:spcBef>
                <a:spcPts val="0"/>
              </a:spcBef>
              <a:spcAft>
                <a:spcPts val="0"/>
              </a:spcAft>
              <a:defRPr/>
            </a:pPr>
            <a:r>
              <a:rPr lang="en-US" sz="2400" b="1" dirty="0">
                <a:solidFill>
                  <a:schemeClr val="tx2">
                    <a:lumMod val="25000"/>
                  </a:schemeClr>
                </a:solidFill>
                <a:latin typeface="Arial Black" pitchFamily="34" charset="0"/>
              </a:rPr>
              <a:t>3. … … … … … … … … in front of the Red Square with the most high-ranking capital inhabitants.</a:t>
            </a:r>
          </a:p>
          <a:p>
            <a:pPr fontAlgn="auto">
              <a:spcBef>
                <a:spcPts val="0"/>
              </a:spcBef>
              <a:spcAft>
                <a:spcPts val="0"/>
              </a:spcAft>
              <a:defRPr/>
            </a:pPr>
            <a:r>
              <a:rPr lang="en-US" sz="2400" b="1" dirty="0">
                <a:solidFill>
                  <a:schemeClr val="tx2">
                    <a:lumMod val="25000"/>
                  </a:schemeClr>
                </a:solidFill>
                <a:latin typeface="Arial Black" pitchFamily="34" charset="0"/>
              </a:rPr>
              <a:t> </a:t>
            </a:r>
          </a:p>
          <a:p>
            <a:pPr fontAlgn="auto">
              <a:spcBef>
                <a:spcPts val="0"/>
              </a:spcBef>
              <a:spcAft>
                <a:spcPts val="0"/>
              </a:spcAft>
              <a:defRPr/>
            </a:pPr>
            <a:r>
              <a:rPr lang="en-US" sz="2000" b="1" i="1" dirty="0">
                <a:solidFill>
                  <a:schemeClr val="tx2">
                    <a:lumMod val="25000"/>
                  </a:schemeClr>
                </a:solidFill>
                <a:latin typeface="Arial Black" pitchFamily="34" charset="0"/>
              </a:rPr>
              <a:t>A). Right after landing the cosmonaut …</a:t>
            </a:r>
          </a:p>
          <a:p>
            <a:pPr fontAlgn="auto">
              <a:spcBef>
                <a:spcPts val="0"/>
              </a:spcBef>
              <a:spcAft>
                <a:spcPts val="0"/>
              </a:spcAft>
              <a:defRPr/>
            </a:pPr>
            <a:r>
              <a:rPr lang="en-US" sz="2000" b="1" i="1" dirty="0">
                <a:solidFill>
                  <a:schemeClr val="tx2">
                    <a:lumMod val="25000"/>
                  </a:schemeClr>
                </a:solidFill>
                <a:latin typeface="Arial Black" pitchFamily="34" charset="0"/>
              </a:rPr>
              <a:t>B). And the next day Yuri Gagarin was standing … </a:t>
            </a:r>
          </a:p>
          <a:p>
            <a:pPr fontAlgn="auto">
              <a:spcBef>
                <a:spcPts val="0"/>
              </a:spcBef>
              <a:spcAft>
                <a:spcPts val="0"/>
              </a:spcAft>
              <a:defRPr/>
            </a:pPr>
            <a:r>
              <a:rPr lang="en-US" sz="2000" b="1" i="1" dirty="0">
                <a:solidFill>
                  <a:schemeClr val="tx2">
                    <a:lumMod val="25000"/>
                  </a:schemeClr>
                </a:solidFill>
                <a:latin typeface="Arial Black" pitchFamily="34" charset="0"/>
              </a:rPr>
              <a:t>C). Yury Gagarin …</a:t>
            </a:r>
            <a:endParaRPr lang="ru-RU" sz="2000" b="1" i="1" dirty="0">
              <a:solidFill>
                <a:schemeClr val="tx2">
                  <a:lumMod val="25000"/>
                </a:schemeClr>
              </a:solidFill>
              <a:latin typeface="Arial Black" pitchFamily="34" charset="0"/>
            </a:endParaRPr>
          </a:p>
        </p:txBody>
      </p:sp>
      <p:pic>
        <p:nvPicPr>
          <p:cNvPr id="3" name="Рисунок 2" descr="Гагарин и его гости.jpg"/>
          <p:cNvPicPr>
            <a:picLocks noChangeAspect="1"/>
          </p:cNvPicPr>
          <p:nvPr/>
        </p:nvPicPr>
        <p:blipFill>
          <a:blip r:embed="rId2" cstate="email">
            <a:lum bright="20000" contrast="10000"/>
          </a:blip>
          <a:stretch>
            <a:fillRect/>
          </a:stretch>
        </p:blipFill>
        <p:spPr>
          <a:xfrm>
            <a:off x="7308304" y="332656"/>
            <a:ext cx="1670955" cy="130334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4" name="Рисунок 3" descr="Гагарин Юрий.jpg"/>
          <p:cNvPicPr>
            <a:picLocks noChangeAspect="1"/>
          </p:cNvPicPr>
          <p:nvPr/>
        </p:nvPicPr>
        <p:blipFill>
          <a:blip r:embed="rId3" cstate="email">
            <a:lum bright="20000" contrast="10000"/>
          </a:blip>
          <a:stretch>
            <a:fillRect/>
          </a:stretch>
        </p:blipFill>
        <p:spPr>
          <a:xfrm>
            <a:off x="323528" y="188640"/>
            <a:ext cx="1080120" cy="150789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5365" name="Рисунок 7" descr="анимация луна.gif"/>
          <p:cNvPicPr>
            <a:picLocks noChangeAspect="1"/>
          </p:cNvPicPr>
          <p:nvPr/>
        </p:nvPicPr>
        <p:blipFill>
          <a:blip r:embed="rId4" cstate="email"/>
          <a:srcRect/>
          <a:stretch>
            <a:fillRect/>
          </a:stretch>
        </p:blipFill>
        <p:spPr bwMode="auto">
          <a:xfrm>
            <a:off x="7885113" y="4941888"/>
            <a:ext cx="906462" cy="1439862"/>
          </a:xfrm>
          <a:prstGeom prst="rect">
            <a:avLst/>
          </a:prstGeom>
          <a:noFill/>
          <a:ln w="9525">
            <a:noFill/>
            <a:miter lim="800000"/>
            <a:headEnd/>
            <a:tailEnd/>
          </a:ln>
        </p:spPr>
      </p:pic>
      <p:pic>
        <p:nvPicPr>
          <p:cNvPr id="15366" name="Рисунок 8" descr="анимация планета.gif"/>
          <p:cNvPicPr>
            <a:picLocks noChangeAspect="1"/>
          </p:cNvPicPr>
          <p:nvPr/>
        </p:nvPicPr>
        <p:blipFill>
          <a:blip r:embed="rId5" cstate="email"/>
          <a:srcRect/>
          <a:stretch>
            <a:fillRect/>
          </a:stretch>
        </p:blipFill>
        <p:spPr bwMode="auto">
          <a:xfrm>
            <a:off x="7524750" y="2565400"/>
            <a:ext cx="838200" cy="828675"/>
          </a:xfrm>
          <a:prstGeom prst="rect">
            <a:avLst/>
          </a:prstGeom>
          <a:noFill/>
          <a:ln w="9525">
            <a:noFill/>
            <a:miter lim="800000"/>
            <a:headEnd/>
            <a:tailEnd/>
          </a:ln>
        </p:spPr>
      </p:pic>
      <p:pic>
        <p:nvPicPr>
          <p:cNvPr id="11" name="Рисунок 10" descr="парад космонавта.jpg"/>
          <p:cNvPicPr>
            <a:picLocks noChangeAspect="1"/>
          </p:cNvPicPr>
          <p:nvPr/>
        </p:nvPicPr>
        <p:blipFill>
          <a:blip r:embed="rId6" cstate="email">
            <a:lum bright="20000" contrast="10000"/>
          </a:blip>
          <a:stretch>
            <a:fillRect/>
          </a:stretch>
        </p:blipFill>
        <p:spPr>
          <a:xfrm>
            <a:off x="4860032" y="260648"/>
            <a:ext cx="1604727" cy="113400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2" name="Рисунок 11" descr="первый кос.jpg"/>
          <p:cNvPicPr>
            <a:picLocks noChangeAspect="1"/>
          </p:cNvPicPr>
          <p:nvPr/>
        </p:nvPicPr>
        <p:blipFill>
          <a:blip r:embed="rId7" cstate="email">
            <a:lum bright="20000" contrast="10000"/>
          </a:blip>
          <a:stretch>
            <a:fillRect/>
          </a:stretch>
        </p:blipFill>
        <p:spPr>
          <a:xfrm>
            <a:off x="1835696" y="188640"/>
            <a:ext cx="1800200" cy="127214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par>
                          <p:cTn id="8" fill="hold">
                            <p:stCondLst>
                              <p:cond delay="500"/>
                            </p:stCondLst>
                            <p:childTnLst>
                              <p:par>
                                <p:cTn id="9" presetID="14" presetClass="entr" presetSubtype="1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randombar(horizontal)">
                                      <p:cBhvr>
                                        <p:cTn id="11" dur="2000"/>
                                        <p:tgtEl>
                                          <p:spTgt spid="3"/>
                                        </p:tgtEl>
                                      </p:cBhvr>
                                    </p:animEffect>
                                  </p:childTnLst>
                                </p:cTn>
                              </p:par>
                            </p:childTnLst>
                          </p:cTn>
                        </p:par>
                        <p:par>
                          <p:cTn id="12" fill="hold">
                            <p:stCondLst>
                              <p:cond delay="2500"/>
                            </p:stCondLst>
                            <p:childTnLst>
                              <p:par>
                                <p:cTn id="13" presetID="12" presetClass="entr" presetSubtype="4"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slide(fromBottom)">
                                      <p:cBhvr>
                                        <p:cTn id="15" dur="1000"/>
                                        <p:tgtEl>
                                          <p:spTgt spid="4"/>
                                        </p:tgtEl>
                                      </p:cBhvr>
                                    </p:animEffect>
                                  </p:childTnLst>
                                </p:cTn>
                              </p:par>
                              <p:par>
                                <p:cTn id="16" presetID="12" presetClass="entr" presetSubtype="4"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slide(fromBottom)">
                                      <p:cBhvr>
                                        <p:cTn id="18" dur="1000"/>
                                        <p:tgtEl>
                                          <p:spTgt spid="11"/>
                                        </p:tgtEl>
                                      </p:cBhvr>
                                    </p:animEffect>
                                  </p:childTnLst>
                                </p:cTn>
                              </p:par>
                              <p:par>
                                <p:cTn id="19" presetID="9"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dissolve">
                                      <p:cBhvr>
                                        <p:cTn id="21"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с двумя скругленными соседними углами 1"/>
          <p:cNvSpPr/>
          <p:nvPr/>
        </p:nvSpPr>
        <p:spPr>
          <a:xfrm>
            <a:off x="179388" y="2565400"/>
            <a:ext cx="8280400" cy="3225800"/>
          </a:xfrm>
          <a:prstGeom prst="round2SameRect">
            <a:avLst/>
          </a:prstGeom>
        </p:spPr>
        <p:style>
          <a:lnRef idx="2">
            <a:schemeClr val="accent4"/>
          </a:lnRef>
          <a:fillRef idx="1">
            <a:schemeClr val="lt1"/>
          </a:fillRef>
          <a:effectRef idx="0">
            <a:schemeClr val="accent4"/>
          </a:effectRef>
          <a:fontRef idx="minor">
            <a:schemeClr val="dk1"/>
          </a:fontRef>
        </p:style>
        <p:txBody>
          <a:bodyPr>
            <a:spAutoFit/>
          </a:bodyPr>
          <a:lstStyle/>
          <a:p>
            <a:pPr fontAlgn="auto">
              <a:spcBef>
                <a:spcPts val="0"/>
              </a:spcBef>
              <a:spcAft>
                <a:spcPts val="0"/>
              </a:spcAft>
              <a:defRPr/>
            </a:pPr>
            <a:endParaRPr lang="en-US" sz="2400" b="1" dirty="0">
              <a:solidFill>
                <a:schemeClr val="accent1">
                  <a:lumMod val="50000"/>
                </a:schemeClr>
              </a:solidFill>
            </a:endParaRPr>
          </a:p>
          <a:p>
            <a:pPr algn="ctr" fontAlgn="auto">
              <a:spcBef>
                <a:spcPts val="0"/>
              </a:spcBef>
              <a:spcAft>
                <a:spcPts val="0"/>
              </a:spcAft>
              <a:defRPr/>
            </a:pPr>
            <a:r>
              <a:rPr lang="en-US" sz="2000" b="1" u="sng" dirty="0">
                <a:solidFill>
                  <a:schemeClr val="accent1">
                    <a:lumMod val="50000"/>
                  </a:schemeClr>
                </a:solidFill>
                <a:latin typeface="Arial Black" pitchFamily="34" charset="0"/>
              </a:rPr>
              <a:t>TASK 6.</a:t>
            </a:r>
          </a:p>
          <a:p>
            <a:pPr algn="ctr" fontAlgn="auto">
              <a:spcBef>
                <a:spcPts val="0"/>
              </a:spcBef>
              <a:spcAft>
                <a:spcPts val="0"/>
              </a:spcAft>
              <a:defRPr/>
            </a:pPr>
            <a:r>
              <a:rPr lang="en-US" sz="2000" b="1" u="sng" dirty="0">
                <a:solidFill>
                  <a:schemeClr val="accent1">
                    <a:lumMod val="50000"/>
                  </a:schemeClr>
                </a:solidFill>
                <a:latin typeface="Arial Black" pitchFamily="34" charset="0"/>
              </a:rPr>
              <a:t>Read the abstract below. Use the words given at the end of lines to form words that fit in the spaces in the lines</a:t>
            </a:r>
            <a:r>
              <a:rPr lang="en-US" sz="2000" b="1" u="sng" dirty="0">
                <a:solidFill>
                  <a:schemeClr val="accent1">
                    <a:lumMod val="50000"/>
                  </a:schemeClr>
                </a:solidFill>
                <a:latin typeface="Arial Black" pitchFamily="34" charset="0"/>
              </a:rPr>
              <a:t>.</a:t>
            </a:r>
            <a:endParaRPr lang="en-US" sz="2000" b="1" u="sng" dirty="0">
              <a:solidFill>
                <a:schemeClr val="accent1">
                  <a:lumMod val="50000"/>
                </a:schemeClr>
              </a:solidFill>
              <a:latin typeface="Arial Black" pitchFamily="34" charset="0"/>
            </a:endParaRPr>
          </a:p>
          <a:p>
            <a:pPr fontAlgn="auto">
              <a:spcBef>
                <a:spcPts val="0"/>
              </a:spcBef>
              <a:spcAft>
                <a:spcPts val="0"/>
              </a:spcAft>
              <a:defRPr/>
            </a:pPr>
            <a:r>
              <a:rPr lang="en-US" b="1" i="1" dirty="0">
                <a:solidFill>
                  <a:schemeClr val="accent1">
                    <a:lumMod val="50000"/>
                  </a:schemeClr>
                </a:solidFill>
                <a:latin typeface="Arial Black" pitchFamily="34" charset="0"/>
              </a:rPr>
              <a:t>After the flight into space, Yuri Gagarin </a:t>
            </a:r>
            <a:r>
              <a:rPr lang="en-US" b="1" i="1" dirty="0">
                <a:solidFill>
                  <a:schemeClr val="accent1">
                    <a:lumMod val="50000"/>
                  </a:schemeClr>
                </a:solidFill>
                <a:latin typeface="Arial Black" pitchFamily="34" charset="0"/>
              </a:rPr>
              <a:t>1)______          become </a:t>
            </a:r>
            <a:endParaRPr lang="en-US" b="1" i="1" dirty="0">
              <a:solidFill>
                <a:schemeClr val="accent1">
                  <a:lumMod val="50000"/>
                </a:schemeClr>
              </a:solidFill>
              <a:latin typeface="Arial Black" pitchFamily="34" charset="0"/>
            </a:endParaRPr>
          </a:p>
          <a:p>
            <a:pPr fontAlgn="auto">
              <a:spcBef>
                <a:spcPts val="0"/>
              </a:spcBef>
              <a:spcAft>
                <a:spcPts val="0"/>
              </a:spcAft>
              <a:defRPr/>
            </a:pPr>
            <a:r>
              <a:rPr lang="en-US" b="1" i="1" dirty="0">
                <a:solidFill>
                  <a:schemeClr val="accent1">
                    <a:lumMod val="50000"/>
                  </a:schemeClr>
                </a:solidFill>
                <a:latin typeface="Arial Black" pitchFamily="34" charset="0"/>
              </a:rPr>
              <a:t>a person (2)_______  </a:t>
            </a:r>
            <a:r>
              <a:rPr lang="en-US" b="1" i="1" dirty="0">
                <a:solidFill>
                  <a:schemeClr val="accent1">
                    <a:lumMod val="50000"/>
                  </a:schemeClr>
                </a:solidFill>
                <a:latin typeface="Arial Black" pitchFamily="34" charset="0"/>
              </a:rPr>
              <a:t>                                                     </a:t>
            </a:r>
            <a:r>
              <a:rPr lang="en-US" b="1" i="1" dirty="0">
                <a:solidFill>
                  <a:schemeClr val="accent1">
                    <a:lumMod val="50000"/>
                  </a:schemeClr>
                </a:solidFill>
                <a:latin typeface="Arial Black" pitchFamily="34" charset="0"/>
              </a:rPr>
              <a:t>represent </a:t>
            </a:r>
          </a:p>
          <a:p>
            <a:pPr fontAlgn="auto">
              <a:spcBef>
                <a:spcPts val="0"/>
              </a:spcBef>
              <a:spcAft>
                <a:spcPts val="0"/>
              </a:spcAft>
              <a:defRPr/>
            </a:pPr>
            <a:r>
              <a:rPr lang="en-US" b="1" i="1" dirty="0">
                <a:solidFill>
                  <a:schemeClr val="accent1">
                    <a:lumMod val="50000"/>
                  </a:schemeClr>
                </a:solidFill>
                <a:latin typeface="Arial Black" pitchFamily="34" charset="0"/>
              </a:rPr>
              <a:t>the USSR. He (3)__________     </a:t>
            </a:r>
            <a:r>
              <a:rPr lang="en-US" b="1" i="1" dirty="0">
                <a:solidFill>
                  <a:schemeClr val="accent1">
                    <a:lumMod val="50000"/>
                  </a:schemeClr>
                </a:solidFill>
                <a:latin typeface="Arial Black" pitchFamily="34" charset="0"/>
              </a:rPr>
              <a:t>                                               </a:t>
            </a:r>
            <a:r>
              <a:rPr lang="en-US" b="1" i="1" dirty="0">
                <a:solidFill>
                  <a:schemeClr val="accent1">
                    <a:lumMod val="50000"/>
                  </a:schemeClr>
                </a:solidFill>
                <a:latin typeface="Arial Black" pitchFamily="34" charset="0"/>
              </a:rPr>
              <a:t>give</a:t>
            </a:r>
          </a:p>
          <a:p>
            <a:pPr fontAlgn="auto">
              <a:spcBef>
                <a:spcPts val="0"/>
              </a:spcBef>
              <a:spcAft>
                <a:spcPts val="0"/>
              </a:spcAft>
              <a:defRPr/>
            </a:pPr>
            <a:r>
              <a:rPr lang="en-US" b="1" i="1" dirty="0">
                <a:solidFill>
                  <a:schemeClr val="accent1">
                    <a:lumMod val="50000"/>
                  </a:schemeClr>
                </a:solidFill>
                <a:latin typeface="Arial Black" pitchFamily="34" charset="0"/>
              </a:rPr>
              <a:t> the rank of Soviet Union (4)_______________  </a:t>
            </a:r>
            <a:r>
              <a:rPr lang="en-US" b="1" i="1" dirty="0">
                <a:solidFill>
                  <a:schemeClr val="accent1">
                    <a:lumMod val="50000"/>
                  </a:schemeClr>
                </a:solidFill>
                <a:latin typeface="Arial Black" pitchFamily="34" charset="0"/>
              </a:rPr>
              <a:t>                </a:t>
            </a:r>
            <a:r>
              <a:rPr lang="en-US" b="1" i="1" dirty="0">
                <a:solidFill>
                  <a:schemeClr val="accent1">
                    <a:lumMod val="50000"/>
                  </a:schemeClr>
                </a:solidFill>
                <a:latin typeface="Arial Black" pitchFamily="34" charset="0"/>
              </a:rPr>
              <a:t>heroism. </a:t>
            </a:r>
          </a:p>
          <a:p>
            <a:pPr fontAlgn="auto">
              <a:spcBef>
                <a:spcPts val="0"/>
              </a:spcBef>
              <a:spcAft>
                <a:spcPts val="0"/>
              </a:spcAft>
              <a:defRPr/>
            </a:pPr>
            <a:endParaRPr lang="ru-RU" b="1" dirty="0">
              <a:solidFill>
                <a:schemeClr val="accent1">
                  <a:lumMod val="50000"/>
                </a:schemeClr>
              </a:solidFill>
            </a:endParaRPr>
          </a:p>
        </p:txBody>
      </p:sp>
      <p:pic>
        <p:nvPicPr>
          <p:cNvPr id="4" name="Рисунок 3" descr="Семья Гагариных на прогулке.jpg"/>
          <p:cNvPicPr>
            <a:picLocks noChangeAspect="1"/>
          </p:cNvPicPr>
          <p:nvPr/>
        </p:nvPicPr>
        <p:blipFill>
          <a:blip r:embed="rId2" cstate="email">
            <a:lum bright="10000" contrast="10000"/>
          </a:blip>
          <a:stretch>
            <a:fillRect/>
          </a:stretch>
        </p:blipFill>
        <p:spPr>
          <a:xfrm>
            <a:off x="467544" y="260648"/>
            <a:ext cx="1288146" cy="2066697"/>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5" name="Рисунок 4" descr="с дочерью Леночкой.jpg"/>
          <p:cNvPicPr>
            <a:picLocks noChangeAspect="1"/>
          </p:cNvPicPr>
          <p:nvPr/>
        </p:nvPicPr>
        <p:blipFill>
          <a:blip r:embed="rId3" cstate="email">
            <a:lum bright="10000" contrast="10000"/>
          </a:blip>
          <a:stretch>
            <a:fillRect/>
          </a:stretch>
        </p:blipFill>
        <p:spPr>
          <a:xfrm>
            <a:off x="2123728" y="332656"/>
            <a:ext cx="2476124" cy="1944216"/>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8" name="Рисунок 7" descr="Семья Гагариных 1954 год.jpg"/>
          <p:cNvPicPr>
            <a:picLocks noChangeAspect="1"/>
          </p:cNvPicPr>
          <p:nvPr/>
        </p:nvPicPr>
        <p:blipFill>
          <a:blip r:embed="rId4" cstate="email">
            <a:lum bright="20000" contrast="10000"/>
          </a:blip>
          <a:stretch>
            <a:fillRect/>
          </a:stretch>
        </p:blipFill>
        <p:spPr>
          <a:xfrm>
            <a:off x="6372200" y="548680"/>
            <a:ext cx="2542400" cy="1919771"/>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6390" name="Рисунок 11" descr="анимация Меркурий.gif"/>
          <p:cNvPicPr>
            <a:picLocks noChangeAspect="1"/>
          </p:cNvPicPr>
          <p:nvPr/>
        </p:nvPicPr>
        <p:blipFill>
          <a:blip r:embed="rId5" cstate="email"/>
          <a:srcRect/>
          <a:stretch>
            <a:fillRect/>
          </a:stretch>
        </p:blipFill>
        <p:spPr bwMode="auto">
          <a:xfrm>
            <a:off x="7667625" y="5487988"/>
            <a:ext cx="1350963" cy="1370012"/>
          </a:xfrm>
          <a:prstGeom prst="rect">
            <a:avLst/>
          </a:prstGeom>
          <a:noFill/>
          <a:ln w="9525">
            <a:noFill/>
            <a:miter lim="800000"/>
            <a:headEnd/>
            <a:tailEnd/>
          </a:ln>
        </p:spPr>
      </p:pic>
      <p:pic>
        <p:nvPicPr>
          <p:cNvPr id="16391" name="Рисунок 13" descr="анимация марс.gif"/>
          <p:cNvPicPr>
            <a:picLocks noChangeAspect="1"/>
          </p:cNvPicPr>
          <p:nvPr/>
        </p:nvPicPr>
        <p:blipFill>
          <a:blip r:embed="rId6" cstate="email"/>
          <a:srcRect/>
          <a:stretch>
            <a:fillRect/>
          </a:stretch>
        </p:blipFill>
        <p:spPr bwMode="auto">
          <a:xfrm>
            <a:off x="1042988" y="5489575"/>
            <a:ext cx="1368425" cy="1368425"/>
          </a:xfrm>
          <a:prstGeom prst="rect">
            <a:avLst/>
          </a:prstGeom>
          <a:noFill/>
          <a:ln w="9525">
            <a:noFill/>
            <a:miter lim="800000"/>
            <a:headEnd/>
            <a:tailEnd/>
          </a:ln>
        </p:spPr>
      </p:pic>
      <p:pic>
        <p:nvPicPr>
          <p:cNvPr id="9" name="Рисунок 8" descr="улыбка Гагарина.jpg"/>
          <p:cNvPicPr>
            <a:picLocks noChangeAspect="1"/>
          </p:cNvPicPr>
          <p:nvPr/>
        </p:nvPicPr>
        <p:blipFill>
          <a:blip r:embed="rId7" cstate="email"/>
          <a:stretch>
            <a:fillRect/>
          </a:stretch>
        </p:blipFill>
        <p:spPr>
          <a:xfrm>
            <a:off x="4716016" y="476672"/>
            <a:ext cx="1454189" cy="168098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000"/>
                                        <p:tgtEl>
                                          <p:spTgt spid="2"/>
                                        </p:tgtEl>
                                      </p:cBhvr>
                                    </p:animEffect>
                                  </p:childTnLst>
                                </p:cTn>
                              </p:par>
                            </p:childTnLst>
                          </p:cTn>
                        </p:par>
                        <p:par>
                          <p:cTn id="8" fill="hold">
                            <p:stCondLst>
                              <p:cond delay="1000"/>
                            </p:stCondLst>
                            <p:childTnLst>
                              <p:par>
                                <p:cTn id="9" presetID="8" presetClass="entr" presetSubtype="16"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diamond(in)">
                                      <p:cBhvr>
                                        <p:cTn id="11" dur="1000"/>
                                        <p:tgtEl>
                                          <p:spTgt spid="8"/>
                                        </p:tgtEl>
                                      </p:cBhvr>
                                    </p:animEffect>
                                  </p:childTnLst>
                                </p:cTn>
                              </p:par>
                              <p:par>
                                <p:cTn id="12" presetID="14" presetClass="entr" presetSubtype="10" fill="hold" nodeType="with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randombar(horizontal)">
                                      <p:cBhvr>
                                        <p:cTn id="14" dur="1000"/>
                                        <p:tgtEl>
                                          <p:spTgt spid="4"/>
                                        </p:tgtEl>
                                      </p:cBhvr>
                                    </p:animEffect>
                                  </p:childTnLst>
                                </p:cTn>
                              </p:par>
                            </p:childTnLst>
                          </p:cTn>
                        </p:par>
                        <p:par>
                          <p:cTn id="15" fill="hold">
                            <p:stCondLst>
                              <p:cond delay="2000"/>
                            </p:stCondLst>
                            <p:childTnLst>
                              <p:par>
                                <p:cTn id="16" presetID="53" presetClass="entr" presetSubtype="0" fill="hold" nodeType="after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p:cTn id="18" dur="1000" fill="hold"/>
                                        <p:tgtEl>
                                          <p:spTgt spid="5"/>
                                        </p:tgtEl>
                                        <p:attrNameLst>
                                          <p:attrName>ppt_w</p:attrName>
                                        </p:attrNameLst>
                                      </p:cBhvr>
                                      <p:tavLst>
                                        <p:tav tm="0">
                                          <p:val>
                                            <p:fltVal val="0"/>
                                          </p:val>
                                        </p:tav>
                                        <p:tav tm="100000">
                                          <p:val>
                                            <p:strVal val="#ppt_w"/>
                                          </p:val>
                                        </p:tav>
                                      </p:tavLst>
                                    </p:anim>
                                    <p:anim calcmode="lin" valueType="num">
                                      <p:cBhvr>
                                        <p:cTn id="19" dur="1000" fill="hold"/>
                                        <p:tgtEl>
                                          <p:spTgt spid="5"/>
                                        </p:tgtEl>
                                        <p:attrNameLst>
                                          <p:attrName>ppt_h</p:attrName>
                                        </p:attrNameLst>
                                      </p:cBhvr>
                                      <p:tavLst>
                                        <p:tav tm="0">
                                          <p:val>
                                            <p:fltVal val="0"/>
                                          </p:val>
                                        </p:tav>
                                        <p:tav tm="100000">
                                          <p:val>
                                            <p:strVal val="#ppt_h"/>
                                          </p:val>
                                        </p:tav>
                                      </p:tavLst>
                                    </p:anim>
                                    <p:animEffect transition="in" filter="fade">
                                      <p:cBhvr>
                                        <p:cTn id="20" dur="1000"/>
                                        <p:tgtEl>
                                          <p:spTgt spid="5"/>
                                        </p:tgtEl>
                                      </p:cBhvr>
                                    </p:animEffect>
                                  </p:childTnLst>
                                </p:cTn>
                              </p:par>
                              <p:par>
                                <p:cTn id="21" presetID="9"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dissolve">
                                      <p:cBhvr>
                                        <p:cTn id="2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подготовка 1"/>
          <p:cNvSpPr/>
          <p:nvPr/>
        </p:nvSpPr>
        <p:spPr>
          <a:xfrm>
            <a:off x="0" y="549275"/>
            <a:ext cx="9144000" cy="3929063"/>
          </a:xfrm>
          <a:prstGeom prst="flowChartPreparation">
            <a:avLst/>
          </a:prstGeom>
        </p:spPr>
        <p:style>
          <a:lnRef idx="2">
            <a:schemeClr val="accent1"/>
          </a:lnRef>
          <a:fillRef idx="1">
            <a:schemeClr val="lt1"/>
          </a:fillRef>
          <a:effectRef idx="0">
            <a:schemeClr val="accent1"/>
          </a:effectRef>
          <a:fontRef idx="minor">
            <a:schemeClr val="dk1"/>
          </a:fontRef>
        </p:style>
        <p:txBody>
          <a:bodyPr>
            <a:spAutoFit/>
          </a:bodyPr>
          <a:lstStyle/>
          <a:p>
            <a:pPr algn="ctr" fontAlgn="auto">
              <a:spcBef>
                <a:spcPts val="0"/>
              </a:spcBef>
              <a:spcAft>
                <a:spcPts val="0"/>
              </a:spcAft>
              <a:defRPr/>
            </a:pPr>
            <a:r>
              <a:rPr lang="en-US" sz="2400" b="1" u="sng" dirty="0">
                <a:solidFill>
                  <a:srgbClr val="002060"/>
                </a:solidFill>
              </a:rPr>
              <a:t>TASK 7.</a:t>
            </a:r>
          </a:p>
          <a:p>
            <a:pPr algn="ctr" fontAlgn="auto">
              <a:spcBef>
                <a:spcPts val="0"/>
              </a:spcBef>
              <a:spcAft>
                <a:spcPts val="0"/>
              </a:spcAft>
              <a:defRPr/>
            </a:pPr>
            <a:r>
              <a:rPr lang="en-US" sz="2400" b="1" u="sng" dirty="0">
                <a:solidFill>
                  <a:srgbClr val="002060"/>
                </a:solidFill>
              </a:rPr>
              <a:t>Read the text below and decide which answer (A, B, C) best fits each space.</a:t>
            </a:r>
          </a:p>
          <a:p>
            <a:pPr algn="ctr" fontAlgn="auto">
              <a:spcBef>
                <a:spcPts val="0"/>
              </a:spcBef>
              <a:spcAft>
                <a:spcPts val="0"/>
              </a:spcAft>
              <a:defRPr/>
            </a:pPr>
            <a:endParaRPr lang="en-US" sz="2400" b="1" u="sng" dirty="0">
              <a:solidFill>
                <a:srgbClr val="002060"/>
              </a:solidFill>
            </a:endParaRPr>
          </a:p>
          <a:p>
            <a:pPr algn="ctr" fontAlgn="auto">
              <a:spcBef>
                <a:spcPts val="0"/>
              </a:spcBef>
              <a:spcAft>
                <a:spcPts val="0"/>
              </a:spcAft>
              <a:defRPr/>
            </a:pPr>
            <a:endParaRPr lang="en-US" sz="2400" b="1" u="sng" dirty="0">
              <a:solidFill>
                <a:srgbClr val="002060"/>
              </a:solidFill>
            </a:endParaRPr>
          </a:p>
          <a:p>
            <a:pPr algn="ctr" fontAlgn="auto">
              <a:spcBef>
                <a:spcPts val="0"/>
              </a:spcBef>
              <a:spcAft>
                <a:spcPts val="0"/>
              </a:spcAft>
              <a:defRPr/>
            </a:pPr>
            <a:r>
              <a:rPr lang="en-US" sz="2000" b="1" i="1" dirty="0">
                <a:solidFill>
                  <a:srgbClr val="002060"/>
                </a:solidFill>
              </a:rPr>
              <a:t>108 minutes now (1)… not a long time spent in (2)… . But just think what that meant for a person who (3) …  that he was the (4) … one to do it. No doubt the flight … … with tremendous risk. And Yuri Gagarin understood that … .</a:t>
            </a:r>
          </a:p>
          <a:p>
            <a:pPr algn="ctr" fontAlgn="auto">
              <a:spcBef>
                <a:spcPts val="0"/>
              </a:spcBef>
              <a:spcAft>
                <a:spcPts val="0"/>
              </a:spcAft>
              <a:defRPr/>
            </a:pPr>
            <a:endParaRPr lang="ru-RU" sz="2000" b="1" i="1" dirty="0">
              <a:solidFill>
                <a:srgbClr val="002060"/>
              </a:solidFill>
            </a:endParaRPr>
          </a:p>
        </p:txBody>
      </p:sp>
      <p:graphicFrame>
        <p:nvGraphicFramePr>
          <p:cNvPr id="3" name="Таблица 2"/>
          <p:cNvGraphicFramePr>
            <a:graphicFrameLocks noGrp="1"/>
          </p:cNvGraphicFramePr>
          <p:nvPr/>
        </p:nvGraphicFramePr>
        <p:xfrm>
          <a:off x="1524000" y="4508500"/>
          <a:ext cx="5784305" cy="2232246"/>
        </p:xfrm>
        <a:graphic>
          <a:graphicData uri="http://schemas.openxmlformats.org/drawingml/2006/table">
            <a:tbl>
              <a:tblPr firstRow="1" bandRow="1">
                <a:tableStyleId>{69CF1AB2-1976-4502-BF36-3FF5EA218861}</a:tableStyleId>
              </a:tblPr>
              <a:tblGrid>
                <a:gridCol w="569064"/>
                <a:gridCol w="1708154"/>
                <a:gridCol w="1776479"/>
                <a:gridCol w="1730608"/>
              </a:tblGrid>
              <a:tr h="372041">
                <a:tc>
                  <a:txBody>
                    <a:bodyPr/>
                    <a:lstStyle/>
                    <a:p>
                      <a:pPr algn="ctr"/>
                      <a:r>
                        <a:rPr lang="en-US" sz="1400" b="1" dirty="0" smtClean="0">
                          <a:solidFill>
                            <a:schemeClr val="tx2">
                              <a:lumMod val="10000"/>
                            </a:schemeClr>
                          </a:solidFill>
                        </a:rPr>
                        <a:t>1.</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A. seem</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B. seems</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C. seemed</a:t>
                      </a:r>
                      <a:endParaRPr lang="ru-RU" sz="1400" b="1" dirty="0">
                        <a:solidFill>
                          <a:schemeClr val="tx2">
                            <a:lumMod val="10000"/>
                          </a:schemeClr>
                        </a:solidFill>
                      </a:endParaRPr>
                    </a:p>
                  </a:txBody>
                  <a:tcPr/>
                </a:tc>
              </a:tr>
              <a:tr h="372041">
                <a:tc>
                  <a:txBody>
                    <a:bodyPr/>
                    <a:lstStyle/>
                    <a:p>
                      <a:pPr algn="ctr"/>
                      <a:r>
                        <a:rPr lang="en-US" sz="1400" b="1" dirty="0" smtClean="0">
                          <a:solidFill>
                            <a:schemeClr val="tx2">
                              <a:lumMod val="10000"/>
                            </a:schemeClr>
                          </a:solidFill>
                        </a:rPr>
                        <a:t>2.</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A. space</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B. water</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C. country</a:t>
                      </a:r>
                      <a:endParaRPr lang="ru-RU" sz="1400" b="1" dirty="0">
                        <a:solidFill>
                          <a:schemeClr val="tx2">
                            <a:lumMod val="10000"/>
                          </a:schemeClr>
                        </a:solidFill>
                      </a:endParaRPr>
                    </a:p>
                  </a:txBody>
                  <a:tcPr/>
                </a:tc>
              </a:tr>
              <a:tr h="372041">
                <a:tc>
                  <a:txBody>
                    <a:bodyPr/>
                    <a:lstStyle/>
                    <a:p>
                      <a:pPr algn="ctr"/>
                      <a:r>
                        <a:rPr lang="en-US" sz="1400" b="1" dirty="0" smtClean="0">
                          <a:solidFill>
                            <a:schemeClr val="tx2">
                              <a:lumMod val="10000"/>
                            </a:schemeClr>
                          </a:solidFill>
                        </a:rPr>
                        <a:t>3.</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A. know</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B. is known</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C. knew</a:t>
                      </a:r>
                      <a:endParaRPr lang="ru-RU" sz="1400" b="1" dirty="0">
                        <a:solidFill>
                          <a:schemeClr val="tx2">
                            <a:lumMod val="10000"/>
                          </a:schemeClr>
                        </a:solidFill>
                      </a:endParaRPr>
                    </a:p>
                  </a:txBody>
                  <a:tcPr/>
                </a:tc>
              </a:tr>
              <a:tr h="372041">
                <a:tc>
                  <a:txBody>
                    <a:bodyPr/>
                    <a:lstStyle/>
                    <a:p>
                      <a:pPr algn="ctr"/>
                      <a:r>
                        <a:rPr lang="en-US" sz="1400" b="1" dirty="0" smtClean="0">
                          <a:solidFill>
                            <a:schemeClr val="tx2">
                              <a:lumMod val="10000"/>
                            </a:schemeClr>
                          </a:solidFill>
                        </a:rPr>
                        <a:t>4.</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A. first</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B. second</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C. third</a:t>
                      </a:r>
                      <a:endParaRPr lang="ru-RU" sz="1400" b="1" dirty="0">
                        <a:solidFill>
                          <a:schemeClr val="tx2">
                            <a:lumMod val="10000"/>
                          </a:schemeClr>
                        </a:solidFill>
                      </a:endParaRPr>
                    </a:p>
                  </a:txBody>
                  <a:tcPr/>
                </a:tc>
              </a:tr>
              <a:tr h="372041">
                <a:tc>
                  <a:txBody>
                    <a:bodyPr/>
                    <a:lstStyle/>
                    <a:p>
                      <a:pPr algn="ctr"/>
                      <a:r>
                        <a:rPr lang="en-US" sz="1400" b="1" dirty="0" smtClean="0">
                          <a:solidFill>
                            <a:schemeClr val="tx2">
                              <a:lumMod val="10000"/>
                            </a:schemeClr>
                          </a:solidFill>
                        </a:rPr>
                        <a:t>5.</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A. connected</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B. is connected</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C. was connected </a:t>
                      </a:r>
                      <a:endParaRPr lang="ru-RU" sz="1400" b="1" dirty="0">
                        <a:solidFill>
                          <a:schemeClr val="tx2">
                            <a:lumMod val="10000"/>
                          </a:schemeClr>
                        </a:solidFill>
                      </a:endParaRPr>
                    </a:p>
                  </a:txBody>
                  <a:tcPr/>
                </a:tc>
              </a:tr>
              <a:tr h="372041">
                <a:tc>
                  <a:txBody>
                    <a:bodyPr/>
                    <a:lstStyle/>
                    <a:p>
                      <a:pPr algn="ctr"/>
                      <a:r>
                        <a:rPr lang="en-US" sz="1400" b="1" dirty="0" smtClean="0">
                          <a:solidFill>
                            <a:schemeClr val="tx2">
                              <a:lumMod val="10000"/>
                            </a:schemeClr>
                          </a:solidFill>
                        </a:rPr>
                        <a:t>6.</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A. clear</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B. clearly</a:t>
                      </a:r>
                      <a:endParaRPr lang="ru-RU" sz="1400" b="1" dirty="0">
                        <a:solidFill>
                          <a:schemeClr val="tx2">
                            <a:lumMod val="10000"/>
                          </a:schemeClr>
                        </a:solidFill>
                      </a:endParaRPr>
                    </a:p>
                  </a:txBody>
                  <a:tcPr/>
                </a:tc>
                <a:tc>
                  <a:txBody>
                    <a:bodyPr/>
                    <a:lstStyle/>
                    <a:p>
                      <a:pPr algn="ctr"/>
                      <a:r>
                        <a:rPr lang="en-US" sz="1400" b="1" dirty="0" smtClean="0">
                          <a:solidFill>
                            <a:schemeClr val="tx2">
                              <a:lumMod val="10000"/>
                            </a:schemeClr>
                          </a:solidFill>
                        </a:rPr>
                        <a:t>C. unclearly</a:t>
                      </a:r>
                      <a:endParaRPr lang="ru-RU" sz="1400" b="1" dirty="0">
                        <a:solidFill>
                          <a:schemeClr val="tx2">
                            <a:lumMod val="10000"/>
                          </a:schemeClr>
                        </a:solidFill>
                      </a:endParaRPr>
                    </a:p>
                  </a:txBody>
                  <a:tcPr/>
                </a:tc>
              </a:tr>
            </a:tbl>
          </a:graphicData>
        </a:graphic>
      </p:graphicFrame>
      <p:pic>
        <p:nvPicPr>
          <p:cNvPr id="4" name="Рисунок 3" descr="Гагарин с земляками.jpg"/>
          <p:cNvPicPr>
            <a:picLocks noChangeAspect="1"/>
          </p:cNvPicPr>
          <p:nvPr/>
        </p:nvPicPr>
        <p:blipFill>
          <a:blip r:embed="rId2" cstate="email">
            <a:lum bright="10000" contrast="10000"/>
          </a:blip>
          <a:stretch>
            <a:fillRect/>
          </a:stretch>
        </p:blipFill>
        <p:spPr>
          <a:xfrm>
            <a:off x="7308304" y="188640"/>
            <a:ext cx="1679705" cy="108636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5" name="Рисунок 4" descr="Гагарин и лётчики.jpg"/>
          <p:cNvPicPr>
            <a:picLocks noChangeAspect="1"/>
          </p:cNvPicPr>
          <p:nvPr/>
        </p:nvPicPr>
        <p:blipFill>
          <a:blip r:embed="rId3" cstate="email">
            <a:lum bright="20000" contrast="10000"/>
          </a:blip>
          <a:stretch>
            <a:fillRect/>
          </a:stretch>
        </p:blipFill>
        <p:spPr>
          <a:xfrm>
            <a:off x="179512" y="188640"/>
            <a:ext cx="1728192" cy="103691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7450" name="Рисунок 5" descr="анимация сатурн 2.gif"/>
          <p:cNvPicPr>
            <a:picLocks noChangeAspect="1"/>
          </p:cNvPicPr>
          <p:nvPr/>
        </p:nvPicPr>
        <p:blipFill>
          <a:blip r:embed="rId4" cstate="email"/>
          <a:srcRect/>
          <a:stretch>
            <a:fillRect/>
          </a:stretch>
        </p:blipFill>
        <p:spPr bwMode="auto">
          <a:xfrm>
            <a:off x="7235825" y="3573463"/>
            <a:ext cx="1708150" cy="1000125"/>
          </a:xfrm>
          <a:prstGeom prst="rect">
            <a:avLst/>
          </a:prstGeom>
          <a:noFill/>
          <a:ln w="9525">
            <a:noFill/>
            <a:miter lim="800000"/>
            <a:headEnd/>
            <a:tailEnd/>
          </a:ln>
        </p:spPr>
      </p:pic>
      <p:pic>
        <p:nvPicPr>
          <p:cNvPr id="17451" name="Рисунок 6" descr="анимация шатл.gif"/>
          <p:cNvPicPr>
            <a:picLocks noChangeAspect="1"/>
          </p:cNvPicPr>
          <p:nvPr/>
        </p:nvPicPr>
        <p:blipFill>
          <a:blip r:embed="rId5" cstate="email"/>
          <a:srcRect/>
          <a:stretch>
            <a:fillRect/>
          </a:stretch>
        </p:blipFill>
        <p:spPr bwMode="auto">
          <a:xfrm>
            <a:off x="0" y="4437063"/>
            <a:ext cx="2016125" cy="2016125"/>
          </a:xfrm>
          <a:prstGeom prst="rect">
            <a:avLst/>
          </a:prstGeom>
          <a:noFill/>
          <a:ln w="9525">
            <a:noFill/>
            <a:miter lim="800000"/>
            <a:headEnd/>
            <a:tailEnd/>
          </a:ln>
        </p:spPr>
      </p:pic>
      <p:pic>
        <p:nvPicPr>
          <p:cNvPr id="8" name="Рисунок 7" descr="гаг и лавка.jpg"/>
          <p:cNvPicPr>
            <a:picLocks noChangeAspect="1"/>
          </p:cNvPicPr>
          <p:nvPr/>
        </p:nvPicPr>
        <p:blipFill>
          <a:blip r:embed="rId6" cstate="email">
            <a:lum bright="20000" contrast="10000"/>
          </a:blip>
          <a:stretch>
            <a:fillRect/>
          </a:stretch>
        </p:blipFill>
        <p:spPr>
          <a:xfrm>
            <a:off x="179512" y="1700808"/>
            <a:ext cx="1475656" cy="1025634"/>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pull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par>
                                <p:cTn id="8" presetID="55"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 calcmode="lin" valueType="num">
                                      <p:cBhvr>
                                        <p:cTn id="10" dur="500" fill="hold"/>
                                        <p:tgtEl>
                                          <p:spTgt spid="3"/>
                                        </p:tgtEl>
                                        <p:attrNameLst>
                                          <p:attrName>ppt_w</p:attrName>
                                        </p:attrNameLst>
                                      </p:cBhvr>
                                      <p:tavLst>
                                        <p:tav tm="0">
                                          <p:val>
                                            <p:strVal val="#ppt_w*0.70"/>
                                          </p:val>
                                        </p:tav>
                                        <p:tav tm="100000">
                                          <p:val>
                                            <p:strVal val="#ppt_w"/>
                                          </p:val>
                                        </p:tav>
                                      </p:tavLst>
                                    </p:anim>
                                    <p:anim calcmode="lin" valueType="num">
                                      <p:cBhvr>
                                        <p:cTn id="11" dur="500" fill="hold"/>
                                        <p:tgtEl>
                                          <p:spTgt spid="3"/>
                                        </p:tgtEl>
                                        <p:attrNameLst>
                                          <p:attrName>ppt_h</p:attrName>
                                        </p:attrNameLst>
                                      </p:cBhvr>
                                      <p:tavLst>
                                        <p:tav tm="0">
                                          <p:val>
                                            <p:strVal val="#ppt_h"/>
                                          </p:val>
                                        </p:tav>
                                        <p:tav tm="100000">
                                          <p:val>
                                            <p:strVal val="#ppt_h"/>
                                          </p:val>
                                        </p:tav>
                                      </p:tavLst>
                                    </p:anim>
                                    <p:animEffect transition="in" filter="fade">
                                      <p:cBhvr>
                                        <p:cTn id="12" dur="500"/>
                                        <p:tgtEl>
                                          <p:spTgt spid="3"/>
                                        </p:tgtEl>
                                      </p:cBhvr>
                                    </p:animEffect>
                                  </p:childTnLst>
                                </p:cTn>
                              </p:par>
                            </p:childTnLst>
                          </p:cTn>
                        </p:par>
                        <p:par>
                          <p:cTn id="13" fill="hold">
                            <p:stCondLst>
                              <p:cond delay="2000"/>
                            </p:stCondLst>
                            <p:childTnLst>
                              <p:par>
                                <p:cTn id="14" presetID="8" presetClass="entr" presetSubtype="16" fill="hold" nodeType="after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diamond(in)">
                                      <p:cBhvr>
                                        <p:cTn id="16" dur="1000"/>
                                        <p:tgtEl>
                                          <p:spTgt spid="4"/>
                                        </p:tgtEl>
                                      </p:cBhvr>
                                    </p:animEffect>
                                  </p:childTnLst>
                                </p:cTn>
                              </p:par>
                            </p:childTnLst>
                          </p:cTn>
                        </p:par>
                        <p:par>
                          <p:cTn id="17" fill="hold">
                            <p:stCondLst>
                              <p:cond delay="3000"/>
                            </p:stCondLst>
                            <p:childTnLst>
                              <p:par>
                                <p:cTn id="18" presetID="12" presetClass="entr" presetSubtype="2" fill="hold" nodeType="after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slide(fromRight)">
                                      <p:cBhvr>
                                        <p:cTn id="20" dur="500"/>
                                        <p:tgtEl>
                                          <p:spTgt spid="8"/>
                                        </p:tgtEl>
                                      </p:cBhvr>
                                    </p:animEffect>
                                  </p:childTnLst>
                                </p:cTn>
                              </p:par>
                              <p:par>
                                <p:cTn id="21" presetID="14" presetClass="entr" presetSubtype="1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randombar(horizontal)">
                                      <p:cBhvr>
                                        <p:cTn id="23"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Блок-схема: знак завершения 1"/>
          <p:cNvSpPr/>
          <p:nvPr/>
        </p:nvSpPr>
        <p:spPr>
          <a:xfrm>
            <a:off x="323850" y="1196975"/>
            <a:ext cx="8351838" cy="5583238"/>
          </a:xfrm>
          <a:prstGeom prst="flowChartTerminator">
            <a:avLst/>
          </a:prstGeom>
        </p:spPr>
        <p:style>
          <a:lnRef idx="2">
            <a:schemeClr val="accent2"/>
          </a:lnRef>
          <a:fillRef idx="1">
            <a:schemeClr val="lt1"/>
          </a:fillRef>
          <a:effectRef idx="0">
            <a:schemeClr val="accent2"/>
          </a:effectRef>
          <a:fontRef idx="minor">
            <a:schemeClr val="dk1"/>
          </a:fontRef>
        </p:style>
        <p:txBody>
          <a:bodyPr>
            <a:spAutoFit/>
          </a:bodyPr>
          <a:lstStyle/>
          <a:p>
            <a:pPr algn="ctr" fontAlgn="auto">
              <a:spcBef>
                <a:spcPts val="0"/>
              </a:spcBef>
              <a:spcAft>
                <a:spcPts val="0"/>
              </a:spcAft>
              <a:defRPr/>
            </a:pPr>
            <a:r>
              <a:rPr lang="en-US" sz="2400" b="1" u="sng" dirty="0">
                <a:solidFill>
                  <a:srgbClr val="002060"/>
                </a:solidFill>
                <a:latin typeface="Arial Black" pitchFamily="34" charset="0"/>
              </a:rPr>
              <a:t>TASK 8. </a:t>
            </a:r>
          </a:p>
          <a:p>
            <a:pPr algn="ctr" fontAlgn="auto">
              <a:spcBef>
                <a:spcPts val="0"/>
              </a:spcBef>
              <a:spcAft>
                <a:spcPts val="0"/>
              </a:spcAft>
              <a:defRPr/>
            </a:pPr>
            <a:r>
              <a:rPr lang="en-US" sz="2400" b="1" u="sng" dirty="0">
                <a:solidFill>
                  <a:srgbClr val="002060"/>
                </a:solidFill>
                <a:latin typeface="Arial Black" pitchFamily="34" charset="0"/>
              </a:rPr>
              <a:t>Answer the questions after  the text.</a:t>
            </a:r>
          </a:p>
          <a:p>
            <a:pPr algn="ctr" fontAlgn="auto">
              <a:spcBef>
                <a:spcPts val="0"/>
              </a:spcBef>
              <a:spcAft>
                <a:spcPts val="0"/>
              </a:spcAft>
              <a:defRPr/>
            </a:pPr>
            <a:endParaRPr lang="en-US" sz="2400" b="1" u="sng" dirty="0">
              <a:solidFill>
                <a:srgbClr val="002060"/>
              </a:solidFill>
            </a:endParaRPr>
          </a:p>
          <a:p>
            <a:pPr fontAlgn="auto">
              <a:spcBef>
                <a:spcPts val="0"/>
              </a:spcBef>
              <a:spcAft>
                <a:spcPts val="0"/>
              </a:spcAft>
              <a:defRPr/>
            </a:pPr>
            <a:r>
              <a:rPr lang="en-US" sz="2000" b="1" i="1" dirty="0">
                <a:solidFill>
                  <a:schemeClr val="bg2">
                    <a:lumMod val="10000"/>
                  </a:schemeClr>
                </a:solidFill>
                <a:latin typeface="Arial Black" pitchFamily="34" charset="0"/>
              </a:rPr>
              <a:t>Everyone dreamed to shake his hand, to speak with a hero. His smile had become one of the symbols of Soviet Union. He wasn’t allowed to go on space flights anymore.</a:t>
            </a:r>
          </a:p>
          <a:p>
            <a:pPr fontAlgn="auto">
              <a:spcBef>
                <a:spcPts val="0"/>
              </a:spcBef>
              <a:spcAft>
                <a:spcPts val="0"/>
              </a:spcAft>
              <a:defRPr/>
            </a:pPr>
            <a:endParaRPr lang="en-US" sz="2000" b="1" i="1" dirty="0">
              <a:solidFill>
                <a:schemeClr val="bg2">
                  <a:lumMod val="10000"/>
                </a:schemeClr>
              </a:solidFill>
              <a:latin typeface="Arial Black" pitchFamily="34" charset="0"/>
            </a:endParaRPr>
          </a:p>
          <a:p>
            <a:pPr marL="342900" indent="-342900" fontAlgn="auto">
              <a:spcBef>
                <a:spcPts val="0"/>
              </a:spcBef>
              <a:spcAft>
                <a:spcPts val="0"/>
              </a:spcAft>
              <a:buFontTx/>
              <a:buAutoNum type="arabicPeriod"/>
              <a:defRPr/>
            </a:pPr>
            <a:r>
              <a:rPr lang="en-US" sz="2000" b="1" i="1" dirty="0">
                <a:solidFill>
                  <a:schemeClr val="bg2">
                    <a:lumMod val="10000"/>
                  </a:schemeClr>
                </a:solidFill>
                <a:latin typeface="Arial Black" pitchFamily="34" charset="0"/>
              </a:rPr>
              <a:t>Who dreamed to shake his hand?</a:t>
            </a:r>
          </a:p>
          <a:p>
            <a:pPr marL="342900" indent="-342900" fontAlgn="auto">
              <a:spcBef>
                <a:spcPts val="0"/>
              </a:spcBef>
              <a:spcAft>
                <a:spcPts val="0"/>
              </a:spcAft>
              <a:buFontTx/>
              <a:buAutoNum type="arabicPeriod"/>
              <a:defRPr/>
            </a:pPr>
            <a:r>
              <a:rPr lang="en-US" sz="2000" b="1" i="1" dirty="0">
                <a:solidFill>
                  <a:schemeClr val="bg2">
                    <a:lumMod val="10000"/>
                  </a:schemeClr>
                </a:solidFill>
                <a:latin typeface="Arial Black" pitchFamily="34" charset="0"/>
              </a:rPr>
              <a:t>What had become one of the symbols of Soviet Union?</a:t>
            </a:r>
          </a:p>
          <a:p>
            <a:pPr marL="342900" indent="-342900" fontAlgn="auto">
              <a:spcBef>
                <a:spcPts val="0"/>
              </a:spcBef>
              <a:spcAft>
                <a:spcPts val="0"/>
              </a:spcAft>
              <a:buFontTx/>
              <a:buAutoNum type="arabicPeriod"/>
              <a:defRPr/>
            </a:pPr>
            <a:r>
              <a:rPr lang="en-US" sz="2000" b="1" i="1" dirty="0">
                <a:solidFill>
                  <a:schemeClr val="bg2">
                    <a:lumMod val="10000"/>
                  </a:schemeClr>
                </a:solidFill>
                <a:latin typeface="Arial Black" pitchFamily="34" charset="0"/>
              </a:rPr>
              <a:t>What wasn’t allowed to do anymore?</a:t>
            </a:r>
            <a:endParaRPr lang="ru-RU" sz="2000" b="1" i="1" dirty="0">
              <a:solidFill>
                <a:schemeClr val="bg2">
                  <a:lumMod val="10000"/>
                </a:schemeClr>
              </a:solidFill>
              <a:latin typeface="Arial Black" pitchFamily="34" charset="0"/>
            </a:endParaRPr>
          </a:p>
        </p:txBody>
      </p:sp>
      <p:pic>
        <p:nvPicPr>
          <p:cNvPr id="3" name="Рисунок 2" descr="Гагарин чинит велосипед.jpg"/>
          <p:cNvPicPr>
            <a:picLocks noChangeAspect="1"/>
          </p:cNvPicPr>
          <p:nvPr/>
        </p:nvPicPr>
        <p:blipFill>
          <a:blip r:embed="rId2" cstate="email"/>
          <a:stretch>
            <a:fillRect/>
          </a:stretch>
        </p:blipFill>
        <p:spPr>
          <a:xfrm>
            <a:off x="179512" y="404664"/>
            <a:ext cx="2079415" cy="144172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4" name="Рисунок 3" descr="Гагарин.jpg"/>
          <p:cNvPicPr>
            <a:picLocks noChangeAspect="1"/>
          </p:cNvPicPr>
          <p:nvPr/>
        </p:nvPicPr>
        <p:blipFill>
          <a:blip r:embed="rId3" cstate="email">
            <a:lum bright="20000" contrast="10000"/>
          </a:blip>
          <a:stretch>
            <a:fillRect/>
          </a:stretch>
        </p:blipFill>
        <p:spPr>
          <a:xfrm>
            <a:off x="7596336" y="260648"/>
            <a:ext cx="1397373" cy="187220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18437" name="Рисунок 4" descr="анимация скафандр.gif"/>
          <p:cNvPicPr>
            <a:picLocks noChangeAspect="1"/>
          </p:cNvPicPr>
          <p:nvPr/>
        </p:nvPicPr>
        <p:blipFill>
          <a:blip r:embed="rId4" cstate="email"/>
          <a:srcRect/>
          <a:stretch>
            <a:fillRect/>
          </a:stretch>
        </p:blipFill>
        <p:spPr bwMode="auto">
          <a:xfrm rot="-1124206">
            <a:off x="658813" y="2090738"/>
            <a:ext cx="776287" cy="866775"/>
          </a:xfrm>
          <a:prstGeom prst="rect">
            <a:avLst/>
          </a:prstGeom>
          <a:noFill/>
          <a:ln w="9525">
            <a:noFill/>
            <a:miter lim="800000"/>
            <a:headEnd/>
            <a:tailEnd/>
          </a:ln>
        </p:spPr>
      </p:pic>
      <p:pic>
        <p:nvPicPr>
          <p:cNvPr id="18438" name="Рисунок 5" descr="анимация Меркурий.gif"/>
          <p:cNvPicPr>
            <a:picLocks noChangeAspect="1"/>
          </p:cNvPicPr>
          <p:nvPr/>
        </p:nvPicPr>
        <p:blipFill>
          <a:blip r:embed="rId5" cstate="email"/>
          <a:srcRect/>
          <a:stretch>
            <a:fillRect/>
          </a:stretch>
        </p:blipFill>
        <p:spPr bwMode="auto">
          <a:xfrm>
            <a:off x="7729538" y="5445125"/>
            <a:ext cx="1206500" cy="1223963"/>
          </a:xfrm>
          <a:prstGeom prst="rect">
            <a:avLst/>
          </a:prstGeom>
          <a:noFill/>
          <a:ln w="9525">
            <a:noFill/>
            <a:miter lim="800000"/>
            <a:headEnd/>
            <a:tailEnd/>
          </a:ln>
        </p:spPr>
      </p:pic>
      <p:pic>
        <p:nvPicPr>
          <p:cNvPr id="7" name="Рисунок 6" descr="возвращение.jpg"/>
          <p:cNvPicPr>
            <a:picLocks noChangeAspect="1"/>
          </p:cNvPicPr>
          <p:nvPr/>
        </p:nvPicPr>
        <p:blipFill>
          <a:blip r:embed="rId6" cstate="email">
            <a:lum bright="20000" contrast="10000"/>
          </a:blip>
          <a:stretch>
            <a:fillRect/>
          </a:stretch>
        </p:blipFill>
        <p:spPr>
          <a:xfrm>
            <a:off x="5508104" y="260648"/>
            <a:ext cx="1890211" cy="151216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pic>
        <p:nvPicPr>
          <p:cNvPr id="9" name="Рисунок 8" descr="юрка и его друзья.jpg"/>
          <p:cNvPicPr>
            <a:picLocks noChangeAspect="1"/>
          </p:cNvPicPr>
          <p:nvPr/>
        </p:nvPicPr>
        <p:blipFill>
          <a:blip r:embed="rId7" cstate="email">
            <a:lum bright="20000" contrast="10000"/>
          </a:blip>
          <a:stretch>
            <a:fillRect/>
          </a:stretch>
        </p:blipFill>
        <p:spPr>
          <a:xfrm>
            <a:off x="2627784" y="260648"/>
            <a:ext cx="2411760" cy="151974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1000"/>
                                        <p:tgtEl>
                                          <p:spTgt spid="2"/>
                                        </p:tgtEl>
                                      </p:cBhvr>
                                    </p:animEffect>
                                  </p:childTnLst>
                                </p:cTn>
                              </p:par>
                            </p:childTnLst>
                          </p:cTn>
                        </p:par>
                        <p:par>
                          <p:cTn id="8" fill="hold">
                            <p:stCondLst>
                              <p:cond delay="1000"/>
                            </p:stCondLst>
                            <p:childTnLst>
                              <p:par>
                                <p:cTn id="9" presetID="14" presetClass="entr" presetSubtype="1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randombar(horizontal)">
                                      <p:cBhvr>
                                        <p:cTn id="11" dur="1000"/>
                                        <p:tgtEl>
                                          <p:spTgt spid="3"/>
                                        </p:tgtEl>
                                      </p:cBhvr>
                                    </p:animEffect>
                                  </p:childTnLst>
                                </p:cTn>
                              </p:par>
                            </p:childTnLst>
                          </p:cTn>
                        </p:par>
                        <p:par>
                          <p:cTn id="12" fill="hold">
                            <p:stCondLst>
                              <p:cond delay="2000"/>
                            </p:stCondLst>
                            <p:childTnLst>
                              <p:par>
                                <p:cTn id="13" presetID="14" presetClass="entr" presetSubtype="10"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randombar(horizontal)">
                                      <p:cBhvr>
                                        <p:cTn id="15" dur="1000"/>
                                        <p:tgtEl>
                                          <p:spTgt spid="4"/>
                                        </p:tgtEl>
                                      </p:cBhvr>
                                    </p:animEffect>
                                  </p:childTnLst>
                                </p:cTn>
                              </p:par>
                            </p:childTnLst>
                          </p:cTn>
                        </p:par>
                        <p:par>
                          <p:cTn id="16" fill="hold">
                            <p:stCondLst>
                              <p:cond delay="3000"/>
                            </p:stCondLst>
                            <p:childTnLst>
                              <p:par>
                                <p:cTn id="17" presetID="55" presetClass="entr" presetSubtype="0" fill="hold" nodeType="after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1000" fill="hold"/>
                                        <p:tgtEl>
                                          <p:spTgt spid="7"/>
                                        </p:tgtEl>
                                        <p:attrNameLst>
                                          <p:attrName>ppt_w</p:attrName>
                                        </p:attrNameLst>
                                      </p:cBhvr>
                                      <p:tavLst>
                                        <p:tav tm="0">
                                          <p:val>
                                            <p:strVal val="#ppt_w*0.70"/>
                                          </p:val>
                                        </p:tav>
                                        <p:tav tm="100000">
                                          <p:val>
                                            <p:strVal val="#ppt_w"/>
                                          </p:val>
                                        </p:tav>
                                      </p:tavLst>
                                    </p:anim>
                                    <p:anim calcmode="lin" valueType="num">
                                      <p:cBhvr>
                                        <p:cTn id="20" dur="1000" fill="hold"/>
                                        <p:tgtEl>
                                          <p:spTgt spid="7"/>
                                        </p:tgtEl>
                                        <p:attrNameLst>
                                          <p:attrName>ppt_h</p:attrName>
                                        </p:attrNameLst>
                                      </p:cBhvr>
                                      <p:tavLst>
                                        <p:tav tm="0">
                                          <p:val>
                                            <p:strVal val="#ppt_h"/>
                                          </p:val>
                                        </p:tav>
                                        <p:tav tm="100000">
                                          <p:val>
                                            <p:strVal val="#ppt_h"/>
                                          </p:val>
                                        </p:tav>
                                      </p:tavLst>
                                    </p:anim>
                                    <p:animEffect transition="in" filter="fade">
                                      <p:cBhvr>
                                        <p:cTn id="21" dur="1000"/>
                                        <p:tgtEl>
                                          <p:spTgt spid="7"/>
                                        </p:tgtEl>
                                      </p:cBhvr>
                                    </p:animEffect>
                                  </p:childTnLst>
                                </p:cTn>
                              </p:par>
                              <p:par>
                                <p:cTn id="22" presetID="12" presetClass="entr" presetSubtype="8" fill="hold"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slide(fromLeft)">
                                      <p:cBhvr>
                                        <p:cTn id="24"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Trek</Template>
  <TotalTime>419</TotalTime>
  <Words>897</Words>
  <Application>Microsoft Office PowerPoint</Application>
  <PresentationFormat>Экран (4:3)</PresentationFormat>
  <Paragraphs>105</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Franklin Gothic Medium</vt:lpstr>
      <vt:lpstr>Franklin Gothic Book</vt:lpstr>
      <vt:lpstr>Wingdings 2</vt:lpstr>
      <vt:lpstr>Calibri</vt:lpstr>
      <vt:lpstr>Arial Black</vt:lpstr>
      <vt:lpstr>Трек</vt:lpstr>
      <vt:lpstr>  Victorina: “The First man in space”</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Thank you for your attention.  See you soon!</vt:lpstr>
    </vt:vector>
  </TitlesOfParts>
  <Company>WareZ Provider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www.PHILka.RU</dc:creator>
  <cp:lastModifiedBy>Дарёна</cp:lastModifiedBy>
  <cp:revision>43</cp:revision>
  <dcterms:created xsi:type="dcterms:W3CDTF">2011-03-06T16:03:34Z</dcterms:created>
  <dcterms:modified xsi:type="dcterms:W3CDTF">2011-12-15T12:21:30Z</dcterms:modified>
</cp:coreProperties>
</file>