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4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ая соединительная линия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9" name="Заголовок 28"/>
          <p:cNvSpPr>
            <a:spLocks noGrp="1"/>
          </p:cNvSpPr>
          <p:nvPr>
            <p:ph type="ctrTitle"/>
          </p:nvPr>
        </p:nvSpPr>
        <p:spPr>
          <a:xfrm>
            <a:off x="381000" y="4853411"/>
            <a:ext cx="8458200" cy="1222375"/>
          </a:xfrm>
        </p:spPr>
        <p:txBody>
          <a:bodyPr anchor="t"/>
          <a:lstStyle/>
          <a:p>
            <a:r>
              <a:rPr lang="ru-RU" smtClean="0"/>
              <a:t>Образец заголовка</a:t>
            </a:r>
            <a:endParaRPr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5" name="Дата 15"/>
          <p:cNvSpPr>
            <a:spLocks noGrp="1"/>
          </p:cNvSpPr>
          <p:nvPr>
            <p:ph type="dt" sz="half" idx="10"/>
          </p:nvPr>
        </p:nvSpPr>
        <p:spPr/>
        <p:txBody>
          <a:bodyPr/>
          <a:lstStyle>
            <a:lvl1pPr>
              <a:defRPr/>
            </a:lvl1pPr>
          </a:lstStyle>
          <a:p>
            <a:pPr>
              <a:defRPr/>
            </a:pPr>
            <a:fld id="{54D63DE3-D709-4A51-8F0B-4F5EE278CAD8}" type="datetimeFigureOut">
              <a:rPr lang="ru-RU"/>
              <a:pPr>
                <a:defRPr/>
              </a:pPr>
              <a:t>15.12.2011</a:t>
            </a:fld>
            <a:endParaRPr lang="ru-RU"/>
          </a:p>
        </p:txBody>
      </p:sp>
      <p:sp>
        <p:nvSpPr>
          <p:cNvPr id="6" name="Нижний колонтитул 1"/>
          <p:cNvSpPr>
            <a:spLocks noGrp="1"/>
          </p:cNvSpPr>
          <p:nvPr>
            <p:ph type="ftr" sz="quarter" idx="11"/>
          </p:nvPr>
        </p:nvSpPr>
        <p:spPr/>
        <p:txBody>
          <a:bodyPr/>
          <a:lstStyle>
            <a:lvl1pPr>
              <a:defRPr/>
            </a:lvl1pPr>
          </a:lstStyle>
          <a:p>
            <a:pPr>
              <a:defRPr/>
            </a:pPr>
            <a:endParaRPr lang="ru-RU"/>
          </a:p>
        </p:txBody>
      </p:sp>
      <p:sp>
        <p:nvSpPr>
          <p:cNvPr id="7" name="Номер слайда 14"/>
          <p:cNvSpPr>
            <a:spLocks noGrp="1"/>
          </p:cNvSpPr>
          <p:nvPr>
            <p:ph type="sldNum" sz="quarter" idx="12"/>
          </p:nvPr>
        </p:nvSpPr>
        <p:spPr>
          <a:xfrm>
            <a:off x="8229600" y="6473825"/>
            <a:ext cx="758825" cy="247650"/>
          </a:xfrm>
        </p:spPr>
        <p:txBody>
          <a:bodyPr/>
          <a:lstStyle>
            <a:lvl1pPr>
              <a:defRPr/>
            </a:lvl1pPr>
          </a:lstStyle>
          <a:p>
            <a:pPr>
              <a:defRPr/>
            </a:pPr>
            <a:fld id="{4DC7F591-F608-436A-8129-FD6FE7A3FDB5}"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0"/>
          <p:cNvSpPr>
            <a:spLocks noGrp="1"/>
          </p:cNvSpPr>
          <p:nvPr>
            <p:ph type="dt" sz="half" idx="10"/>
          </p:nvPr>
        </p:nvSpPr>
        <p:spPr/>
        <p:txBody>
          <a:bodyPr/>
          <a:lstStyle>
            <a:lvl1pPr>
              <a:defRPr/>
            </a:lvl1pPr>
          </a:lstStyle>
          <a:p>
            <a:pPr>
              <a:defRPr/>
            </a:pPr>
            <a:fld id="{D7BAA007-31D8-4925-A0F6-4B0806859B9A}" type="datetimeFigureOut">
              <a:rPr lang="ru-RU"/>
              <a:pPr>
                <a:defRPr/>
              </a:pPr>
              <a:t>15.12.2011</a:t>
            </a:fld>
            <a:endParaRPr lang="ru-RU"/>
          </a:p>
        </p:txBody>
      </p:sp>
      <p:sp>
        <p:nvSpPr>
          <p:cNvPr id="5" name="Нижний колонтитул 27"/>
          <p:cNvSpPr>
            <a:spLocks noGrp="1"/>
          </p:cNvSpPr>
          <p:nvPr>
            <p:ph type="ftr" sz="quarter" idx="11"/>
          </p:nvPr>
        </p:nvSpPr>
        <p:spPr/>
        <p:txBody>
          <a:bodyPr/>
          <a:lstStyle>
            <a:lvl1pPr>
              <a:defRPr/>
            </a:lvl1pPr>
          </a:lstStyle>
          <a:p>
            <a:pPr>
              <a:defRPr/>
            </a:pPr>
            <a:endParaRPr lang="ru-RU"/>
          </a:p>
        </p:txBody>
      </p:sp>
      <p:sp>
        <p:nvSpPr>
          <p:cNvPr id="6" name="Номер слайда 4"/>
          <p:cNvSpPr>
            <a:spLocks noGrp="1"/>
          </p:cNvSpPr>
          <p:nvPr>
            <p:ph type="sldNum" sz="quarter" idx="12"/>
          </p:nvPr>
        </p:nvSpPr>
        <p:spPr/>
        <p:txBody>
          <a:bodyPr/>
          <a:lstStyle>
            <a:lvl1pPr>
              <a:defRPr/>
            </a:lvl1pPr>
          </a:lstStyle>
          <a:p>
            <a:pPr>
              <a:defRPr/>
            </a:pPr>
            <a:fld id="{94247F63-B160-401C-9A0B-DFB924772287}"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6093CD31-AAA0-4082-8A3D-BA61824F0DB3}" type="datetimeFigureOut">
              <a:rPr lang="ru-RU"/>
              <a:pPr>
                <a:defRPr/>
              </a:pPr>
              <a:t>15.12.2011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C314BDF-4B90-41F5-99B8-7E44A2987BC8}"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lang="ru-RU" smtClean="0"/>
              <a:t>Образец заголовка</a:t>
            </a:r>
            <a:endParaRPr lang="en-US"/>
          </a:p>
        </p:txBody>
      </p:sp>
      <p:sp>
        <p:nvSpPr>
          <p:cNvPr id="27" name="Содержимое 26"/>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8B213D30-858A-4085-B003-3DCF34182594}" type="datetimeFigureOut">
              <a:rPr lang="ru-RU"/>
              <a:pPr>
                <a:defRPr/>
              </a:pPr>
              <a:t>15.12.2011</a:t>
            </a:fld>
            <a:endParaRPr lang="ru-RU"/>
          </a:p>
        </p:txBody>
      </p:sp>
      <p:sp>
        <p:nvSpPr>
          <p:cNvPr id="5" name="Нижний колонтитул 18"/>
          <p:cNvSpPr>
            <a:spLocks noGrp="1"/>
          </p:cNvSpPr>
          <p:nvPr>
            <p:ph type="ftr" sz="quarter" idx="11"/>
          </p:nvPr>
        </p:nvSpPr>
        <p:spPr>
          <a:xfrm>
            <a:off x="3581400" y="76200"/>
            <a:ext cx="2895600" cy="288925"/>
          </a:xfrm>
        </p:spPr>
        <p:txBody>
          <a:bodyPr/>
          <a:lstStyle>
            <a:lvl1pPr>
              <a:defRPr/>
            </a:lvl1pPr>
          </a:lstStyle>
          <a:p>
            <a:pPr>
              <a:defRPr/>
            </a:pPr>
            <a:endParaRPr lang="ru-RU"/>
          </a:p>
        </p:txBody>
      </p:sp>
      <p:sp>
        <p:nvSpPr>
          <p:cNvPr id="6" name="Номер слайда 15"/>
          <p:cNvSpPr>
            <a:spLocks noGrp="1"/>
          </p:cNvSpPr>
          <p:nvPr>
            <p:ph type="sldNum" sz="quarter" idx="12"/>
          </p:nvPr>
        </p:nvSpPr>
        <p:spPr>
          <a:xfrm>
            <a:off x="8229600" y="6473825"/>
            <a:ext cx="758825" cy="247650"/>
          </a:xfrm>
        </p:spPr>
        <p:txBody>
          <a:bodyPr/>
          <a:lstStyle>
            <a:lvl1pPr>
              <a:defRPr/>
            </a:lvl1pPr>
          </a:lstStyle>
          <a:p>
            <a:pPr>
              <a:defRPr/>
            </a:pPr>
            <a:fld id="{D9CA2CCC-8807-493F-85E1-74D5FD705BF7}"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ая соединительная линия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lang="ru-RU" smtClean="0"/>
              <a:t>Образец заголовка</a:t>
            </a:r>
            <a:endParaRPr lang="en-US"/>
          </a:p>
        </p:txBody>
      </p:sp>
      <p:sp>
        <p:nvSpPr>
          <p:cNvPr id="5" name="Дата 18"/>
          <p:cNvSpPr>
            <a:spLocks noGrp="1"/>
          </p:cNvSpPr>
          <p:nvPr>
            <p:ph type="dt" sz="half" idx="10"/>
          </p:nvPr>
        </p:nvSpPr>
        <p:spPr/>
        <p:txBody>
          <a:bodyPr/>
          <a:lstStyle>
            <a:lvl1pPr>
              <a:defRPr/>
            </a:lvl1pPr>
          </a:lstStyle>
          <a:p>
            <a:pPr>
              <a:defRPr/>
            </a:pPr>
            <a:fld id="{D4FB7014-622A-4274-962C-514307DB7B85}" type="datetimeFigureOut">
              <a:rPr lang="ru-RU"/>
              <a:pPr>
                <a:defRPr/>
              </a:pPr>
              <a:t>15.12.2011</a:t>
            </a:fld>
            <a:endParaRPr lang="ru-RU"/>
          </a:p>
        </p:txBody>
      </p:sp>
      <p:sp>
        <p:nvSpPr>
          <p:cNvPr id="7" name="Нижний колонтитул 10"/>
          <p:cNvSpPr>
            <a:spLocks noGrp="1"/>
          </p:cNvSpPr>
          <p:nvPr>
            <p:ph type="ftr" sz="quarter" idx="11"/>
          </p:nvPr>
        </p:nvSpPr>
        <p:spPr/>
        <p:txBody>
          <a:bodyPr/>
          <a:lstStyle>
            <a:lvl1pPr>
              <a:defRPr/>
            </a:lvl1pPr>
          </a:lstStyle>
          <a:p>
            <a:pPr>
              <a:defRPr/>
            </a:pPr>
            <a:endParaRPr lang="ru-RU"/>
          </a:p>
        </p:txBody>
      </p:sp>
      <p:sp>
        <p:nvSpPr>
          <p:cNvPr id="9" name="Номер слайда 15"/>
          <p:cNvSpPr>
            <a:spLocks noGrp="1"/>
          </p:cNvSpPr>
          <p:nvPr>
            <p:ph type="sldNum" sz="quarter" idx="12"/>
          </p:nvPr>
        </p:nvSpPr>
        <p:spPr/>
        <p:txBody>
          <a:bodyPr/>
          <a:lstStyle>
            <a:lvl1pPr>
              <a:defRPr/>
            </a:lvl1pPr>
          </a:lstStyle>
          <a:p>
            <a:pPr>
              <a:defRPr/>
            </a:pPr>
            <a:fld id="{B907A47B-2678-46A9-9DFD-A9A3156A9A9D}"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0"/>
          <p:cNvSpPr>
            <a:spLocks noGrp="1"/>
          </p:cNvSpPr>
          <p:nvPr>
            <p:ph type="dt" sz="half" idx="10"/>
          </p:nvPr>
        </p:nvSpPr>
        <p:spPr/>
        <p:txBody>
          <a:bodyPr/>
          <a:lstStyle>
            <a:lvl1pPr>
              <a:defRPr/>
            </a:lvl1pPr>
          </a:lstStyle>
          <a:p>
            <a:pPr>
              <a:defRPr/>
            </a:pPr>
            <a:fld id="{AC53E724-1672-4861-BDF0-8B65AA526DAD}" type="datetimeFigureOut">
              <a:rPr lang="ru-RU"/>
              <a:pPr>
                <a:defRPr/>
              </a:pPr>
              <a:t>15.12.2011</a:t>
            </a:fld>
            <a:endParaRPr lang="ru-RU"/>
          </a:p>
        </p:txBody>
      </p:sp>
      <p:sp>
        <p:nvSpPr>
          <p:cNvPr id="6" name="Нижний колонтитул 27"/>
          <p:cNvSpPr>
            <a:spLocks noGrp="1"/>
          </p:cNvSpPr>
          <p:nvPr>
            <p:ph type="ftr" sz="quarter" idx="11"/>
          </p:nvPr>
        </p:nvSpPr>
        <p:spPr/>
        <p:txBody>
          <a:bodyPr/>
          <a:lstStyle>
            <a:lvl1pPr>
              <a:defRPr/>
            </a:lvl1pPr>
          </a:lstStyle>
          <a:p>
            <a:pPr>
              <a:defRPr/>
            </a:pPr>
            <a:endParaRPr lang="ru-RU"/>
          </a:p>
        </p:txBody>
      </p:sp>
      <p:sp>
        <p:nvSpPr>
          <p:cNvPr id="7" name="Номер слайда 4"/>
          <p:cNvSpPr>
            <a:spLocks noGrp="1"/>
          </p:cNvSpPr>
          <p:nvPr>
            <p:ph type="sldNum" sz="quarter" idx="12"/>
          </p:nvPr>
        </p:nvSpPr>
        <p:spPr/>
        <p:txBody>
          <a:bodyPr/>
          <a:lstStyle>
            <a:lvl1pPr>
              <a:defRPr/>
            </a:lvl1pPr>
          </a:lstStyle>
          <a:p>
            <a:pPr>
              <a:defRPr/>
            </a:pPr>
            <a:fld id="{4F3B523C-6EFD-4B26-936F-36B45CFB077A}"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9" name="Заголовок 28"/>
          <p:cNvSpPr>
            <a:spLocks noGrp="1"/>
          </p:cNvSpPr>
          <p:nvPr>
            <p:ph type="title"/>
          </p:nvPr>
        </p:nvSpPr>
        <p:spPr>
          <a:xfrm>
            <a:off x="304800" y="5410200"/>
            <a:ext cx="8610600" cy="882650"/>
          </a:xfrm>
        </p:spPr>
        <p:txBody>
          <a:bodyPr/>
          <a:lstStyle>
            <a:lvl1pPr>
              <a:defRPr/>
            </a:lvl1pPr>
          </a:lstStyle>
          <a:p>
            <a:r>
              <a:rPr lang="ru-RU" smtClean="0"/>
              <a:t>Образец заголовка</a:t>
            </a:r>
            <a:endParaRPr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Дата 9"/>
          <p:cNvSpPr>
            <a:spLocks noGrp="1"/>
          </p:cNvSpPr>
          <p:nvPr>
            <p:ph type="dt" sz="half" idx="10"/>
          </p:nvPr>
        </p:nvSpPr>
        <p:spPr/>
        <p:txBody>
          <a:bodyPr/>
          <a:lstStyle>
            <a:lvl1pPr>
              <a:defRPr/>
            </a:lvl1pPr>
          </a:lstStyle>
          <a:p>
            <a:pPr>
              <a:defRPr/>
            </a:pPr>
            <a:fld id="{46F2B3C4-42CD-461E-BD6F-185530C05D84}" type="datetimeFigureOut">
              <a:rPr lang="ru-RU"/>
              <a:pPr>
                <a:defRPr/>
              </a:pPr>
              <a:t>15.12.2011</a:t>
            </a:fld>
            <a:endParaRPr lang="ru-RU"/>
          </a:p>
        </p:txBody>
      </p:sp>
      <p:sp>
        <p:nvSpPr>
          <p:cNvPr id="9" name="Нижний колонтитул 5"/>
          <p:cNvSpPr>
            <a:spLocks noGrp="1"/>
          </p:cNvSpPr>
          <p:nvPr>
            <p:ph type="ftr" sz="quarter" idx="11"/>
          </p:nvPr>
        </p:nvSpPr>
        <p:spPr/>
        <p:txBody>
          <a:bodyPr/>
          <a:lstStyle>
            <a:lvl1pPr>
              <a:defRPr/>
            </a:lvl1pPr>
          </a:lstStyle>
          <a:p>
            <a:pPr>
              <a:defRPr/>
            </a:pPr>
            <a:endParaRPr lang="ru-RU"/>
          </a:p>
        </p:txBody>
      </p:sp>
      <p:sp>
        <p:nvSpPr>
          <p:cNvPr id="10" name="Номер слайда 6"/>
          <p:cNvSpPr>
            <a:spLocks noGrp="1"/>
          </p:cNvSpPr>
          <p:nvPr>
            <p:ph type="sldNum" sz="quarter" idx="12"/>
          </p:nvPr>
        </p:nvSpPr>
        <p:spPr>
          <a:xfrm>
            <a:off x="8229600" y="6477000"/>
            <a:ext cx="762000" cy="247650"/>
          </a:xfrm>
        </p:spPr>
        <p:txBody>
          <a:bodyPr/>
          <a:lstStyle>
            <a:lvl1pPr>
              <a:defRPr/>
            </a:lvl1pPr>
          </a:lstStyle>
          <a:p>
            <a:pPr>
              <a:defRPr/>
            </a:pPr>
            <a:fld id="{8B94A4FE-4603-46E7-9D60-4FBD11E705BD}"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3" name="Дата 10"/>
          <p:cNvSpPr>
            <a:spLocks noGrp="1"/>
          </p:cNvSpPr>
          <p:nvPr>
            <p:ph type="dt" sz="half" idx="10"/>
          </p:nvPr>
        </p:nvSpPr>
        <p:spPr/>
        <p:txBody>
          <a:bodyPr/>
          <a:lstStyle>
            <a:lvl1pPr>
              <a:defRPr/>
            </a:lvl1pPr>
          </a:lstStyle>
          <a:p>
            <a:pPr>
              <a:defRPr/>
            </a:pPr>
            <a:fld id="{81591849-A07D-49FD-9187-4272123B8AD1}" type="datetimeFigureOut">
              <a:rPr lang="ru-RU"/>
              <a:pPr>
                <a:defRPr/>
              </a:pPr>
              <a:t>15.12.2011</a:t>
            </a:fld>
            <a:endParaRPr lang="ru-RU"/>
          </a:p>
        </p:txBody>
      </p:sp>
      <p:sp>
        <p:nvSpPr>
          <p:cNvPr id="4" name="Нижний колонтитул 27"/>
          <p:cNvSpPr>
            <a:spLocks noGrp="1"/>
          </p:cNvSpPr>
          <p:nvPr>
            <p:ph type="ftr" sz="quarter" idx="11"/>
          </p:nvPr>
        </p:nvSpPr>
        <p:spPr/>
        <p:txBody>
          <a:bodyPr/>
          <a:lstStyle>
            <a:lvl1pPr>
              <a:defRPr/>
            </a:lvl1pPr>
          </a:lstStyle>
          <a:p>
            <a:pPr>
              <a:defRPr/>
            </a:pPr>
            <a:endParaRPr lang="ru-RU"/>
          </a:p>
        </p:txBody>
      </p:sp>
      <p:sp>
        <p:nvSpPr>
          <p:cNvPr id="5" name="Номер слайда 4"/>
          <p:cNvSpPr>
            <a:spLocks noGrp="1"/>
          </p:cNvSpPr>
          <p:nvPr>
            <p:ph type="sldNum" sz="quarter" idx="12"/>
          </p:nvPr>
        </p:nvSpPr>
        <p:spPr/>
        <p:txBody>
          <a:bodyPr/>
          <a:lstStyle>
            <a:lvl1pPr>
              <a:defRPr/>
            </a:lvl1pPr>
          </a:lstStyle>
          <a:p>
            <a:pPr>
              <a:defRPr/>
            </a:pPr>
            <a:fld id="{2FF0D8AC-903B-4CFA-B3B3-93747FC97CC9}"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2"/>
          <p:cNvSpPr>
            <a:spLocks noGrp="1"/>
          </p:cNvSpPr>
          <p:nvPr>
            <p:ph type="dt" sz="half" idx="10"/>
          </p:nvPr>
        </p:nvSpPr>
        <p:spPr/>
        <p:txBody>
          <a:bodyPr/>
          <a:lstStyle>
            <a:lvl1pPr>
              <a:defRPr/>
            </a:lvl1pPr>
          </a:lstStyle>
          <a:p>
            <a:pPr>
              <a:defRPr/>
            </a:pPr>
            <a:fld id="{69034083-99D3-4FF6-BE0F-794C87DA3381}" type="datetimeFigureOut">
              <a:rPr lang="ru-RU"/>
              <a:pPr>
                <a:defRPr/>
              </a:pPr>
              <a:t>15.12.2011</a:t>
            </a:fld>
            <a:endParaRPr lang="ru-RU"/>
          </a:p>
        </p:txBody>
      </p:sp>
      <p:sp>
        <p:nvSpPr>
          <p:cNvPr id="3" name="Нижний колонтитул 23"/>
          <p:cNvSpPr>
            <a:spLocks noGrp="1"/>
          </p:cNvSpPr>
          <p:nvPr>
            <p:ph type="ftr" sz="quarter" idx="11"/>
          </p:nvPr>
        </p:nvSpPr>
        <p:spPr/>
        <p:txBody>
          <a:bodyPr/>
          <a:lstStyle>
            <a:lvl1pPr>
              <a:defRPr/>
            </a:lvl1pPr>
          </a:lstStyle>
          <a:p>
            <a:pPr>
              <a:defRPr/>
            </a:pPr>
            <a:endParaRPr lang="ru-RU"/>
          </a:p>
        </p:txBody>
      </p:sp>
      <p:sp>
        <p:nvSpPr>
          <p:cNvPr id="4" name="Номер слайда 6"/>
          <p:cNvSpPr>
            <a:spLocks noGrp="1"/>
          </p:cNvSpPr>
          <p:nvPr>
            <p:ph type="sldNum" sz="quarter" idx="12"/>
          </p:nvPr>
        </p:nvSpPr>
        <p:spPr/>
        <p:txBody>
          <a:bodyPr/>
          <a:lstStyle>
            <a:lvl1pPr>
              <a:defRPr/>
            </a:lvl1pPr>
          </a:lstStyle>
          <a:p>
            <a:pPr>
              <a:defRPr/>
            </a:pPr>
            <a:fld id="{C30F71B1-CE75-41AF-866E-A66740AF14D8}"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Заголовок 11"/>
          <p:cNvSpPr>
            <a:spLocks noGrp="1"/>
          </p:cNvSpPr>
          <p:nvPr>
            <p:ph type="title"/>
          </p:nvPr>
        </p:nvSpPr>
        <p:spPr>
          <a:xfrm>
            <a:off x="457200" y="5486400"/>
            <a:ext cx="8458200" cy="520700"/>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24"/>
          <p:cNvSpPr>
            <a:spLocks noGrp="1"/>
          </p:cNvSpPr>
          <p:nvPr>
            <p:ph type="dt" sz="half" idx="10"/>
          </p:nvPr>
        </p:nvSpPr>
        <p:spPr/>
        <p:txBody>
          <a:bodyPr/>
          <a:lstStyle>
            <a:lvl1pPr>
              <a:defRPr/>
            </a:lvl1pPr>
          </a:lstStyle>
          <a:p>
            <a:pPr>
              <a:defRPr/>
            </a:pPr>
            <a:fld id="{22B54C78-634C-4AC4-8B69-1FF085981A10}" type="datetimeFigureOut">
              <a:rPr lang="ru-RU"/>
              <a:pPr>
                <a:defRPr/>
              </a:pPr>
              <a:t>15.12.2011</a:t>
            </a:fld>
            <a:endParaRPr lang="ru-RU"/>
          </a:p>
        </p:txBody>
      </p:sp>
      <p:sp>
        <p:nvSpPr>
          <p:cNvPr id="7" name="Нижний колонтитул 28"/>
          <p:cNvSpPr>
            <a:spLocks noGrp="1"/>
          </p:cNvSpPr>
          <p:nvPr>
            <p:ph type="ftr" sz="quarter" idx="11"/>
          </p:nvPr>
        </p:nvSpPr>
        <p:spPr/>
        <p:txBody>
          <a:bodyPr/>
          <a:lstStyle>
            <a:lvl1pPr>
              <a:defRPr/>
            </a:lvl1pPr>
          </a:lstStyle>
          <a:p>
            <a:pPr>
              <a:defRPr/>
            </a:pPr>
            <a:endParaRPr lang="ru-RU"/>
          </a:p>
        </p:txBody>
      </p:sp>
      <p:sp>
        <p:nvSpPr>
          <p:cNvPr id="8" name="Номер слайда 6"/>
          <p:cNvSpPr>
            <a:spLocks noGrp="1"/>
          </p:cNvSpPr>
          <p:nvPr>
            <p:ph type="sldNum" sz="quarter" idx="12"/>
          </p:nvPr>
        </p:nvSpPr>
        <p:spPr/>
        <p:txBody>
          <a:bodyPr/>
          <a:lstStyle>
            <a:lvl1pPr>
              <a:defRPr/>
            </a:lvl1pPr>
          </a:lstStyle>
          <a:p>
            <a:pPr>
              <a:defRPr/>
            </a:pPr>
            <a:fld id="{36343BFC-7427-4D40-AF4C-B8643B5884F4}"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ru-RU" noProof="0" smtClean="0"/>
              <a:t>Вставка рисунка</a:t>
            </a:r>
            <a:endParaRPr lang="en-US" noProof="0" dirty="0"/>
          </a:p>
        </p:txBody>
      </p:sp>
      <p:sp>
        <p:nvSpPr>
          <p:cNvPr id="17" name="Заголовок 16"/>
          <p:cNvSpPr>
            <a:spLocks noGrp="1"/>
          </p:cNvSpPr>
          <p:nvPr>
            <p:ph type="title"/>
          </p:nvPr>
        </p:nvSpPr>
        <p:spPr>
          <a:xfrm>
            <a:off x="381000" y="4993760"/>
            <a:ext cx="5867400" cy="522288"/>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6"/>
          <p:cNvSpPr>
            <a:spLocks noGrp="1"/>
          </p:cNvSpPr>
          <p:nvPr>
            <p:ph type="dt" sz="half" idx="10"/>
          </p:nvPr>
        </p:nvSpPr>
        <p:spPr/>
        <p:txBody>
          <a:bodyPr/>
          <a:lstStyle>
            <a:lvl1pPr>
              <a:defRPr/>
            </a:lvl1pPr>
          </a:lstStyle>
          <a:p>
            <a:pPr>
              <a:defRPr/>
            </a:pPr>
            <a:fld id="{1BE6A7E8-C022-4798-AC66-BD971E9A59E6}" type="datetimeFigureOut">
              <a:rPr lang="ru-RU"/>
              <a:pPr>
                <a:defRPr/>
              </a:pPr>
              <a:t>15.12.2011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30"/>
          <p:cNvSpPr>
            <a:spLocks noGrp="1"/>
          </p:cNvSpPr>
          <p:nvPr>
            <p:ph type="sldNum" sz="quarter" idx="12"/>
          </p:nvPr>
        </p:nvSpPr>
        <p:spPr/>
        <p:txBody>
          <a:bodyPr/>
          <a:lstStyle>
            <a:lvl1pPr>
              <a:defRPr/>
            </a:lvl1pPr>
          </a:lstStyle>
          <a:p>
            <a:pPr>
              <a:defRPr/>
            </a:pPr>
            <a:fld id="{16CAA772-7E28-4E98-91B0-AC870E9463E2}"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9" name="Текст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defRPr>
            </a:lvl1pPr>
          </a:lstStyle>
          <a:p>
            <a:pPr>
              <a:defRPr/>
            </a:pPr>
            <a:fld id="{9C606936-6555-478C-965F-F379D3E3A665}" type="datetimeFigureOut">
              <a:rPr lang="ru-RU"/>
              <a:pPr>
                <a:defRPr/>
              </a:pPr>
              <a:t>15.12.2011</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defRPr>
            </a:lvl1pPr>
          </a:lstStyle>
          <a:p>
            <a:pPr>
              <a:defRPr/>
            </a:pPr>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defRPr>
            </a:lvl1pPr>
          </a:lstStyle>
          <a:p>
            <a:pPr>
              <a:defRPr/>
            </a:pPr>
            <a:fld id="{FC36FEBE-3BD1-4067-9D9E-3410F1CE33AF}" type="slidenum">
              <a:rPr lang="ru-RU"/>
              <a:pPr>
                <a:defRPr/>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lang="ru-RU" smtClean="0"/>
              <a:t>Образец заголовка</a:t>
            </a:r>
            <a:endParaRPr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Tree>
  </p:cSld>
  <p:clrMap bg1="lt1" tx1="dk1" bg2="lt2" tx2="dk2" accent1="accent1" accent2="accent2" accent3="accent3" accent4="accent4" accent5="accent5" accent6="accent6" hlink="hlink" folHlink="folHlink"/>
  <p:sldLayoutIdLst>
    <p:sldLayoutId id="2147483826" r:id="rId1"/>
    <p:sldLayoutId id="2147483827" r:id="rId2"/>
    <p:sldLayoutId id="2147483828" r:id="rId3"/>
    <p:sldLayoutId id="2147483823" r:id="rId4"/>
    <p:sldLayoutId id="2147483829" r:id="rId5"/>
    <p:sldLayoutId id="2147483824" r:id="rId6"/>
    <p:sldLayoutId id="2147483830" r:id="rId7"/>
    <p:sldLayoutId id="2147483831" r:id="rId8"/>
    <p:sldLayoutId id="2147483832" r:id="rId9"/>
    <p:sldLayoutId id="2147483825" r:id="rId10"/>
    <p:sldLayoutId id="2147483833"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35.jpeg"/><Relationship Id="rId1" Type="http://schemas.openxmlformats.org/officeDocument/2006/relationships/slideLayout" Target="../slideLayouts/slideLayout2.xml"/><Relationship Id="rId5" Type="http://schemas.openxmlformats.org/officeDocument/2006/relationships/image" Target="../media/image38.gif"/><Relationship Id="rId4" Type="http://schemas.openxmlformats.org/officeDocument/2006/relationships/image" Target="../media/image37.gif"/></Relationships>
</file>

<file path=ppt/slides/_rels/slide11.xml.rels><?xml version="1.0" encoding="UTF-8" standalone="yes"?>
<Relationships xmlns="http://schemas.openxmlformats.org/package/2006/relationships"><Relationship Id="rId3" Type="http://schemas.openxmlformats.org/officeDocument/2006/relationships/image" Target="../media/image40.jpeg"/><Relationship Id="rId2" Type="http://schemas.openxmlformats.org/officeDocument/2006/relationships/image" Target="../media/image39.jpeg"/><Relationship Id="rId1" Type="http://schemas.openxmlformats.org/officeDocument/2006/relationships/slideLayout" Target="../slideLayouts/slideLayout1.xml"/><Relationship Id="rId6" Type="http://schemas.openxmlformats.org/officeDocument/2006/relationships/image" Target="../media/image43.gif"/><Relationship Id="rId5" Type="http://schemas.openxmlformats.org/officeDocument/2006/relationships/image" Target="../media/image42.gif"/><Relationship Id="rId4" Type="http://schemas.openxmlformats.org/officeDocument/2006/relationships/image" Target="../media/image41.gif"/></Relationships>
</file>

<file path=ppt/slides/_rels/slide12.xml.rels><?xml version="1.0" encoding="UTF-8" standalone="yes"?>
<Relationships xmlns="http://schemas.openxmlformats.org/package/2006/relationships"><Relationship Id="rId3" Type="http://schemas.openxmlformats.org/officeDocument/2006/relationships/image" Target="../media/image45.jpeg"/><Relationship Id="rId7" Type="http://schemas.openxmlformats.org/officeDocument/2006/relationships/image" Target="../media/image20.gif"/><Relationship Id="rId2" Type="http://schemas.openxmlformats.org/officeDocument/2006/relationships/image" Target="../media/image44.jpeg"/><Relationship Id="rId1" Type="http://schemas.openxmlformats.org/officeDocument/2006/relationships/slideLayout" Target="../slideLayouts/slideLayout6.xml"/><Relationship Id="rId6" Type="http://schemas.openxmlformats.org/officeDocument/2006/relationships/image" Target="../media/image48.gif"/><Relationship Id="rId5" Type="http://schemas.openxmlformats.org/officeDocument/2006/relationships/image" Target="../media/image47.gif"/><Relationship Id="rId4" Type="http://schemas.openxmlformats.org/officeDocument/2006/relationships/image" Target="../media/image46.gif"/></Relationships>
</file>

<file path=ppt/slides/_rels/slide2.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jpeg"/><Relationship Id="rId1" Type="http://schemas.openxmlformats.org/officeDocument/2006/relationships/slideLayout" Target="../slideLayouts/slideLayout6.xml"/><Relationship Id="rId5" Type="http://schemas.openxmlformats.org/officeDocument/2006/relationships/image" Target="../media/image12.gif"/><Relationship Id="rId4" Type="http://schemas.openxmlformats.org/officeDocument/2006/relationships/image" Target="../media/image11.jpeg"/></Relationships>
</file>

<file path=ppt/slides/_rels/slide4.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jpeg"/><Relationship Id="rId1" Type="http://schemas.openxmlformats.org/officeDocument/2006/relationships/slideLayout" Target="../slideLayouts/slideLayout7.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gif"/></Relationships>
</file>

<file path=ppt/slides/_rels/slide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6.xml"/><Relationship Id="rId5" Type="http://schemas.openxmlformats.org/officeDocument/2006/relationships/image" Target="../media/image21.gif"/><Relationship Id="rId4" Type="http://schemas.openxmlformats.org/officeDocument/2006/relationships/image" Target="../media/image20.gif"/></Relationships>
</file>

<file path=ppt/slides/_rels/slide6.xml.rels><?xml version="1.0" encoding="UTF-8" standalone="yes"?>
<Relationships xmlns="http://schemas.openxmlformats.org/package/2006/relationships"><Relationship Id="rId3" Type="http://schemas.openxmlformats.org/officeDocument/2006/relationships/image" Target="../media/image23.gif"/><Relationship Id="rId2" Type="http://schemas.openxmlformats.org/officeDocument/2006/relationships/image" Target="../media/image22.gif"/><Relationship Id="rId1" Type="http://schemas.openxmlformats.org/officeDocument/2006/relationships/slideLayout" Target="../slideLayouts/slideLayout1.xml"/><Relationship Id="rId6" Type="http://schemas.openxmlformats.org/officeDocument/2006/relationships/image" Target="../media/image25.gif"/><Relationship Id="rId5" Type="http://schemas.openxmlformats.org/officeDocument/2006/relationships/image" Target="../media/image20.gif"/><Relationship Id="rId4" Type="http://schemas.openxmlformats.org/officeDocument/2006/relationships/image" Target="../media/image24.gif"/></Relationships>
</file>

<file path=ppt/slides/_rels/slide7.xml.rels><?xml version="1.0" encoding="UTF-8" standalone="yes"?>
<Relationships xmlns="http://schemas.openxmlformats.org/package/2006/relationships"><Relationship Id="rId3" Type="http://schemas.openxmlformats.org/officeDocument/2006/relationships/image" Target="../media/image27.gif"/><Relationship Id="rId2" Type="http://schemas.openxmlformats.org/officeDocument/2006/relationships/image" Target="../media/image26.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gif"/><Relationship Id="rId1" Type="http://schemas.openxmlformats.org/officeDocument/2006/relationships/slideLayout" Target="../slideLayouts/slideLayout6.xml"/><Relationship Id="rId5" Type="http://schemas.openxmlformats.org/officeDocument/2006/relationships/image" Target="../media/image22.gif"/><Relationship Id="rId4" Type="http://schemas.openxmlformats.org/officeDocument/2006/relationships/image" Target="../media/image30.jpeg"/></Relationships>
</file>

<file path=ppt/slides/_rels/slide9.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jpeg"/><Relationship Id="rId1" Type="http://schemas.openxmlformats.org/officeDocument/2006/relationships/slideLayout" Target="../slideLayouts/slideLayout2.xml"/><Relationship Id="rId5" Type="http://schemas.openxmlformats.org/officeDocument/2006/relationships/image" Target="../media/image34.gif"/><Relationship Id="rId4" Type="http://schemas.openxmlformats.org/officeDocument/2006/relationships/image" Target="../media/image3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16013" y="115888"/>
            <a:ext cx="7127875" cy="2665412"/>
          </a:xfrm>
          <a:prstGeom prst="horizontalScroll">
            <a:avLst/>
          </a:prstGeom>
        </p:spPr>
        <p:style>
          <a:lnRef idx="2">
            <a:schemeClr val="accent3"/>
          </a:lnRef>
          <a:fillRef idx="1">
            <a:schemeClr val="lt1"/>
          </a:fillRef>
          <a:effectRef idx="0">
            <a:schemeClr val="accent3"/>
          </a:effectRef>
          <a:fontRef idx="minor">
            <a:schemeClr val="dk1"/>
          </a:fontRef>
        </p:style>
        <p:txBody>
          <a:bodyPr/>
          <a:lstStyle/>
          <a:p>
            <a:pPr algn="ctr" eaLnBrk="1" fontAlgn="auto" hangingPunct="1">
              <a:spcAft>
                <a:spcPts val="0"/>
              </a:spcAft>
              <a:defRPr/>
            </a:pPr>
            <a:r>
              <a:rPr lang="en-US" b="1" i="1" dirty="0" smtClean="0">
                <a:solidFill>
                  <a:schemeClr val="tx1"/>
                </a:solidFill>
                <a:effectLst/>
              </a:rPr>
              <a:t>Victorina “cosmos”</a:t>
            </a:r>
            <a:br>
              <a:rPr lang="en-US" b="1" i="1" dirty="0" smtClean="0">
                <a:solidFill>
                  <a:schemeClr val="tx1"/>
                </a:solidFill>
                <a:effectLst/>
              </a:rPr>
            </a:br>
            <a:r>
              <a:rPr lang="en-US" b="1" i="1" dirty="0" smtClean="0">
                <a:solidFill>
                  <a:schemeClr val="tx1"/>
                </a:solidFill>
                <a:effectLst/>
              </a:rPr>
              <a:t> (7-8 forms).</a:t>
            </a:r>
            <a:endParaRPr lang="ru-RU" b="1" i="1" dirty="0">
              <a:solidFill>
                <a:schemeClr val="tx1"/>
              </a:solidFill>
              <a:effectLst/>
            </a:endParaRPr>
          </a:p>
        </p:txBody>
      </p:sp>
      <p:sp>
        <p:nvSpPr>
          <p:cNvPr id="3" name="Подзаголовок 2"/>
          <p:cNvSpPr>
            <a:spLocks noGrp="1"/>
          </p:cNvSpPr>
          <p:nvPr>
            <p:ph type="subTitle" idx="1"/>
          </p:nvPr>
        </p:nvSpPr>
        <p:spPr>
          <a:xfrm>
            <a:off x="1403350" y="2924175"/>
            <a:ext cx="6481763" cy="3600450"/>
          </a:xfrm>
          <a:prstGeom prst="wave">
            <a:avLst>
              <a:gd name="adj1" fmla="val 12500"/>
              <a:gd name="adj2" fmla="val 1838"/>
            </a:avLst>
          </a:prstGeom>
        </p:spPr>
        <p:style>
          <a:lnRef idx="2">
            <a:schemeClr val="accent3"/>
          </a:lnRef>
          <a:fillRef idx="1">
            <a:schemeClr val="lt1"/>
          </a:fillRef>
          <a:effectRef idx="0">
            <a:schemeClr val="accent3"/>
          </a:effectRef>
          <a:fontRef idx="minor">
            <a:schemeClr val="dk1"/>
          </a:fontRef>
        </p:style>
        <p:txBody>
          <a:bodyPr>
            <a:noAutofit/>
          </a:bodyPr>
          <a:lstStyle/>
          <a:p>
            <a:pPr algn="ctr" eaLnBrk="1" fontAlgn="auto" hangingPunct="1">
              <a:spcAft>
                <a:spcPts val="0"/>
              </a:spcAft>
              <a:buFont typeface="Wingdings 2"/>
              <a:buNone/>
              <a:defRPr/>
            </a:pPr>
            <a:r>
              <a:rPr lang="en-US" sz="2000" b="1" dirty="0" smtClean="0">
                <a:solidFill>
                  <a:srgbClr val="002060"/>
                </a:solidFill>
              </a:rPr>
              <a:t>This presentation is devoted </a:t>
            </a:r>
          </a:p>
          <a:p>
            <a:pPr algn="ctr" eaLnBrk="1" fontAlgn="auto" hangingPunct="1">
              <a:spcAft>
                <a:spcPts val="0"/>
              </a:spcAft>
              <a:buFont typeface="Wingdings 2"/>
              <a:buNone/>
              <a:defRPr/>
            </a:pPr>
            <a:r>
              <a:rPr lang="en-US" sz="2000" b="1" dirty="0" smtClean="0">
                <a:solidFill>
                  <a:srgbClr val="002060"/>
                </a:solidFill>
              </a:rPr>
              <a:t>to the 50</a:t>
            </a:r>
            <a:r>
              <a:rPr lang="en-US" sz="2000" b="1" baseline="30000" dirty="0" smtClean="0">
                <a:solidFill>
                  <a:srgbClr val="002060"/>
                </a:solidFill>
              </a:rPr>
              <a:t>th</a:t>
            </a:r>
            <a:r>
              <a:rPr lang="en-US" sz="2000" b="1" dirty="0" smtClean="0">
                <a:solidFill>
                  <a:srgbClr val="002060"/>
                </a:solidFill>
              </a:rPr>
              <a:t> anniversary of first man’s flight to cosmos.</a:t>
            </a:r>
          </a:p>
          <a:p>
            <a:pPr algn="ctr" eaLnBrk="1" fontAlgn="auto" hangingPunct="1">
              <a:spcAft>
                <a:spcPts val="0"/>
              </a:spcAft>
              <a:buFont typeface="Wingdings 2"/>
              <a:buNone/>
              <a:defRPr/>
            </a:pPr>
            <a:r>
              <a:rPr lang="en-US" sz="2000" b="1" dirty="0" smtClean="0">
                <a:solidFill>
                  <a:srgbClr val="002060"/>
                </a:solidFill>
              </a:rPr>
              <a:t>1961-2011 </a:t>
            </a:r>
          </a:p>
          <a:p>
            <a:pPr algn="ctr" eaLnBrk="1" fontAlgn="auto" hangingPunct="1">
              <a:spcAft>
                <a:spcPts val="0"/>
              </a:spcAft>
              <a:buFont typeface="Wingdings 2"/>
              <a:buNone/>
              <a:defRPr/>
            </a:pPr>
            <a:r>
              <a:rPr lang="en-US" sz="2000" b="1" i="1" dirty="0" smtClean="0">
                <a:solidFill>
                  <a:srgbClr val="002060"/>
                </a:solidFill>
              </a:rPr>
              <a:t>Teacher of English PECHCKUROVA H.</a:t>
            </a:r>
            <a:endParaRPr lang="ru-RU" sz="2000" b="1" i="1" dirty="0" smtClean="0">
              <a:solidFill>
                <a:srgbClr val="002060"/>
              </a:solidFill>
            </a:endParaRPr>
          </a:p>
          <a:p>
            <a:pPr eaLnBrk="1" fontAlgn="auto" hangingPunct="1">
              <a:spcAft>
                <a:spcPts val="0"/>
              </a:spcAft>
              <a:buFont typeface="Wingdings 2"/>
              <a:buNone/>
              <a:defRPr/>
            </a:pPr>
            <a:endParaRPr lang="ru-RU" sz="1800" dirty="0"/>
          </a:p>
        </p:txBody>
      </p:sp>
      <p:pic>
        <p:nvPicPr>
          <p:cNvPr id="10244" name="Рисунок 3" descr="23611480.jpg.gif"/>
          <p:cNvPicPr>
            <a:picLocks noChangeAspect="1"/>
          </p:cNvPicPr>
          <p:nvPr/>
        </p:nvPicPr>
        <p:blipFill>
          <a:blip r:embed="rId2" cstate="email">
            <a:lum bright="30000" contrast="20000"/>
          </a:blip>
          <a:srcRect/>
          <a:stretch>
            <a:fillRect/>
          </a:stretch>
        </p:blipFill>
        <p:spPr bwMode="auto">
          <a:xfrm rot="944227">
            <a:off x="271463" y="768350"/>
            <a:ext cx="1276350" cy="1276350"/>
          </a:xfrm>
          <a:prstGeom prst="rect">
            <a:avLst/>
          </a:prstGeom>
          <a:noFill/>
          <a:ln w="9525">
            <a:noFill/>
            <a:miter lim="800000"/>
            <a:headEnd/>
            <a:tailEnd/>
          </a:ln>
        </p:spPr>
      </p:pic>
      <p:pic>
        <p:nvPicPr>
          <p:cNvPr id="10245" name="Рисунок 4" descr="анимация солнечног затмения.gif"/>
          <p:cNvPicPr>
            <a:picLocks noChangeAspect="1"/>
          </p:cNvPicPr>
          <p:nvPr/>
        </p:nvPicPr>
        <p:blipFill>
          <a:blip r:embed="rId3" cstate="email"/>
          <a:srcRect/>
          <a:stretch>
            <a:fillRect/>
          </a:stretch>
        </p:blipFill>
        <p:spPr bwMode="auto">
          <a:xfrm>
            <a:off x="7380288" y="5013325"/>
            <a:ext cx="1539875" cy="1562100"/>
          </a:xfrm>
          <a:prstGeom prst="rect">
            <a:avLst/>
          </a:prstGeom>
          <a:noFill/>
          <a:ln w="9525">
            <a:noFill/>
            <a:miter lim="800000"/>
            <a:headEnd/>
            <a:tailEnd/>
          </a:ln>
        </p:spPr>
      </p:pic>
      <p:pic>
        <p:nvPicPr>
          <p:cNvPr id="6" name="Рисунок 5" descr="Гагарин Юрий.jpg"/>
          <p:cNvPicPr>
            <a:picLocks noChangeAspect="1"/>
          </p:cNvPicPr>
          <p:nvPr/>
        </p:nvPicPr>
        <p:blipFill>
          <a:blip r:embed="rId4" cstate="email">
            <a:lum bright="10000" contrast="10000"/>
          </a:blip>
          <a:stretch>
            <a:fillRect/>
          </a:stretch>
        </p:blipFill>
        <p:spPr>
          <a:xfrm>
            <a:off x="7236296" y="1328648"/>
            <a:ext cx="1680488" cy="234602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7" name="Рисунок 6" descr="тренировки.jpg"/>
          <p:cNvPicPr>
            <a:picLocks noChangeAspect="1"/>
          </p:cNvPicPr>
          <p:nvPr/>
        </p:nvPicPr>
        <p:blipFill>
          <a:blip r:embed="rId5" cstate="email"/>
          <a:stretch>
            <a:fillRect/>
          </a:stretch>
        </p:blipFill>
        <p:spPr>
          <a:xfrm rot="739616">
            <a:off x="294823" y="5079415"/>
            <a:ext cx="2110979" cy="130821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1000"/>
                                        <p:tgtEl>
                                          <p:spTgt spid="6"/>
                                        </p:tgtEl>
                                      </p:cBhvr>
                                    </p:animEffect>
                                  </p:childTnLst>
                                </p:cTn>
                              </p:par>
                            </p:childTnLst>
                          </p:cTn>
                        </p:par>
                        <p:par>
                          <p:cTn id="8" fill="hold">
                            <p:stCondLst>
                              <p:cond delay="1000"/>
                            </p:stCondLst>
                            <p:childTnLst>
                              <p:par>
                                <p:cTn id="9" presetID="9"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dissolve">
                                      <p:cBhvr>
                                        <p:cTn id="1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260648"/>
            <a:ext cx="8686800" cy="1034752"/>
          </a:xfrm>
          <a:prstGeom prst="flowChartPreparation">
            <a:avLst/>
          </a:prstGeom>
        </p:spPr>
        <p:style>
          <a:lnRef idx="2">
            <a:schemeClr val="accent2"/>
          </a:lnRef>
          <a:fillRef idx="1">
            <a:schemeClr val="lt1"/>
          </a:fillRef>
          <a:effectRef idx="0">
            <a:schemeClr val="accent2"/>
          </a:effectRef>
          <a:fontRef idx="minor">
            <a:schemeClr val="dk1"/>
          </a:fontRef>
        </p:style>
        <p:txBody>
          <a:bodyPr/>
          <a:lstStyle/>
          <a:p>
            <a:pPr algn="ctr" eaLnBrk="1" fontAlgn="auto" hangingPunct="1">
              <a:spcBef>
                <a:spcPts val="0"/>
              </a:spcBef>
              <a:spcAft>
                <a:spcPts val="0"/>
              </a:spcAft>
              <a:defRPr/>
            </a:pPr>
            <a:r>
              <a:rPr lang="en-US" sz="2400" b="1" u="sng" dirty="0" smtClean="0">
                <a:solidFill>
                  <a:srgbClr val="002060"/>
                </a:solidFill>
              </a:rPr>
              <a:t>TASK 9. </a:t>
            </a:r>
            <a:br>
              <a:rPr lang="en-US" sz="2400" b="1" u="sng" dirty="0" smtClean="0">
                <a:solidFill>
                  <a:srgbClr val="002060"/>
                </a:solidFill>
              </a:rPr>
            </a:br>
            <a:r>
              <a:rPr lang="en-US" sz="2400" b="1" u="sng" dirty="0" smtClean="0">
                <a:solidFill>
                  <a:srgbClr val="002060"/>
                </a:solidFill>
              </a:rPr>
              <a:t>CHOOSE THE RIGHT VARIANT.</a:t>
            </a:r>
            <a:endParaRPr lang="ru-RU" sz="2400" dirty="0"/>
          </a:p>
        </p:txBody>
      </p:sp>
      <p:sp>
        <p:nvSpPr>
          <p:cNvPr id="3" name="Содержимое 2"/>
          <p:cNvSpPr>
            <a:spLocks noGrp="1"/>
          </p:cNvSpPr>
          <p:nvPr>
            <p:ph idx="1"/>
          </p:nvPr>
        </p:nvSpPr>
        <p:spPr>
          <a:prstGeom prst="snip2DiagRect">
            <a:avLst/>
          </a:prstGeo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algn="ctr" eaLnBrk="1" fontAlgn="auto" hangingPunct="1">
              <a:spcBef>
                <a:spcPts val="0"/>
              </a:spcBef>
              <a:spcAft>
                <a:spcPts val="0"/>
              </a:spcAft>
              <a:buFont typeface="Wingdings 2"/>
              <a:buChar char=""/>
              <a:defRPr/>
            </a:pPr>
            <a:endParaRPr lang="en-US" b="1" u="sng" dirty="0" smtClean="0">
              <a:solidFill>
                <a:srgbClr val="002060"/>
              </a:solidFill>
            </a:endParaRPr>
          </a:p>
          <a:p>
            <a:pPr algn="ctr" eaLnBrk="1" fontAlgn="auto" hangingPunct="1">
              <a:spcBef>
                <a:spcPts val="0"/>
              </a:spcBef>
              <a:spcAft>
                <a:spcPts val="0"/>
              </a:spcAft>
              <a:buFont typeface="Wingdings 2"/>
              <a:buChar char=""/>
              <a:defRPr/>
            </a:pPr>
            <a:endParaRPr lang="en-US" b="1" u="sng" dirty="0" smtClean="0">
              <a:solidFill>
                <a:srgbClr val="002060"/>
              </a:solidFill>
            </a:endParaRPr>
          </a:p>
          <a:p>
            <a:pPr eaLnBrk="1" fontAlgn="auto" hangingPunct="1">
              <a:spcBef>
                <a:spcPts val="0"/>
              </a:spcBef>
              <a:spcAft>
                <a:spcPts val="0"/>
              </a:spcAft>
              <a:buFont typeface="Wingdings 2"/>
              <a:buChar char=""/>
              <a:defRPr/>
            </a:pPr>
            <a:r>
              <a:rPr lang="en-US" b="1" dirty="0" smtClean="0">
                <a:solidFill>
                  <a:srgbClr val="002060"/>
                </a:solidFill>
              </a:rPr>
              <a:t>1. Unfortunately in …. Yuri Gagarin tragically perished during a training mission.</a:t>
            </a:r>
          </a:p>
          <a:p>
            <a:pPr eaLnBrk="1" fontAlgn="auto" hangingPunct="1">
              <a:spcBef>
                <a:spcPts val="0"/>
              </a:spcBef>
              <a:spcAft>
                <a:spcPts val="0"/>
              </a:spcAft>
              <a:buFont typeface="Wingdings 2"/>
              <a:buChar char=""/>
              <a:defRPr/>
            </a:pPr>
            <a:r>
              <a:rPr lang="en-US" b="1" i="1" dirty="0" smtClean="0">
                <a:solidFill>
                  <a:srgbClr val="002060"/>
                </a:solidFill>
              </a:rPr>
              <a:t>a). 1967               b). 1969 c). 1968</a:t>
            </a:r>
          </a:p>
          <a:p>
            <a:pPr eaLnBrk="1" fontAlgn="auto" hangingPunct="1">
              <a:spcBef>
                <a:spcPts val="0"/>
              </a:spcBef>
              <a:spcAft>
                <a:spcPts val="0"/>
              </a:spcAft>
              <a:buFont typeface="Wingdings 2"/>
              <a:buChar char=""/>
              <a:defRPr/>
            </a:pPr>
            <a:endParaRPr lang="en-US" b="1" dirty="0" smtClean="0">
              <a:solidFill>
                <a:srgbClr val="002060"/>
              </a:solidFill>
            </a:endParaRPr>
          </a:p>
          <a:p>
            <a:pPr eaLnBrk="1" fontAlgn="auto" hangingPunct="1">
              <a:spcBef>
                <a:spcPts val="0"/>
              </a:spcBef>
              <a:spcAft>
                <a:spcPts val="0"/>
              </a:spcAft>
              <a:buFont typeface="Wingdings 2"/>
              <a:buChar char=""/>
              <a:defRPr/>
            </a:pPr>
            <a:r>
              <a:rPr lang="en-US" b="1" dirty="0" smtClean="0">
                <a:solidFill>
                  <a:srgbClr val="002060"/>
                </a:solidFill>
              </a:rPr>
              <a:t> 2.An … with the engine took place.</a:t>
            </a:r>
          </a:p>
          <a:p>
            <a:pPr eaLnBrk="1" fontAlgn="auto" hangingPunct="1">
              <a:spcBef>
                <a:spcPts val="0"/>
              </a:spcBef>
              <a:spcAft>
                <a:spcPts val="0"/>
              </a:spcAft>
              <a:buFont typeface="Wingdings 2"/>
              <a:buChar char=""/>
              <a:defRPr/>
            </a:pPr>
            <a:endParaRPr lang="en-US" b="1" dirty="0" smtClean="0">
              <a:solidFill>
                <a:srgbClr val="002060"/>
              </a:solidFill>
            </a:endParaRPr>
          </a:p>
          <a:p>
            <a:pPr eaLnBrk="1" fontAlgn="auto" hangingPunct="1">
              <a:spcBef>
                <a:spcPts val="0"/>
              </a:spcBef>
              <a:spcAft>
                <a:spcPts val="0"/>
              </a:spcAft>
              <a:buFont typeface="Wingdings 2"/>
              <a:buChar char=""/>
              <a:defRPr/>
            </a:pPr>
            <a:r>
              <a:rPr lang="en-US" b="1" i="1" dirty="0" smtClean="0">
                <a:solidFill>
                  <a:srgbClr val="002060"/>
                </a:solidFill>
              </a:rPr>
              <a:t>a). accident         b). crime  c). tragedy</a:t>
            </a:r>
          </a:p>
          <a:p>
            <a:pPr eaLnBrk="1" fontAlgn="auto" hangingPunct="1">
              <a:spcBef>
                <a:spcPts val="0"/>
              </a:spcBef>
              <a:spcAft>
                <a:spcPts val="0"/>
              </a:spcAft>
              <a:buFont typeface="Wingdings 2"/>
              <a:buChar char=""/>
              <a:defRPr/>
            </a:pPr>
            <a:endParaRPr lang="en-US" b="1" dirty="0" smtClean="0">
              <a:solidFill>
                <a:srgbClr val="002060"/>
              </a:solidFill>
            </a:endParaRPr>
          </a:p>
          <a:p>
            <a:pPr eaLnBrk="1" fontAlgn="auto" hangingPunct="1">
              <a:spcBef>
                <a:spcPts val="0"/>
              </a:spcBef>
              <a:spcAft>
                <a:spcPts val="0"/>
              </a:spcAft>
              <a:buFont typeface="Wingdings 2"/>
              <a:buChar char=""/>
              <a:defRPr/>
            </a:pPr>
            <a:r>
              <a:rPr lang="en-US" b="1" dirty="0" smtClean="0">
                <a:solidFill>
                  <a:srgbClr val="002060"/>
                </a:solidFill>
              </a:rPr>
              <a:t>3. Though lots circumstances of the accident … quiet mysterious.</a:t>
            </a:r>
          </a:p>
          <a:p>
            <a:pPr eaLnBrk="1" fontAlgn="auto" hangingPunct="1">
              <a:spcBef>
                <a:spcPts val="0"/>
              </a:spcBef>
              <a:spcAft>
                <a:spcPts val="0"/>
              </a:spcAft>
              <a:buFont typeface="Wingdings 2"/>
              <a:buChar char=""/>
              <a:defRPr/>
            </a:pPr>
            <a:r>
              <a:rPr lang="en-US" b="1" i="1" dirty="0" smtClean="0">
                <a:solidFill>
                  <a:srgbClr val="002060"/>
                </a:solidFill>
              </a:rPr>
              <a:t>a).  was looked   b). look    c). see</a:t>
            </a:r>
            <a:endParaRPr lang="ru-RU" b="1" i="1" dirty="0">
              <a:solidFill>
                <a:srgbClr val="002060"/>
              </a:solidFill>
            </a:endParaRPr>
          </a:p>
        </p:txBody>
      </p:sp>
      <p:pic>
        <p:nvPicPr>
          <p:cNvPr id="4" name="Рисунок 3" descr="космос и Гагарин.jpg"/>
          <p:cNvPicPr>
            <a:picLocks noChangeAspect="1"/>
          </p:cNvPicPr>
          <p:nvPr/>
        </p:nvPicPr>
        <p:blipFill>
          <a:blip r:embed="rId2" cstate="email">
            <a:lum bright="20000" contrast="10000"/>
          </a:blip>
          <a:stretch>
            <a:fillRect/>
          </a:stretch>
        </p:blipFill>
        <p:spPr>
          <a:xfrm>
            <a:off x="323528" y="908720"/>
            <a:ext cx="1728192" cy="134799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5" name="Рисунок 4" descr="Алексей Гагарин.jpg"/>
          <p:cNvPicPr>
            <a:picLocks noChangeAspect="1"/>
          </p:cNvPicPr>
          <p:nvPr/>
        </p:nvPicPr>
        <p:blipFill>
          <a:blip r:embed="rId3" cstate="email">
            <a:lum bright="20000" contrast="10000"/>
          </a:blip>
          <a:stretch>
            <a:fillRect/>
          </a:stretch>
        </p:blipFill>
        <p:spPr>
          <a:xfrm>
            <a:off x="7164288" y="908720"/>
            <a:ext cx="1673677" cy="121313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9462" name="Рисунок 5" descr="анимация космос.gif"/>
          <p:cNvPicPr>
            <a:picLocks noChangeAspect="1"/>
          </p:cNvPicPr>
          <p:nvPr/>
        </p:nvPicPr>
        <p:blipFill>
          <a:blip r:embed="rId4" cstate="email"/>
          <a:srcRect/>
          <a:stretch>
            <a:fillRect/>
          </a:stretch>
        </p:blipFill>
        <p:spPr bwMode="auto">
          <a:xfrm>
            <a:off x="7596188" y="3141663"/>
            <a:ext cx="952500" cy="1219200"/>
          </a:xfrm>
          <a:prstGeom prst="rect">
            <a:avLst/>
          </a:prstGeom>
          <a:noFill/>
          <a:ln w="9525">
            <a:noFill/>
            <a:miter lim="800000"/>
            <a:headEnd/>
            <a:tailEnd/>
          </a:ln>
        </p:spPr>
      </p:pic>
      <p:pic>
        <p:nvPicPr>
          <p:cNvPr id="19463" name="Рисунок 6" descr="анимация Солнце.gif"/>
          <p:cNvPicPr>
            <a:picLocks noChangeAspect="1"/>
          </p:cNvPicPr>
          <p:nvPr/>
        </p:nvPicPr>
        <p:blipFill>
          <a:blip r:embed="rId5" cstate="email"/>
          <a:srcRect/>
          <a:stretch>
            <a:fillRect/>
          </a:stretch>
        </p:blipFill>
        <p:spPr bwMode="auto">
          <a:xfrm>
            <a:off x="7956550" y="5300663"/>
            <a:ext cx="676275" cy="685800"/>
          </a:xfrm>
          <a:prstGeom prst="rect">
            <a:avLst/>
          </a:prstGeom>
          <a:noFill/>
          <a:ln w="9525">
            <a:noFill/>
            <a:miter lim="800000"/>
            <a:headEnd/>
            <a:tailEnd/>
          </a:ln>
        </p:spPr>
      </p:pic>
    </p:spTree>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1000"/>
                                        <p:tgtEl>
                                          <p:spTgt spid="4"/>
                                        </p:tgtEl>
                                      </p:cBhvr>
                                    </p:animEffect>
                                  </p:childTnLst>
                                </p:cTn>
                              </p:par>
                              <p:par>
                                <p:cTn id="8" presetID="9"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81000" y="260649"/>
            <a:ext cx="8458200" cy="1800200"/>
          </a:xfrm>
          <a:prstGeom prst="horizontalScroll">
            <a:avLst/>
          </a:prstGeom>
        </p:spPr>
        <p:style>
          <a:lnRef idx="2">
            <a:schemeClr val="accent2"/>
          </a:lnRef>
          <a:fillRef idx="1">
            <a:schemeClr val="lt1"/>
          </a:fillRef>
          <a:effectRef idx="0">
            <a:schemeClr val="accent2"/>
          </a:effectRef>
          <a:fontRef idx="minor">
            <a:schemeClr val="dk1"/>
          </a:fontRef>
        </p:style>
        <p:txBody>
          <a:bodyPr>
            <a:normAutofit fontScale="90000"/>
          </a:bodyPr>
          <a:lstStyle/>
          <a:p>
            <a:pPr algn="ctr" eaLnBrk="1" fontAlgn="auto" hangingPunct="1">
              <a:spcBef>
                <a:spcPts val="0"/>
              </a:spcBef>
              <a:spcAft>
                <a:spcPts val="0"/>
              </a:spcAft>
              <a:defRPr/>
            </a:pPr>
            <a:r>
              <a:rPr lang="en-US" sz="2700" b="1" u="sng" dirty="0" smtClean="0">
                <a:solidFill>
                  <a:srgbClr val="002060"/>
                </a:solidFill>
              </a:rPr>
              <a:t>TASK 10. </a:t>
            </a:r>
            <a:br>
              <a:rPr lang="en-US" sz="2700" b="1" u="sng" dirty="0" smtClean="0">
                <a:solidFill>
                  <a:srgbClr val="002060"/>
                </a:solidFill>
              </a:rPr>
            </a:br>
            <a:r>
              <a:rPr lang="en-US" sz="2700" b="1" u="sng" dirty="0" smtClean="0">
                <a:solidFill>
                  <a:srgbClr val="002060"/>
                </a:solidFill>
              </a:rPr>
              <a:t>TRANSLATE THIS TEXT FROM ENGLISH INTO RUSSIAN.</a:t>
            </a:r>
            <a:r>
              <a:rPr lang="en-US" b="1" u="sng" dirty="0" smtClean="0">
                <a:solidFill>
                  <a:srgbClr val="002060"/>
                </a:solidFill>
              </a:rPr>
              <a:t/>
            </a:r>
            <a:br>
              <a:rPr lang="en-US" b="1" u="sng" dirty="0" smtClean="0">
                <a:solidFill>
                  <a:srgbClr val="002060"/>
                </a:solidFill>
              </a:rPr>
            </a:br>
            <a:r>
              <a:rPr lang="en-US" b="1" u="sng" dirty="0" smtClean="0">
                <a:solidFill>
                  <a:srgbClr val="002060"/>
                </a:solidFill>
              </a:rPr>
              <a:t/>
            </a:r>
            <a:br>
              <a:rPr lang="en-US" b="1" u="sng" dirty="0" smtClean="0">
                <a:solidFill>
                  <a:srgbClr val="002060"/>
                </a:solidFill>
              </a:rPr>
            </a:br>
            <a:endParaRPr lang="en-US" b="1" i="1" dirty="0">
              <a:solidFill>
                <a:srgbClr val="002060"/>
              </a:solidFill>
            </a:endParaRPr>
          </a:p>
        </p:txBody>
      </p:sp>
      <p:sp>
        <p:nvSpPr>
          <p:cNvPr id="6" name="Подзаголовок 5"/>
          <p:cNvSpPr>
            <a:spLocks noGrp="1"/>
          </p:cNvSpPr>
          <p:nvPr>
            <p:ph type="subTitle" idx="1"/>
          </p:nvPr>
        </p:nvSpPr>
        <p:spPr>
          <a:xfrm>
            <a:off x="381000" y="2205038"/>
            <a:ext cx="8458200" cy="3816350"/>
          </a:xfrm>
          <a:prstGeom prst="flowChartDocument">
            <a:avLst/>
          </a:prstGeom>
        </p:spPr>
        <p:style>
          <a:lnRef idx="2">
            <a:schemeClr val="accent2"/>
          </a:lnRef>
          <a:fillRef idx="1">
            <a:schemeClr val="lt1"/>
          </a:fillRef>
          <a:effectRef idx="0">
            <a:schemeClr val="accent2"/>
          </a:effectRef>
          <a:fontRef idx="minor">
            <a:schemeClr val="dk1"/>
          </a:fontRef>
        </p:style>
        <p:txBody>
          <a:bodyPr>
            <a:normAutofit/>
          </a:bodyPr>
          <a:lstStyle/>
          <a:p>
            <a:pPr eaLnBrk="1" fontAlgn="auto" hangingPunct="1">
              <a:spcBef>
                <a:spcPts val="0"/>
              </a:spcBef>
              <a:spcAft>
                <a:spcPts val="0"/>
              </a:spcAft>
              <a:buFont typeface="Wingdings 2"/>
              <a:buNone/>
              <a:defRPr/>
            </a:pPr>
            <a:r>
              <a:rPr lang="en-US" b="1" i="1" dirty="0" smtClean="0">
                <a:solidFill>
                  <a:srgbClr val="002060"/>
                </a:solidFill>
              </a:rPr>
              <a:t>Yuri Gagarin was buried near the Kremlin wall on the Red Square. </a:t>
            </a:r>
            <a:endParaRPr lang="ru-RU" b="1" i="1" dirty="0" smtClean="0">
              <a:solidFill>
                <a:srgbClr val="002060"/>
              </a:solidFill>
            </a:endParaRPr>
          </a:p>
          <a:p>
            <a:pPr eaLnBrk="1" fontAlgn="auto" hangingPunct="1">
              <a:spcBef>
                <a:spcPts val="0"/>
              </a:spcBef>
              <a:spcAft>
                <a:spcPts val="0"/>
              </a:spcAft>
              <a:buFont typeface="Wingdings 2"/>
              <a:buNone/>
              <a:defRPr/>
            </a:pPr>
            <a:r>
              <a:rPr lang="en-US" b="1" i="1" dirty="0" smtClean="0">
                <a:solidFill>
                  <a:srgbClr val="002060"/>
                </a:solidFill>
              </a:rPr>
              <a:t>Today the Gjatsk city where the first cosmonaut spent many years has been renamed to Gagarin. </a:t>
            </a:r>
            <a:endParaRPr lang="en-US" b="1" i="1" dirty="0">
              <a:solidFill>
                <a:srgbClr val="002060"/>
              </a:solidFill>
            </a:endParaRPr>
          </a:p>
        </p:txBody>
      </p:sp>
      <p:pic>
        <p:nvPicPr>
          <p:cNvPr id="7" name="Рисунок 6" descr="возвращение.jpg"/>
          <p:cNvPicPr>
            <a:picLocks noChangeAspect="1"/>
          </p:cNvPicPr>
          <p:nvPr/>
        </p:nvPicPr>
        <p:blipFill>
          <a:blip r:embed="rId2" cstate="email">
            <a:lum bright="20000" contrast="20000"/>
          </a:blip>
          <a:stretch>
            <a:fillRect/>
          </a:stretch>
        </p:blipFill>
        <p:spPr>
          <a:xfrm>
            <a:off x="6300192" y="1556792"/>
            <a:ext cx="2216157" cy="177292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8" name="Рисунок 7" descr="возвращение космонавта.jpg"/>
          <p:cNvPicPr>
            <a:picLocks noChangeAspect="1"/>
          </p:cNvPicPr>
          <p:nvPr/>
        </p:nvPicPr>
        <p:blipFill>
          <a:blip r:embed="rId3" cstate="email">
            <a:lum bright="30000" contrast="10000"/>
          </a:blip>
          <a:stretch>
            <a:fillRect/>
          </a:stretch>
        </p:blipFill>
        <p:spPr>
          <a:xfrm>
            <a:off x="827584" y="1772816"/>
            <a:ext cx="2466944" cy="175975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20486" name="Рисунок 10" descr="анимация сатурн 2.gif"/>
          <p:cNvPicPr>
            <a:picLocks noChangeAspect="1"/>
          </p:cNvPicPr>
          <p:nvPr/>
        </p:nvPicPr>
        <p:blipFill>
          <a:blip r:embed="rId4" cstate="email"/>
          <a:srcRect/>
          <a:stretch>
            <a:fillRect/>
          </a:stretch>
        </p:blipFill>
        <p:spPr bwMode="auto">
          <a:xfrm>
            <a:off x="7308850" y="5516563"/>
            <a:ext cx="1266825" cy="742950"/>
          </a:xfrm>
          <a:prstGeom prst="rect">
            <a:avLst/>
          </a:prstGeom>
          <a:noFill/>
          <a:ln w="9525">
            <a:noFill/>
            <a:miter lim="800000"/>
            <a:headEnd/>
            <a:tailEnd/>
          </a:ln>
        </p:spPr>
      </p:pic>
      <p:pic>
        <p:nvPicPr>
          <p:cNvPr id="20487" name="Рисунок 11" descr="Анимация сатурн.gif"/>
          <p:cNvPicPr>
            <a:picLocks noChangeAspect="1"/>
          </p:cNvPicPr>
          <p:nvPr/>
        </p:nvPicPr>
        <p:blipFill>
          <a:blip r:embed="rId5" cstate="email"/>
          <a:srcRect/>
          <a:stretch>
            <a:fillRect/>
          </a:stretch>
        </p:blipFill>
        <p:spPr bwMode="auto">
          <a:xfrm>
            <a:off x="1116013" y="5516563"/>
            <a:ext cx="1181100" cy="1000125"/>
          </a:xfrm>
          <a:prstGeom prst="rect">
            <a:avLst/>
          </a:prstGeom>
          <a:noFill/>
          <a:ln w="9525">
            <a:noFill/>
            <a:miter lim="800000"/>
            <a:headEnd/>
            <a:tailEnd/>
          </a:ln>
        </p:spPr>
      </p:pic>
      <p:pic>
        <p:nvPicPr>
          <p:cNvPr id="20488" name="Рисунок 12" descr="анимашка галактика.gif"/>
          <p:cNvPicPr>
            <a:picLocks noChangeAspect="1"/>
          </p:cNvPicPr>
          <p:nvPr/>
        </p:nvPicPr>
        <p:blipFill>
          <a:blip r:embed="rId6" cstate="email"/>
          <a:srcRect/>
          <a:stretch>
            <a:fillRect/>
          </a:stretch>
        </p:blipFill>
        <p:spPr bwMode="auto">
          <a:xfrm>
            <a:off x="4211638" y="2060575"/>
            <a:ext cx="1428750" cy="1428750"/>
          </a:xfrm>
          <a:prstGeom prst="rect">
            <a:avLst/>
          </a:prstGeom>
          <a:noFill/>
          <a:ln w="9525">
            <a:noFill/>
            <a:miter lim="800000"/>
            <a:headEnd/>
            <a:tailEnd/>
          </a:ln>
        </p:spPr>
      </p:pic>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500"/>
                                        <p:tgtEl>
                                          <p:spTgt spid="7"/>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dissolve">
                                      <p:cBhvr>
                                        <p:cTn id="11"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457200"/>
            <a:ext cx="8686800" cy="6140152"/>
          </a:xfrm>
          <a:prstGeom prst="ellipseRibbon2">
            <a:avLst/>
          </a:prstGeom>
        </p:spPr>
        <p:style>
          <a:lnRef idx="2">
            <a:schemeClr val="accent2"/>
          </a:lnRef>
          <a:fillRef idx="1">
            <a:schemeClr val="lt1"/>
          </a:fillRef>
          <a:effectRef idx="0">
            <a:schemeClr val="accent2"/>
          </a:effectRef>
          <a:fontRef idx="minor">
            <a:schemeClr val="dk1"/>
          </a:fontRef>
        </p:style>
        <p:txBody>
          <a:bodyPr/>
          <a:lstStyle/>
          <a:p>
            <a:pPr algn="ctr" eaLnBrk="1" fontAlgn="auto" hangingPunct="1">
              <a:spcAft>
                <a:spcPts val="0"/>
              </a:spcAft>
              <a:defRPr/>
            </a:pPr>
            <a:r>
              <a:rPr lang="en-US" b="1" dirty="0" smtClean="0">
                <a:solidFill>
                  <a:srgbClr val="002060"/>
                </a:solidFill>
              </a:rPr>
              <a:t>Thank you for your attention. </a:t>
            </a:r>
            <a:br>
              <a:rPr lang="en-US" b="1" dirty="0" smtClean="0">
                <a:solidFill>
                  <a:srgbClr val="002060"/>
                </a:solidFill>
              </a:rPr>
            </a:br>
            <a:r>
              <a:rPr lang="en-US" b="1" dirty="0" smtClean="0">
                <a:solidFill>
                  <a:srgbClr val="002060"/>
                </a:solidFill>
              </a:rPr>
              <a:t>See you soon!</a:t>
            </a:r>
            <a:endParaRPr lang="ru-RU" dirty="0"/>
          </a:p>
        </p:txBody>
      </p:sp>
      <p:pic>
        <p:nvPicPr>
          <p:cNvPr id="3" name="Рисунок 2" descr="Первый ртряд космонавтов.jpg"/>
          <p:cNvPicPr>
            <a:picLocks noChangeAspect="1"/>
          </p:cNvPicPr>
          <p:nvPr/>
        </p:nvPicPr>
        <p:blipFill>
          <a:blip r:embed="rId2" cstate="email"/>
          <a:stretch>
            <a:fillRect/>
          </a:stretch>
        </p:blipFill>
        <p:spPr>
          <a:xfrm>
            <a:off x="3491880" y="5229200"/>
            <a:ext cx="2641476" cy="127231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4" name="Рисунок 3" descr="он был первым.jpg"/>
          <p:cNvPicPr>
            <a:picLocks noChangeAspect="1"/>
          </p:cNvPicPr>
          <p:nvPr/>
        </p:nvPicPr>
        <p:blipFill>
          <a:blip r:embed="rId3" cstate="email">
            <a:lum bright="20000" contrast="10000"/>
          </a:blip>
          <a:stretch>
            <a:fillRect/>
          </a:stretch>
        </p:blipFill>
        <p:spPr>
          <a:xfrm>
            <a:off x="3635896" y="620688"/>
            <a:ext cx="1802084" cy="135757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21509" name="Рисунок 4" descr="761421581.jpg.gif"/>
          <p:cNvPicPr>
            <a:picLocks noChangeAspect="1"/>
          </p:cNvPicPr>
          <p:nvPr/>
        </p:nvPicPr>
        <p:blipFill>
          <a:blip r:embed="rId4" cstate="email">
            <a:lum bright="20000" contrast="20000"/>
          </a:blip>
          <a:srcRect/>
          <a:stretch>
            <a:fillRect/>
          </a:stretch>
        </p:blipFill>
        <p:spPr bwMode="auto">
          <a:xfrm>
            <a:off x="6948488" y="2133600"/>
            <a:ext cx="1312862" cy="1311275"/>
          </a:xfrm>
          <a:prstGeom prst="rect">
            <a:avLst/>
          </a:prstGeom>
          <a:noFill/>
          <a:ln w="9525">
            <a:noFill/>
            <a:miter lim="800000"/>
            <a:headEnd/>
            <a:tailEnd/>
          </a:ln>
        </p:spPr>
      </p:pic>
      <p:pic>
        <p:nvPicPr>
          <p:cNvPr id="21510" name="Рисунок 5" descr="845157631.jpg.gif"/>
          <p:cNvPicPr>
            <a:picLocks noChangeAspect="1"/>
          </p:cNvPicPr>
          <p:nvPr/>
        </p:nvPicPr>
        <p:blipFill>
          <a:blip r:embed="rId5" cstate="email">
            <a:lum bright="30000" contrast="20000"/>
          </a:blip>
          <a:srcRect/>
          <a:stretch>
            <a:fillRect/>
          </a:stretch>
        </p:blipFill>
        <p:spPr bwMode="auto">
          <a:xfrm>
            <a:off x="1331913" y="4581525"/>
            <a:ext cx="901700" cy="1316038"/>
          </a:xfrm>
          <a:prstGeom prst="rect">
            <a:avLst/>
          </a:prstGeom>
          <a:noFill/>
          <a:ln w="9525">
            <a:noFill/>
            <a:miter lim="800000"/>
            <a:headEnd/>
            <a:tailEnd/>
          </a:ln>
        </p:spPr>
      </p:pic>
      <p:pic>
        <p:nvPicPr>
          <p:cNvPr id="21511" name="Рисунок 8" descr="анимация солнечног затмения.gif"/>
          <p:cNvPicPr>
            <a:picLocks noChangeAspect="1"/>
          </p:cNvPicPr>
          <p:nvPr/>
        </p:nvPicPr>
        <p:blipFill>
          <a:blip r:embed="rId6" cstate="email"/>
          <a:srcRect/>
          <a:stretch>
            <a:fillRect/>
          </a:stretch>
        </p:blipFill>
        <p:spPr bwMode="auto">
          <a:xfrm>
            <a:off x="7451725" y="5013325"/>
            <a:ext cx="676275" cy="685800"/>
          </a:xfrm>
          <a:prstGeom prst="rect">
            <a:avLst/>
          </a:prstGeom>
          <a:noFill/>
          <a:ln w="9525">
            <a:noFill/>
            <a:miter lim="800000"/>
            <a:headEnd/>
            <a:tailEnd/>
          </a:ln>
        </p:spPr>
      </p:pic>
      <p:pic>
        <p:nvPicPr>
          <p:cNvPr id="21512" name="Рисунок 9" descr="Анимация Земля.gif"/>
          <p:cNvPicPr>
            <a:picLocks noChangeAspect="1"/>
          </p:cNvPicPr>
          <p:nvPr/>
        </p:nvPicPr>
        <p:blipFill>
          <a:blip r:embed="rId7" cstate="email"/>
          <a:srcRect/>
          <a:stretch>
            <a:fillRect/>
          </a:stretch>
        </p:blipFill>
        <p:spPr bwMode="auto">
          <a:xfrm>
            <a:off x="1116013" y="1916113"/>
            <a:ext cx="1036637" cy="1050925"/>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par>
                                <p:cTn id="8" presetID="24"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 to="" calcmode="lin" valueType="num">
                                      <p:cBhvr>
                                        <p:cTn id="10" dur="1" fill="hold"/>
                                        <p:tgtEl>
                                          <p:spTgt spid="3"/>
                                        </p:tgtEl>
                                        <p:attrNameLst>
                                          <p:attrName/>
                                        </p:attrNameLst>
                                      </p:cBhvr>
                                    </p:anim>
                                  </p:childTnLst>
                                </p:cTn>
                              </p:par>
                            </p:childTnLst>
                          </p:cTn>
                        </p:par>
                        <p:par>
                          <p:cTn id="11" fill="hold">
                            <p:stCondLst>
                              <p:cond delay="2000"/>
                            </p:stCondLst>
                            <p:childTnLst>
                              <p:par>
                                <p:cTn id="12" presetID="52" presetClass="exit" presetSubtype="0" fill="hold" nodeType="afterEffect">
                                  <p:stCondLst>
                                    <p:cond delay="0"/>
                                  </p:stCondLst>
                                  <p:childTnLst>
                                    <p:animScale>
                                      <p:cBhvr>
                                        <p:cTn id="13" dur="1000" accel="50000">
                                          <p:stCondLst>
                                            <p:cond delay="0"/>
                                          </p:stCondLst>
                                        </p:cTn>
                                        <p:tgtEl>
                                          <p:spTgt spid="3"/>
                                        </p:tgtEl>
                                      </p:cBhvr>
                                      <p:from x="100000" y="100000"/>
                                      <p:to x="250000" y="250000"/>
                                    </p:animScale>
                                    <p:animMotion origin="layout" path="M 0.0000 0.0000 C 0.03802 0.0 0.1441 0.02341 0.1826 0.0915 C 0.22118 0.15964 0.24705 0.31256 0.2318 0.4083 C 0.21649 0.50394 0.20747 0.57948 0.0908 0.6661 C -0.02552 0.75279 -0.37517 0.88508 -0.4674 0.9289" pathEditMode="relative" ptsTypes="">
                                      <p:cBhvr>
                                        <p:cTn id="14" dur="1000" accel="50000">
                                          <p:stCondLst>
                                            <p:cond delay="0"/>
                                          </p:stCondLst>
                                        </p:cTn>
                                        <p:tgtEl>
                                          <p:spTgt spid="3"/>
                                        </p:tgtEl>
                                        <p:attrNameLst>
                                          <p:attrName>ppt_x</p:attrName>
                                          <p:attrName>ppt_y</p:attrName>
                                        </p:attrNameLst>
                                      </p:cBhvr>
                                    </p:animMotion>
                                    <p:animEffect transition="out" filter="fade">
                                      <p:cBhvr>
                                        <p:cTn id="15" dur="1000"/>
                                        <p:tgtEl>
                                          <p:spTgt spid="3"/>
                                        </p:tgtEl>
                                      </p:cBhvr>
                                    </p:animEffect>
                                    <p:set>
                                      <p:cBhvr>
                                        <p:cTn id="16" dur="1" fill="hold">
                                          <p:stCondLst>
                                            <p:cond delay="999"/>
                                          </p:stCondLst>
                                        </p:cTn>
                                        <p:tgtEl>
                                          <p:spTgt spid="3"/>
                                        </p:tgtEl>
                                        <p:attrNameLst>
                                          <p:attrName>style.visibility</p:attrName>
                                        </p:attrNameLst>
                                      </p:cBhvr>
                                      <p:to>
                                        <p:strVal val="hidden"/>
                                      </p:to>
                                    </p:set>
                                  </p:childTnLst>
                                </p:cTn>
                              </p:par>
                            </p:childTnLst>
                          </p:cTn>
                        </p:par>
                        <p:par>
                          <p:cTn id="17" fill="hold">
                            <p:stCondLst>
                              <p:cond delay="3000"/>
                            </p:stCondLst>
                            <p:childTnLst>
                              <p:par>
                                <p:cTn id="18" presetID="12" presetClass="entr" presetSubtype="2" fill="hold"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slide(fromRight)">
                                      <p:cBhvr>
                                        <p:cTn id="20" dur="2000"/>
                                        <p:tgtEl>
                                          <p:spTgt spid="4"/>
                                        </p:tgtEl>
                                      </p:cBhvr>
                                    </p:animEffect>
                                  </p:childTnLst>
                                </p:cTn>
                              </p:par>
                            </p:childTnLst>
                          </p:cTn>
                        </p:par>
                        <p:par>
                          <p:cTn id="21" fill="hold">
                            <p:stCondLst>
                              <p:cond delay="5000"/>
                            </p:stCondLst>
                            <p:childTnLst>
                              <p:par>
                                <p:cTn id="22" presetID="43" presetClass="exit" presetSubtype="0" fill="hold" nodeType="afterEffect">
                                  <p:stCondLst>
                                    <p:cond delay="0"/>
                                  </p:stCondLst>
                                  <p:childTnLst>
                                    <p:anim calcmode="lin" valueType="num">
                                      <p:cBhvr>
                                        <p:cTn id="23" dur="600" decel="50000">
                                          <p:stCondLst>
                                            <p:cond delay="0"/>
                                          </p:stCondLst>
                                        </p:cTn>
                                        <p:tgtEl>
                                          <p:spTgt spid="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4" dur="400">
                                          <p:stCondLst>
                                            <p:cond delay="600"/>
                                          </p:stCondLst>
                                        </p:cTn>
                                        <p:tgtEl>
                                          <p:spTgt spid="4"/>
                                        </p:tgtEl>
                                        <p:attrNameLst>
                                          <p:attrName>ppt_x</p:attrName>
                                        </p:attrNameLst>
                                      </p:cBhvr>
                                      <p:tavLst>
                                        <p:tav tm="0">
                                          <p:val>
                                            <p:strVal val="ppt_x"/>
                                          </p:val>
                                        </p:tav>
                                        <p:tav tm="100000">
                                          <p:val>
                                            <p:strVal val="ppt_x"/>
                                          </p:val>
                                        </p:tav>
                                      </p:tavLst>
                                    </p:anim>
                                    <p:anim calcmode="lin" valueType="num">
                                      <p:cBhvr>
                                        <p:cTn id="25" dur="600" decel="50000">
                                          <p:stCondLst>
                                            <p:cond delay="0"/>
                                          </p:stCondLst>
                                        </p:cTn>
                                        <p:tgtEl>
                                          <p:spTgt spid="4"/>
                                        </p:tgtEl>
                                        <p:attrNameLst>
                                          <p:attrName>ppt_y</p:attrName>
                                        </p:attrNameLst>
                                      </p:cBhvr>
                                      <p:tavLst>
                                        <p:tav tm="0">
                                          <p:val>
                                            <p:strVal val="ppt_y"/>
                                          </p:val>
                                        </p:tav>
                                        <p:tav tm="5000">
                                          <p:val>
                                            <p:strVal val="ppt_y+0.0019"/>
                                          </p:val>
                                        </p:tav>
                                        <p:tav tm="10000">
                                          <p:val>
                                            <p:strVal val="ppt_y+0.0076"/>
                                          </p:val>
                                        </p:tav>
                                        <p:tav tm="15000">
                                          <p:val>
                                            <p:strVal val="ppt_y+0.0169"/>
                                          </p:val>
                                        </p:tav>
                                        <p:tav tm="20000">
                                          <p:val>
                                            <p:strVal val="ppt_y+0.0296"/>
                                          </p:val>
                                        </p:tav>
                                        <p:tav tm="25000">
                                          <p:val>
                                            <p:strVal val="ppt_y+0.0454"/>
                                          </p:val>
                                        </p:tav>
                                        <p:tav tm="30000">
                                          <p:val>
                                            <p:strVal val="ppt_y+0.0639"/>
                                          </p:val>
                                        </p:tav>
                                        <p:tav tm="35000">
                                          <p:val>
                                            <p:strVal val="ppt_y+0.0846"/>
                                          </p:val>
                                        </p:tav>
                                        <p:tav tm="40000">
                                          <p:val>
                                            <p:strVal val="ppt_y+0.1071"/>
                                          </p:val>
                                        </p:tav>
                                        <p:tav tm="45000">
                                          <p:val>
                                            <p:strVal val="ppt_y+0.1307"/>
                                          </p:val>
                                        </p:tav>
                                        <p:tav tm="50000">
                                          <p:val>
                                            <p:strVal val="ppt_y+0.155"/>
                                          </p:val>
                                        </p:tav>
                                        <p:tav tm="55000">
                                          <p:val>
                                            <p:strVal val="ppt_y+0.1792"/>
                                          </p:val>
                                        </p:tav>
                                        <p:tav tm="60000">
                                          <p:val>
                                            <p:strVal val="ppt_y+0.2029"/>
                                          </p:val>
                                        </p:tav>
                                        <p:tav tm="65000">
                                          <p:val>
                                            <p:strVal val="ppt_y+0.2253"/>
                                          </p:val>
                                        </p:tav>
                                        <p:tav tm="70000">
                                          <p:val>
                                            <p:strVal val="ppt_y+0.2461"/>
                                          </p:val>
                                        </p:tav>
                                        <p:tav tm="75000">
                                          <p:val>
                                            <p:strVal val="ppt_y+0.2646"/>
                                          </p:val>
                                        </p:tav>
                                        <p:tav tm="80000">
                                          <p:val>
                                            <p:strVal val="ppt_y+0.2804"/>
                                          </p:val>
                                        </p:tav>
                                        <p:tav tm="85000">
                                          <p:val>
                                            <p:strVal val="ppt_y+0.2931"/>
                                          </p:val>
                                        </p:tav>
                                        <p:tav tm="90000">
                                          <p:val>
                                            <p:strVal val="ppt_y+0.3024"/>
                                          </p:val>
                                        </p:tav>
                                        <p:tav tm="95000">
                                          <p:val>
                                            <p:strVal val="ppt_y+0.308"/>
                                          </p:val>
                                        </p:tav>
                                        <p:tav tm="100000">
                                          <p:val>
                                            <p:strVal val="ppt_y+0.31"/>
                                          </p:val>
                                        </p:tav>
                                      </p:tavLst>
                                    </p:anim>
                                    <p:anim calcmode="lin" valueType="num">
                                      <p:cBhvr>
                                        <p:cTn id="26" dur="400">
                                          <p:stCondLst>
                                            <p:cond delay="600"/>
                                          </p:stCondLst>
                                        </p:cTn>
                                        <p:tgtEl>
                                          <p:spTgt spid="4"/>
                                        </p:tgtEl>
                                        <p:attrNameLst>
                                          <p:attrName>ppt_y</p:attrName>
                                        </p:attrNameLst>
                                      </p:cBhvr>
                                      <p:tavLst>
                                        <p:tav tm="0">
                                          <p:val>
                                            <p:strVal val="ppt_y"/>
                                          </p:val>
                                        </p:tav>
                                        <p:tav tm="100000">
                                          <p:val>
                                            <p:strVal val="ppt_y"/>
                                          </p:val>
                                        </p:tav>
                                      </p:tavLst>
                                    </p:anim>
                                    <p:animEffect transition="out" filter="fade">
                                      <p:cBhvr>
                                        <p:cTn id="27" dur="100">
                                          <p:stCondLst>
                                            <p:cond delay="900"/>
                                          </p:stCondLst>
                                        </p:cTn>
                                        <p:tgtEl>
                                          <p:spTgt spid="4"/>
                                        </p:tgtEl>
                                      </p:cBhvr>
                                    </p:animEffect>
                                    <p:set>
                                      <p:cBhvr>
                                        <p:cTn id="28" dur="1" fill="hold">
                                          <p:stCondLst>
                                            <p:cond delay="999"/>
                                          </p:stCondLst>
                                        </p:cTn>
                                        <p:tgtEl>
                                          <p:spTgt spid="4"/>
                                        </p:tgtEl>
                                        <p:attrNameLst>
                                          <p:attrName>style.visibility</p:attrName>
                                        </p:attrNameLst>
                                      </p:cBhvr>
                                      <p:to>
                                        <p:strVal val="hidden"/>
                                      </p:to>
                                    </p:set>
                                  </p:childTnLst>
                                </p:cTn>
                              </p:par>
                            </p:childTnLst>
                          </p:cTn>
                        </p:par>
                        <p:par>
                          <p:cTn id="29" fill="hold">
                            <p:stCondLst>
                              <p:cond delay="6000"/>
                            </p:stCondLst>
                            <p:childTnLst>
                              <p:par>
                                <p:cTn id="30" presetID="55" presetClass="exit" presetSubtype="0" fill="hold" nodeType="afterEffect">
                                  <p:stCondLst>
                                    <p:cond delay="0"/>
                                  </p:stCondLst>
                                  <p:childTnLst>
                                    <p:anim calcmode="lin" valueType="num">
                                      <p:cBhvr>
                                        <p:cTn id="31" dur="2000"/>
                                        <p:tgtEl>
                                          <p:spTgt spid="2"/>
                                        </p:tgtEl>
                                        <p:attrNameLst>
                                          <p:attrName>ppt_w</p:attrName>
                                        </p:attrNameLst>
                                      </p:cBhvr>
                                      <p:tavLst>
                                        <p:tav tm="0">
                                          <p:val>
                                            <p:strVal val="ppt_w"/>
                                          </p:val>
                                        </p:tav>
                                        <p:tav tm="100000">
                                          <p:val>
                                            <p:strVal val="ppt_w*0.70"/>
                                          </p:val>
                                        </p:tav>
                                      </p:tavLst>
                                    </p:anim>
                                    <p:anim calcmode="lin" valueType="num">
                                      <p:cBhvr>
                                        <p:cTn id="32" dur="2000"/>
                                        <p:tgtEl>
                                          <p:spTgt spid="2"/>
                                        </p:tgtEl>
                                        <p:attrNameLst>
                                          <p:attrName>ppt_h</p:attrName>
                                        </p:attrNameLst>
                                      </p:cBhvr>
                                      <p:tavLst>
                                        <p:tav tm="0">
                                          <p:val>
                                            <p:strVal val="ppt_h"/>
                                          </p:val>
                                        </p:tav>
                                        <p:tav tm="100000">
                                          <p:val>
                                            <p:strVal val="ppt_h"/>
                                          </p:val>
                                        </p:tav>
                                      </p:tavLst>
                                    </p:anim>
                                    <p:animEffect transition="out" filter="fade">
                                      <p:cBhvr>
                                        <p:cTn id="33" dur="2000"/>
                                        <p:tgtEl>
                                          <p:spTgt spid="2"/>
                                        </p:tgtEl>
                                      </p:cBhvr>
                                    </p:animEffect>
                                    <p:set>
                                      <p:cBhvr>
                                        <p:cTn id="34"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противолежащими углами 1"/>
          <p:cNvSpPr/>
          <p:nvPr/>
        </p:nvSpPr>
        <p:spPr>
          <a:xfrm>
            <a:off x="0" y="0"/>
            <a:ext cx="5364163" cy="6256338"/>
          </a:xfrm>
          <a:prstGeom prst="round2DiagRect">
            <a:avLst/>
          </a:prstGeom>
        </p:spPr>
        <p:style>
          <a:lnRef idx="2">
            <a:schemeClr val="accent1"/>
          </a:lnRef>
          <a:fillRef idx="1">
            <a:schemeClr val="lt1"/>
          </a:fillRef>
          <a:effectRef idx="0">
            <a:schemeClr val="accent1"/>
          </a:effectRef>
          <a:fontRef idx="minor">
            <a:schemeClr val="dk1"/>
          </a:fontRef>
        </p:style>
        <p:txBody>
          <a:bodyPr>
            <a:spAutoFit/>
          </a:bodyPr>
          <a:lstStyle/>
          <a:p>
            <a:pPr marL="365760" indent="-283464" algn="ctr" fontAlgn="auto">
              <a:spcBef>
                <a:spcPts val="0"/>
              </a:spcBef>
              <a:spcAft>
                <a:spcPts val="0"/>
              </a:spcAft>
              <a:buFont typeface="Wingdings" pitchFamily="2" charset="2"/>
              <a:buNone/>
              <a:defRPr/>
            </a:pPr>
            <a:r>
              <a:rPr lang="en-US" sz="2400" i="1" u="sng" dirty="0">
                <a:solidFill>
                  <a:schemeClr val="tx1"/>
                </a:solidFill>
                <a:latin typeface="Arial Black" pitchFamily="34" charset="0"/>
              </a:rPr>
              <a:t>Task 1.</a:t>
            </a:r>
            <a:br>
              <a:rPr lang="en-US" sz="2400" i="1" u="sng" dirty="0">
                <a:solidFill>
                  <a:schemeClr val="tx1"/>
                </a:solidFill>
                <a:latin typeface="Arial Black" pitchFamily="34" charset="0"/>
              </a:rPr>
            </a:br>
            <a:r>
              <a:rPr lang="en-US" sz="2400" i="1" u="sng" dirty="0">
                <a:solidFill>
                  <a:schemeClr val="tx1"/>
                </a:solidFill>
                <a:latin typeface="Arial Black" pitchFamily="34" charset="0"/>
              </a:rPr>
              <a:t> Choose the right variant:</a:t>
            </a:r>
            <a:r>
              <a:rPr lang="en-US" sz="2400" i="1" u="sng" dirty="0">
                <a:solidFill>
                  <a:srgbClr val="C00000"/>
                </a:solidFill>
                <a:latin typeface="Arial Black" pitchFamily="34" charset="0"/>
              </a:rPr>
              <a:t/>
            </a:r>
            <a:br>
              <a:rPr lang="en-US" sz="2400" i="1" u="sng" dirty="0">
                <a:solidFill>
                  <a:srgbClr val="C00000"/>
                </a:solidFill>
                <a:latin typeface="Arial Black" pitchFamily="34" charset="0"/>
              </a:rPr>
            </a:br>
            <a:r>
              <a:rPr lang="en-US" sz="2400" dirty="0">
                <a:solidFill>
                  <a:schemeClr val="tx2">
                    <a:satMod val="130000"/>
                  </a:schemeClr>
                </a:solidFill>
                <a:latin typeface="Arial Black" pitchFamily="34" charset="0"/>
              </a:rPr>
              <a:t/>
            </a:r>
            <a:br>
              <a:rPr lang="en-US" sz="2400" dirty="0">
                <a:solidFill>
                  <a:schemeClr val="tx2">
                    <a:satMod val="130000"/>
                  </a:schemeClr>
                </a:solidFill>
                <a:latin typeface="Arial Black" pitchFamily="34" charset="0"/>
              </a:rPr>
            </a:br>
            <a:r>
              <a:rPr lang="en-US" sz="2000" dirty="0">
                <a:solidFill>
                  <a:schemeClr val="tx2">
                    <a:satMod val="130000"/>
                  </a:schemeClr>
                </a:solidFill>
                <a:latin typeface="Arial Black" pitchFamily="34" charset="0"/>
              </a:rPr>
              <a:t>1. The Soviet people were  ….    to fly into outer space.</a:t>
            </a:r>
          </a:p>
          <a:p>
            <a:pPr marL="365760" indent="-283464" fontAlgn="auto">
              <a:spcBef>
                <a:spcPts val="0"/>
              </a:spcBef>
              <a:spcAft>
                <a:spcPts val="0"/>
              </a:spcAft>
              <a:buFont typeface="Wingdings" pitchFamily="2" charset="2"/>
              <a:buNone/>
              <a:defRPr/>
            </a:pPr>
            <a:r>
              <a:rPr lang="en-US" sz="2400" dirty="0">
                <a:solidFill>
                  <a:schemeClr val="tx2">
                    <a:satMod val="130000"/>
                  </a:schemeClr>
                </a:solidFill>
                <a:latin typeface="Arial Black" pitchFamily="34" charset="0"/>
              </a:rPr>
              <a:t/>
            </a:r>
            <a:br>
              <a:rPr lang="en-US" sz="2400" dirty="0">
                <a:solidFill>
                  <a:schemeClr val="tx2">
                    <a:satMod val="130000"/>
                  </a:schemeClr>
                </a:solidFill>
                <a:latin typeface="Arial Black" pitchFamily="34" charset="0"/>
              </a:rPr>
            </a:br>
            <a:r>
              <a:rPr lang="en-US" sz="2000" i="1" dirty="0">
                <a:solidFill>
                  <a:srgbClr val="C00000"/>
                </a:solidFill>
                <a:latin typeface="Arial Black" pitchFamily="34" charset="0"/>
              </a:rPr>
              <a:t>a)</a:t>
            </a:r>
            <a:r>
              <a:rPr lang="en-US" sz="2000" i="1" dirty="0">
                <a:solidFill>
                  <a:srgbClr val="002060"/>
                </a:solidFill>
                <a:latin typeface="Arial Black" pitchFamily="34" charset="0"/>
              </a:rPr>
              <a:t>.  the second  </a:t>
            </a:r>
            <a:r>
              <a:rPr lang="en-US" sz="2000" i="1" dirty="0">
                <a:solidFill>
                  <a:srgbClr val="C00000"/>
                </a:solidFill>
                <a:latin typeface="Arial Black" pitchFamily="34" charset="0"/>
              </a:rPr>
              <a:t>b)</a:t>
            </a:r>
            <a:r>
              <a:rPr lang="en-US" sz="2000" i="1" dirty="0">
                <a:solidFill>
                  <a:srgbClr val="002060"/>
                </a:solidFill>
                <a:latin typeface="Arial Black" pitchFamily="34" charset="0"/>
              </a:rPr>
              <a:t>. the ninth    </a:t>
            </a:r>
            <a:r>
              <a:rPr lang="en-US" sz="2000" i="1" dirty="0">
                <a:solidFill>
                  <a:srgbClr val="C00000"/>
                </a:solidFill>
                <a:latin typeface="Arial Black" pitchFamily="34" charset="0"/>
              </a:rPr>
              <a:t>c)</a:t>
            </a:r>
            <a:r>
              <a:rPr lang="en-US" sz="2000" i="1" dirty="0">
                <a:solidFill>
                  <a:srgbClr val="002060"/>
                </a:solidFill>
                <a:latin typeface="Arial Black" pitchFamily="34" charset="0"/>
              </a:rPr>
              <a:t>. the first</a:t>
            </a:r>
          </a:p>
          <a:p>
            <a:pPr marL="365760" indent="-283464" fontAlgn="auto">
              <a:spcBef>
                <a:spcPts val="0"/>
              </a:spcBef>
              <a:spcAft>
                <a:spcPts val="0"/>
              </a:spcAft>
              <a:buFont typeface="Wingdings" pitchFamily="2" charset="2"/>
              <a:buNone/>
              <a:defRPr/>
            </a:pPr>
            <a:endParaRPr lang="en-US" sz="2400" dirty="0">
              <a:solidFill>
                <a:srgbClr val="002060"/>
              </a:solidFill>
              <a:latin typeface="Arial Black" pitchFamily="34" charset="0"/>
            </a:endParaRPr>
          </a:p>
          <a:p>
            <a:pPr marL="365760" indent="-283464" fontAlgn="auto">
              <a:spcBef>
                <a:spcPts val="0"/>
              </a:spcBef>
              <a:spcAft>
                <a:spcPts val="0"/>
              </a:spcAft>
              <a:buFont typeface="Wingdings" pitchFamily="2" charset="2"/>
              <a:buNone/>
              <a:defRPr/>
            </a:pPr>
            <a:r>
              <a:rPr lang="en-US" sz="2000" b="1" i="1" dirty="0">
                <a:solidFill>
                  <a:schemeClr val="tx2">
                    <a:lumMod val="50000"/>
                  </a:schemeClr>
                </a:solidFill>
                <a:latin typeface="Arial Black" pitchFamily="34" charset="0"/>
              </a:rPr>
              <a:t>2. The first Sputnik was sent into outer space in … …, … .</a:t>
            </a:r>
          </a:p>
          <a:p>
            <a:pPr marL="365760" indent="-283464" fontAlgn="auto">
              <a:spcBef>
                <a:spcPts val="0"/>
              </a:spcBef>
              <a:spcAft>
                <a:spcPts val="0"/>
              </a:spcAft>
              <a:buFont typeface="Wingdings" pitchFamily="2" charset="2"/>
              <a:buNone/>
              <a:defRPr/>
            </a:pPr>
            <a:endParaRPr lang="en-US" sz="2000" b="1" i="1" dirty="0">
              <a:solidFill>
                <a:schemeClr val="tx2">
                  <a:lumMod val="50000"/>
                </a:schemeClr>
              </a:solidFill>
              <a:latin typeface="Arial Black" pitchFamily="34" charset="0"/>
            </a:endParaRPr>
          </a:p>
          <a:p>
            <a:pPr marL="365760" indent="-283464" fontAlgn="auto">
              <a:spcBef>
                <a:spcPts val="0"/>
              </a:spcBef>
              <a:spcAft>
                <a:spcPts val="0"/>
              </a:spcAft>
              <a:buFont typeface="Wingdings" pitchFamily="2" charset="2"/>
              <a:buNone/>
              <a:defRPr/>
            </a:pPr>
            <a:r>
              <a:rPr lang="en-US" sz="2000" b="1" dirty="0">
                <a:solidFill>
                  <a:srgbClr val="C00000"/>
                </a:solidFill>
                <a:latin typeface="Arial Black" pitchFamily="34" charset="0"/>
              </a:rPr>
              <a:t>a).</a:t>
            </a:r>
            <a:r>
              <a:rPr lang="en-US" sz="2000" b="1" dirty="0">
                <a:solidFill>
                  <a:srgbClr val="002060"/>
                </a:solidFill>
                <a:latin typeface="Arial Black" pitchFamily="34" charset="0"/>
              </a:rPr>
              <a:t>October 4, 1957 </a:t>
            </a:r>
            <a:r>
              <a:rPr lang="en-US" sz="2000" b="1" dirty="0">
                <a:solidFill>
                  <a:srgbClr val="C00000"/>
                </a:solidFill>
                <a:latin typeface="Arial Black" pitchFamily="34" charset="0"/>
              </a:rPr>
              <a:t>b).</a:t>
            </a:r>
            <a:r>
              <a:rPr lang="en-US" sz="2000" b="1" dirty="0">
                <a:solidFill>
                  <a:srgbClr val="002060"/>
                </a:solidFill>
                <a:latin typeface="Arial Black" pitchFamily="34" charset="0"/>
              </a:rPr>
              <a:t>September 4, 1958 </a:t>
            </a:r>
          </a:p>
          <a:p>
            <a:pPr marL="365760" indent="-283464" fontAlgn="auto">
              <a:spcBef>
                <a:spcPts val="0"/>
              </a:spcBef>
              <a:spcAft>
                <a:spcPts val="0"/>
              </a:spcAft>
              <a:buFont typeface="Wingdings" pitchFamily="2" charset="2"/>
              <a:buNone/>
              <a:defRPr/>
            </a:pPr>
            <a:r>
              <a:rPr lang="en-US" sz="2000" b="1" dirty="0">
                <a:solidFill>
                  <a:srgbClr val="C00000"/>
                </a:solidFill>
                <a:latin typeface="Arial Black" pitchFamily="34" charset="0"/>
              </a:rPr>
              <a:t>c). </a:t>
            </a:r>
            <a:r>
              <a:rPr lang="en-US" sz="2000" b="1" dirty="0">
                <a:solidFill>
                  <a:srgbClr val="002060"/>
                </a:solidFill>
                <a:latin typeface="Arial Black" pitchFamily="34" charset="0"/>
              </a:rPr>
              <a:t>October 6, 1956.</a:t>
            </a:r>
            <a:endParaRPr lang="en-US" sz="2000" b="1" dirty="0"/>
          </a:p>
          <a:p>
            <a:pPr marL="365760" indent="-283464" fontAlgn="auto">
              <a:spcBef>
                <a:spcPts val="0"/>
              </a:spcBef>
              <a:spcAft>
                <a:spcPts val="0"/>
              </a:spcAft>
              <a:buFont typeface="Wingdings" pitchFamily="2" charset="2"/>
              <a:buNone/>
              <a:defRPr/>
            </a:pPr>
            <a:endParaRPr lang="en-US" sz="2400" b="1" dirty="0"/>
          </a:p>
          <a:p>
            <a:pPr marL="365760" indent="-283464" fontAlgn="auto">
              <a:spcBef>
                <a:spcPts val="0"/>
              </a:spcBef>
              <a:spcAft>
                <a:spcPts val="0"/>
              </a:spcAft>
              <a:buFont typeface="Wingdings" pitchFamily="2" charset="2"/>
              <a:buNone/>
              <a:defRPr/>
            </a:pPr>
            <a:r>
              <a:rPr lang="en-US" sz="2400" b="1" i="1" dirty="0">
                <a:latin typeface="Georgia" pitchFamily="18" charset="0"/>
              </a:rPr>
              <a:t>     </a:t>
            </a:r>
            <a:endParaRPr lang="ru-RU" sz="2400" dirty="0">
              <a:latin typeface="Arial Black" pitchFamily="34" charset="0"/>
            </a:endParaRPr>
          </a:p>
        </p:txBody>
      </p:sp>
      <p:pic>
        <p:nvPicPr>
          <p:cNvPr id="3" name="Picture 8" descr="КОСМОС 2"/>
          <p:cNvPicPr>
            <a:picLocks noChangeAspect="1" noChangeArrowheads="1"/>
          </p:cNvPicPr>
          <p:nvPr/>
        </p:nvPicPr>
        <p:blipFill>
          <a:blip r:embed="rId2" cstate="email">
            <a:lum bright="20000" contrast="20000"/>
          </a:blip>
          <a:srcRect/>
          <a:stretch>
            <a:fillRect/>
          </a:stretch>
        </p:blipFill>
        <p:spPr bwMode="auto">
          <a:xfrm>
            <a:off x="5580063" y="765175"/>
            <a:ext cx="3338512" cy="4451350"/>
          </a:xfrm>
          <a:prstGeom prst="rect">
            <a:avLst/>
          </a:prstGeom>
          <a:noFill/>
          <a:ln w="38100" cmpd="dbl">
            <a:solidFill>
              <a:schemeClr val="tx1"/>
            </a:solidFill>
            <a:miter lim="800000"/>
            <a:headEnd/>
            <a:tailEnd/>
          </a:ln>
        </p:spPr>
      </p:pic>
      <p:pic>
        <p:nvPicPr>
          <p:cNvPr id="11268" name="Рисунок 3" descr="анимация планеты.gif"/>
          <p:cNvPicPr>
            <a:picLocks noChangeAspect="1"/>
          </p:cNvPicPr>
          <p:nvPr/>
        </p:nvPicPr>
        <p:blipFill>
          <a:blip r:embed="rId3" cstate="email"/>
          <a:srcRect/>
          <a:stretch>
            <a:fillRect/>
          </a:stretch>
        </p:blipFill>
        <p:spPr bwMode="auto">
          <a:xfrm>
            <a:off x="3995738" y="4941888"/>
            <a:ext cx="1728787" cy="1552575"/>
          </a:xfrm>
          <a:prstGeom prst="rect">
            <a:avLst/>
          </a:prstGeom>
          <a:noFill/>
          <a:ln w="9525">
            <a:noFill/>
            <a:miter lim="800000"/>
            <a:headEnd/>
            <a:tailEnd/>
          </a:ln>
        </p:spPr>
      </p:pic>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2000" fill="hold"/>
                                        <p:tgtEl>
                                          <p:spTgt spid="3"/>
                                        </p:tgtEl>
                                        <p:attrNameLst>
                                          <p:attrName>ppt_w</p:attrName>
                                        </p:attrNameLst>
                                      </p:cBhvr>
                                      <p:tavLst>
                                        <p:tav tm="0">
                                          <p:val>
                                            <p:fltVal val="0"/>
                                          </p:val>
                                        </p:tav>
                                        <p:tav tm="100000">
                                          <p:val>
                                            <p:strVal val="#ppt_w"/>
                                          </p:val>
                                        </p:tav>
                                      </p:tavLst>
                                    </p:anim>
                                    <p:anim calcmode="lin" valueType="num">
                                      <p:cBhvr>
                                        <p:cTn id="8" dur="2000" fill="hold"/>
                                        <p:tgtEl>
                                          <p:spTgt spid="3"/>
                                        </p:tgtEl>
                                        <p:attrNameLst>
                                          <p:attrName>ppt_h</p:attrName>
                                        </p:attrNameLst>
                                      </p:cBhvr>
                                      <p:tavLst>
                                        <p:tav tm="0">
                                          <p:val>
                                            <p:fltVal val="0"/>
                                          </p:val>
                                        </p:tav>
                                        <p:tav tm="100000">
                                          <p:val>
                                            <p:strVal val="#ppt_h"/>
                                          </p:val>
                                        </p:tav>
                                      </p:tavLst>
                                    </p:anim>
                                    <p:animEffect transition="in" filter="fade">
                                      <p:cBhvr>
                                        <p:cTn id="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250825" y="274638"/>
            <a:ext cx="8435975" cy="6107112"/>
          </a:xfrm>
          <a:prstGeom prst="round2DiagRect">
            <a:avLst/>
          </a:prstGeom>
        </p:spPr>
        <p:style>
          <a:lnRef idx="2">
            <a:schemeClr val="accent2"/>
          </a:lnRef>
          <a:fillRef idx="1">
            <a:schemeClr val="lt1"/>
          </a:fillRef>
          <a:effectRef idx="0">
            <a:schemeClr val="accent2"/>
          </a:effectRef>
          <a:fontRef idx="minor">
            <a:schemeClr val="dk1"/>
          </a:fontRef>
        </p:style>
        <p:txBody>
          <a:bodyPr/>
          <a:lstStyle/>
          <a:p>
            <a:pPr algn="ctr" eaLnBrk="1" fontAlgn="auto" hangingPunct="1">
              <a:spcBef>
                <a:spcPts val="0"/>
              </a:spcBef>
              <a:spcAft>
                <a:spcPts val="0"/>
              </a:spcAft>
              <a:defRPr/>
            </a:pPr>
            <a:r>
              <a:rPr lang="en-US" sz="2400" u="sng" dirty="0" smtClean="0">
                <a:solidFill>
                  <a:srgbClr val="002060"/>
                </a:solidFill>
                <a:effectLst/>
                <a:latin typeface="Arial Black" pitchFamily="34" charset="0"/>
              </a:rPr>
              <a:t>TASK 2.</a:t>
            </a:r>
            <a:br>
              <a:rPr lang="en-US" sz="2400" u="sng" dirty="0" smtClean="0">
                <a:solidFill>
                  <a:srgbClr val="002060"/>
                </a:solidFill>
                <a:effectLst/>
                <a:latin typeface="Arial Black" pitchFamily="34" charset="0"/>
              </a:rPr>
            </a:br>
            <a:r>
              <a:rPr lang="en-US" sz="2400" u="sng" dirty="0" smtClean="0">
                <a:solidFill>
                  <a:srgbClr val="002060"/>
                </a:solidFill>
                <a:effectLst/>
                <a:latin typeface="Arial Black" pitchFamily="34" charset="0"/>
              </a:rPr>
              <a:t>CHOOSE THE RIGHT VARIANT:</a:t>
            </a:r>
            <a:r>
              <a:rPr lang="en-US" sz="2400" u="sng" dirty="0" smtClean="0">
                <a:solidFill>
                  <a:schemeClr val="tx1"/>
                </a:solidFill>
                <a:effectLst/>
                <a:latin typeface="Arial Black" pitchFamily="34" charset="0"/>
              </a:rPr>
              <a:t/>
            </a:r>
            <a:br>
              <a:rPr lang="en-US" sz="2400" u="sng" dirty="0" smtClean="0">
                <a:solidFill>
                  <a:schemeClr val="tx1"/>
                </a:solidFill>
                <a:effectLst/>
                <a:latin typeface="Arial Black" pitchFamily="34" charset="0"/>
              </a:rPr>
            </a:br>
            <a:r>
              <a:rPr lang="en-US" sz="2400" u="sng" dirty="0" smtClean="0">
                <a:solidFill>
                  <a:schemeClr val="tx1"/>
                </a:solidFill>
                <a:effectLst/>
                <a:latin typeface="Arial Black" pitchFamily="34" charset="0"/>
              </a:rPr>
              <a:t/>
            </a:r>
            <a:br>
              <a:rPr lang="en-US" sz="2400" u="sng" dirty="0" smtClean="0">
                <a:solidFill>
                  <a:schemeClr val="tx1"/>
                </a:solidFill>
                <a:effectLst/>
                <a:latin typeface="Arial Black" pitchFamily="34" charset="0"/>
              </a:rPr>
            </a:br>
            <a:r>
              <a:rPr lang="en-US" sz="2000" i="1" dirty="0" smtClean="0">
                <a:solidFill>
                  <a:srgbClr val="002060"/>
                </a:solidFill>
                <a:effectLst/>
                <a:latin typeface="Arial Black" pitchFamily="34" charset="0"/>
              </a:rPr>
              <a:t>1.Yuri Gagarin was born on the 9th of March in … .. …village, Smolensk area.</a:t>
            </a:r>
            <a:br>
              <a:rPr lang="en-US" sz="2000" i="1" dirty="0" smtClean="0">
                <a:solidFill>
                  <a:srgbClr val="002060"/>
                </a:solidFill>
                <a:effectLst/>
                <a:latin typeface="Arial Black" pitchFamily="34" charset="0"/>
              </a:rPr>
            </a:br>
            <a:r>
              <a:rPr lang="en-US" sz="2000" i="1" dirty="0" smtClean="0">
                <a:solidFill>
                  <a:srgbClr val="002060"/>
                </a:solidFill>
                <a:effectLst/>
                <a:latin typeface="Arial Black" pitchFamily="34" charset="0"/>
              </a:rPr>
              <a:t/>
            </a:r>
            <a:br>
              <a:rPr lang="en-US" sz="2000" i="1" dirty="0" smtClean="0">
                <a:solidFill>
                  <a:srgbClr val="002060"/>
                </a:solidFill>
                <a:effectLst/>
                <a:latin typeface="Arial Black" pitchFamily="34" charset="0"/>
              </a:rPr>
            </a:br>
            <a:r>
              <a:rPr lang="en-US" sz="2000" i="1" dirty="0" smtClean="0">
                <a:solidFill>
                  <a:schemeClr val="bg2">
                    <a:lumMod val="10000"/>
                  </a:schemeClr>
                </a:solidFill>
                <a:effectLst/>
                <a:latin typeface="Arial Black" pitchFamily="34" charset="0"/>
              </a:rPr>
              <a:t>1.1934 in Clushino      </a:t>
            </a:r>
            <a:br>
              <a:rPr lang="en-US" sz="2000" i="1" dirty="0" smtClean="0">
                <a:solidFill>
                  <a:schemeClr val="bg2">
                    <a:lumMod val="10000"/>
                  </a:schemeClr>
                </a:solidFill>
                <a:effectLst/>
                <a:latin typeface="Arial Black" pitchFamily="34" charset="0"/>
              </a:rPr>
            </a:br>
            <a:r>
              <a:rPr lang="en-US" sz="2000" i="1" dirty="0" smtClean="0">
                <a:solidFill>
                  <a:schemeClr val="bg2">
                    <a:lumMod val="10000"/>
                  </a:schemeClr>
                </a:solidFill>
                <a:effectLst/>
                <a:latin typeface="Arial Black" pitchFamily="34" charset="0"/>
              </a:rPr>
              <a:t>2. 1935 in Clushino.    </a:t>
            </a:r>
            <a:br>
              <a:rPr lang="en-US" sz="2000" i="1" dirty="0" smtClean="0">
                <a:solidFill>
                  <a:schemeClr val="bg2">
                    <a:lumMod val="10000"/>
                  </a:schemeClr>
                </a:solidFill>
                <a:effectLst/>
                <a:latin typeface="Arial Black" pitchFamily="34" charset="0"/>
              </a:rPr>
            </a:br>
            <a:r>
              <a:rPr lang="en-US" sz="2000" i="1" dirty="0" smtClean="0">
                <a:solidFill>
                  <a:schemeClr val="bg2">
                    <a:lumMod val="10000"/>
                  </a:schemeClr>
                </a:solidFill>
                <a:effectLst/>
                <a:latin typeface="Arial Black" pitchFamily="34" charset="0"/>
              </a:rPr>
              <a:t> 3. 1934 in Glushino.</a:t>
            </a:r>
            <a:r>
              <a:rPr lang="en-US" sz="2400" i="1" dirty="0" smtClean="0">
                <a:solidFill>
                  <a:schemeClr val="bg2">
                    <a:lumMod val="10000"/>
                  </a:schemeClr>
                </a:solidFill>
                <a:effectLst/>
                <a:latin typeface="Arial Black" pitchFamily="34" charset="0"/>
              </a:rPr>
              <a:t/>
            </a:r>
            <a:br>
              <a:rPr lang="en-US" sz="2400" i="1" dirty="0" smtClean="0">
                <a:solidFill>
                  <a:schemeClr val="bg2">
                    <a:lumMod val="10000"/>
                  </a:schemeClr>
                </a:solidFill>
                <a:effectLst/>
                <a:latin typeface="Arial Black" pitchFamily="34" charset="0"/>
              </a:rPr>
            </a:br>
            <a:r>
              <a:rPr lang="en-US" sz="2400" i="1" dirty="0" smtClean="0">
                <a:solidFill>
                  <a:schemeClr val="bg2">
                    <a:lumMod val="10000"/>
                  </a:schemeClr>
                </a:solidFill>
                <a:effectLst/>
                <a:latin typeface="Arial Black" pitchFamily="34" charset="0"/>
              </a:rPr>
              <a:t/>
            </a:r>
            <a:br>
              <a:rPr lang="en-US" sz="2400" i="1" dirty="0" smtClean="0">
                <a:solidFill>
                  <a:schemeClr val="bg2">
                    <a:lumMod val="10000"/>
                  </a:schemeClr>
                </a:solidFill>
                <a:effectLst/>
                <a:latin typeface="Arial Black" pitchFamily="34" charset="0"/>
              </a:rPr>
            </a:br>
            <a:r>
              <a:rPr lang="en-US" sz="2400" dirty="0" smtClean="0">
                <a:solidFill>
                  <a:schemeClr val="tx1"/>
                </a:solidFill>
                <a:effectLst/>
                <a:latin typeface="Arial Black" pitchFamily="34" charset="0"/>
              </a:rPr>
              <a:t/>
            </a:r>
            <a:br>
              <a:rPr lang="en-US" sz="2400" dirty="0" smtClean="0">
                <a:solidFill>
                  <a:schemeClr val="tx1"/>
                </a:solidFill>
                <a:effectLst/>
                <a:latin typeface="Arial Black" pitchFamily="34" charset="0"/>
              </a:rPr>
            </a:br>
            <a:endParaRPr lang="ru-RU" sz="2400" dirty="0">
              <a:solidFill>
                <a:schemeClr val="tx1"/>
              </a:solidFill>
              <a:effectLst/>
              <a:latin typeface="Arial Black" pitchFamily="34" charset="0"/>
            </a:endParaRPr>
          </a:p>
        </p:txBody>
      </p:sp>
      <p:sp>
        <p:nvSpPr>
          <p:cNvPr id="5" name="Прямоугольник 4"/>
          <p:cNvSpPr/>
          <p:nvPr/>
        </p:nvSpPr>
        <p:spPr>
          <a:xfrm>
            <a:off x="323850" y="4652963"/>
            <a:ext cx="8351838" cy="1754187"/>
          </a:xfrm>
          <a:prstGeom prst="rect">
            <a:avLst/>
          </a:prstGeom>
        </p:spPr>
        <p:txBody>
          <a:bodyPr>
            <a:spAutoFit/>
          </a:bodyPr>
          <a:lstStyle/>
          <a:p>
            <a:pPr marL="342900" indent="-342900" algn="ctr" fontAlgn="auto">
              <a:spcBef>
                <a:spcPts val="0"/>
              </a:spcBef>
              <a:spcAft>
                <a:spcPts val="0"/>
              </a:spcAft>
              <a:defRPr/>
            </a:pPr>
            <a:r>
              <a:rPr lang="en-US" sz="2400" b="1" i="1" dirty="0">
                <a:solidFill>
                  <a:srgbClr val="002060"/>
                </a:solidFill>
                <a:latin typeface="Arial Black" pitchFamily="34" charset="0"/>
              </a:rPr>
              <a:t>2.He was a native … … … family. </a:t>
            </a:r>
          </a:p>
          <a:p>
            <a:pPr marL="342900" indent="-342900" algn="ctr" fontAlgn="auto">
              <a:spcBef>
                <a:spcPts val="0"/>
              </a:spcBef>
              <a:spcAft>
                <a:spcPts val="0"/>
              </a:spcAft>
              <a:defRPr/>
            </a:pPr>
            <a:endParaRPr lang="en-US" sz="2400" b="1" i="1" dirty="0">
              <a:solidFill>
                <a:srgbClr val="002060"/>
              </a:solidFill>
              <a:latin typeface="Arial Black" pitchFamily="34" charset="0"/>
            </a:endParaRPr>
          </a:p>
          <a:p>
            <a:pPr marL="457200" indent="-457200" algn="ctr" fontAlgn="auto">
              <a:spcBef>
                <a:spcPts val="0"/>
              </a:spcBef>
              <a:spcAft>
                <a:spcPts val="0"/>
              </a:spcAft>
              <a:buFontTx/>
              <a:buAutoNum type="arabicPeriod"/>
              <a:defRPr/>
            </a:pPr>
            <a:r>
              <a:rPr lang="en-US" sz="2000" b="1" i="1" dirty="0">
                <a:solidFill>
                  <a:schemeClr val="bg2">
                    <a:lumMod val="10000"/>
                  </a:schemeClr>
                </a:solidFill>
                <a:latin typeface="Arial Black" pitchFamily="34" charset="0"/>
              </a:rPr>
              <a:t>from rich country</a:t>
            </a:r>
          </a:p>
          <a:p>
            <a:pPr marL="457200" indent="-457200" algn="ctr" fontAlgn="auto">
              <a:spcBef>
                <a:spcPts val="0"/>
              </a:spcBef>
              <a:spcAft>
                <a:spcPts val="0"/>
              </a:spcAft>
              <a:buFontTx/>
              <a:buAutoNum type="arabicPeriod"/>
              <a:defRPr/>
            </a:pPr>
            <a:r>
              <a:rPr lang="en-US" sz="2000" b="1" i="1" dirty="0">
                <a:solidFill>
                  <a:schemeClr val="bg2">
                    <a:lumMod val="10000"/>
                  </a:schemeClr>
                </a:solidFill>
                <a:latin typeface="Arial Black" pitchFamily="34" charset="0"/>
              </a:rPr>
              <a:t> from simple country</a:t>
            </a:r>
          </a:p>
          <a:p>
            <a:pPr marL="457200" indent="-457200" algn="ctr" fontAlgn="auto">
              <a:spcBef>
                <a:spcPts val="0"/>
              </a:spcBef>
              <a:spcAft>
                <a:spcPts val="0"/>
              </a:spcAft>
              <a:buFontTx/>
              <a:buAutoNum type="arabicPeriod"/>
              <a:defRPr/>
            </a:pPr>
            <a:r>
              <a:rPr lang="en-US" sz="2000" b="1" i="1" dirty="0">
                <a:solidFill>
                  <a:schemeClr val="bg2">
                    <a:lumMod val="10000"/>
                  </a:schemeClr>
                </a:solidFill>
                <a:latin typeface="Arial Black" pitchFamily="34" charset="0"/>
              </a:rPr>
              <a:t>from simple town</a:t>
            </a:r>
          </a:p>
        </p:txBody>
      </p:sp>
      <p:pic>
        <p:nvPicPr>
          <p:cNvPr id="6" name="Рисунок 5" descr="в круну семьи.jpg"/>
          <p:cNvPicPr>
            <a:picLocks noChangeAspect="1"/>
          </p:cNvPicPr>
          <p:nvPr/>
        </p:nvPicPr>
        <p:blipFill>
          <a:blip r:embed="rId2" cstate="email">
            <a:lum bright="30000" contrast="10000"/>
          </a:blip>
          <a:stretch>
            <a:fillRect/>
          </a:stretch>
        </p:blipFill>
        <p:spPr>
          <a:xfrm>
            <a:off x="251520" y="116632"/>
            <a:ext cx="1933929" cy="144016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293" name="Рисунок 4" descr="анимация планета.gif"/>
          <p:cNvPicPr>
            <a:picLocks noChangeAspect="1"/>
          </p:cNvPicPr>
          <p:nvPr/>
        </p:nvPicPr>
        <p:blipFill>
          <a:blip r:embed="rId3" cstate="email">
            <a:lum bright="20000" contrast="10000"/>
          </a:blip>
          <a:srcRect/>
          <a:stretch>
            <a:fillRect/>
          </a:stretch>
        </p:blipFill>
        <p:spPr bwMode="auto">
          <a:xfrm>
            <a:off x="179388" y="5203825"/>
            <a:ext cx="1439862" cy="1422400"/>
          </a:xfrm>
          <a:prstGeom prst="rect">
            <a:avLst/>
          </a:prstGeom>
          <a:noFill/>
          <a:ln w="9525">
            <a:noFill/>
            <a:miter lim="800000"/>
            <a:headEnd/>
            <a:tailEnd/>
          </a:ln>
        </p:spPr>
      </p:pic>
      <p:pic>
        <p:nvPicPr>
          <p:cNvPr id="8" name="Рисунок 7" descr="Гагарин - студент Саратова.jpg"/>
          <p:cNvPicPr>
            <a:picLocks noChangeAspect="1"/>
          </p:cNvPicPr>
          <p:nvPr/>
        </p:nvPicPr>
        <p:blipFill>
          <a:blip r:embed="rId4" cstate="email">
            <a:lum bright="10000" contrast="10000"/>
          </a:blip>
          <a:stretch>
            <a:fillRect/>
          </a:stretch>
        </p:blipFill>
        <p:spPr>
          <a:xfrm>
            <a:off x="7668344" y="188640"/>
            <a:ext cx="1325104" cy="179653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295" name="Рисунок 7" descr="анимация ракета 3.gif"/>
          <p:cNvPicPr>
            <a:picLocks noChangeAspect="1"/>
          </p:cNvPicPr>
          <p:nvPr/>
        </p:nvPicPr>
        <p:blipFill>
          <a:blip r:embed="rId5" cstate="email"/>
          <a:srcRect/>
          <a:stretch>
            <a:fillRect/>
          </a:stretch>
        </p:blipFill>
        <p:spPr bwMode="auto">
          <a:xfrm rot="-668733">
            <a:off x="6948488" y="5300663"/>
            <a:ext cx="1836737" cy="1223962"/>
          </a:xfrm>
          <a:prstGeom prst="rect">
            <a:avLst/>
          </a:prstGeom>
          <a:noFill/>
          <a:ln w="9525">
            <a:noFill/>
            <a:miter lim="800000"/>
            <a:headEnd/>
            <a:tailEnd/>
          </a:ln>
        </p:spPr>
      </p:pic>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1000"/>
                                        <p:tgtEl>
                                          <p:spTgt spid="6"/>
                                        </p:tgtEl>
                                      </p:cBhvr>
                                    </p:animEffect>
                                  </p:childTnLst>
                                </p:cTn>
                              </p:par>
                            </p:childTnLst>
                          </p:cTn>
                        </p:par>
                        <p:par>
                          <p:cTn id="8" fill="hold">
                            <p:stCondLst>
                              <p:cond delay="1000"/>
                            </p:stCondLst>
                            <p:childTnLst>
                              <p:par>
                                <p:cTn id="9" presetID="9" presetClass="entr" presetSubtype="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dissolve">
                                      <p:cBhvr>
                                        <p:cTn id="1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358775" y="1773238"/>
            <a:ext cx="8785225" cy="3711575"/>
          </a:xfrm>
          <a:prstGeom prst="roundRect">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en-US" sz="2400" b="1" u="sng" dirty="0">
                <a:solidFill>
                  <a:schemeClr val="accent1">
                    <a:lumMod val="50000"/>
                  </a:schemeClr>
                </a:solidFill>
              </a:rPr>
              <a:t>TASK 3.</a:t>
            </a:r>
          </a:p>
          <a:p>
            <a:pPr algn="ctr" fontAlgn="auto">
              <a:spcBef>
                <a:spcPts val="0"/>
              </a:spcBef>
              <a:spcAft>
                <a:spcPts val="0"/>
              </a:spcAft>
              <a:defRPr/>
            </a:pPr>
            <a:r>
              <a:rPr lang="en-US" sz="2400" b="1" u="sng" dirty="0">
                <a:solidFill>
                  <a:schemeClr val="accent1">
                    <a:lumMod val="50000"/>
                  </a:schemeClr>
                </a:solidFill>
              </a:rPr>
              <a:t>COMPLETE THESE SENTENCES BY USING THE CORRECT WORD FROM THE BOX.</a:t>
            </a:r>
          </a:p>
          <a:p>
            <a:pPr algn="ctr" fontAlgn="auto">
              <a:spcBef>
                <a:spcPts val="0"/>
              </a:spcBef>
              <a:spcAft>
                <a:spcPts val="0"/>
              </a:spcAft>
              <a:defRPr/>
            </a:pPr>
            <a:endParaRPr lang="en-US" sz="2000" u="sng" dirty="0">
              <a:solidFill>
                <a:schemeClr val="accent1">
                  <a:lumMod val="50000"/>
                </a:schemeClr>
              </a:solidFill>
            </a:endParaRPr>
          </a:p>
          <a:p>
            <a:pPr algn="ctr" fontAlgn="auto">
              <a:spcBef>
                <a:spcPts val="0"/>
              </a:spcBef>
              <a:spcAft>
                <a:spcPts val="0"/>
              </a:spcAft>
              <a:defRPr/>
            </a:pPr>
            <a:r>
              <a:rPr lang="en-US" sz="2000" b="1" u="sng" dirty="0">
                <a:solidFill>
                  <a:srgbClr val="C00000"/>
                </a:solidFill>
              </a:rPr>
              <a:t>a). Hard   b).daughters  c). married   d).had  e). person</a:t>
            </a:r>
            <a:endParaRPr lang="ru-RU" sz="2000" b="1" u="sng" dirty="0">
              <a:solidFill>
                <a:srgbClr val="C00000"/>
              </a:solidFill>
            </a:endParaRPr>
          </a:p>
          <a:p>
            <a:pPr algn="ctr" fontAlgn="auto">
              <a:spcBef>
                <a:spcPts val="0"/>
              </a:spcBef>
              <a:spcAft>
                <a:spcPts val="0"/>
              </a:spcAft>
              <a:defRPr/>
            </a:pPr>
            <a:endParaRPr lang="en-US" sz="2000" u="sng" dirty="0"/>
          </a:p>
          <a:p>
            <a:pPr fontAlgn="auto">
              <a:spcBef>
                <a:spcPts val="0"/>
              </a:spcBef>
              <a:spcAft>
                <a:spcPts val="0"/>
              </a:spcAft>
              <a:defRPr/>
            </a:pPr>
            <a:endParaRPr lang="en-US" sz="2000" dirty="0"/>
          </a:p>
          <a:p>
            <a:pPr fontAlgn="auto">
              <a:spcBef>
                <a:spcPts val="0"/>
              </a:spcBef>
              <a:spcAft>
                <a:spcPts val="0"/>
              </a:spcAft>
              <a:defRPr/>
            </a:pPr>
            <a:r>
              <a:rPr lang="en-US" sz="2000" b="1" i="1" dirty="0">
                <a:solidFill>
                  <a:srgbClr val="002060"/>
                </a:solidFill>
              </a:rPr>
              <a:t>He  (1) … Valentina Goriacheva. Soon he (2) … two wonderful (3) …, Lena and Galia. So what kind of (4) … was Gagarin? It’s really  (5) … to find the answer to this question. </a:t>
            </a:r>
            <a:endParaRPr lang="ru-RU" sz="2000" b="1" i="1" dirty="0">
              <a:solidFill>
                <a:srgbClr val="002060"/>
              </a:solidFill>
            </a:endParaRPr>
          </a:p>
        </p:txBody>
      </p:sp>
      <p:pic>
        <p:nvPicPr>
          <p:cNvPr id="3" name="Рисунок 2" descr="Гагарины с дочерью Галиной.jpg"/>
          <p:cNvPicPr>
            <a:picLocks noChangeAspect="1"/>
          </p:cNvPicPr>
          <p:nvPr/>
        </p:nvPicPr>
        <p:blipFill>
          <a:blip r:embed="rId2" cstate="email">
            <a:lum bright="30000" contrast="10000"/>
          </a:blip>
          <a:stretch>
            <a:fillRect/>
          </a:stretch>
        </p:blipFill>
        <p:spPr>
          <a:xfrm>
            <a:off x="467544" y="260648"/>
            <a:ext cx="2304256" cy="174513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3316" name="Рисунок 7" descr="анимация галактика.gif"/>
          <p:cNvPicPr>
            <a:picLocks noChangeAspect="1"/>
          </p:cNvPicPr>
          <p:nvPr/>
        </p:nvPicPr>
        <p:blipFill>
          <a:blip r:embed="rId3" cstate="email"/>
          <a:srcRect/>
          <a:stretch>
            <a:fillRect/>
          </a:stretch>
        </p:blipFill>
        <p:spPr bwMode="auto">
          <a:xfrm>
            <a:off x="5651500" y="5349875"/>
            <a:ext cx="3275013" cy="1263650"/>
          </a:xfrm>
          <a:prstGeom prst="rect">
            <a:avLst/>
          </a:prstGeom>
          <a:noFill/>
          <a:ln w="9525">
            <a:noFill/>
            <a:miter lim="800000"/>
            <a:headEnd/>
            <a:tailEnd/>
          </a:ln>
        </p:spPr>
      </p:pic>
      <p:pic>
        <p:nvPicPr>
          <p:cNvPr id="13317" name="Рисунок 11" descr="анимация ракета 6.gif"/>
          <p:cNvPicPr>
            <a:picLocks noChangeAspect="1"/>
          </p:cNvPicPr>
          <p:nvPr/>
        </p:nvPicPr>
        <p:blipFill>
          <a:blip r:embed="rId4" cstate="email"/>
          <a:srcRect/>
          <a:stretch>
            <a:fillRect/>
          </a:stretch>
        </p:blipFill>
        <p:spPr bwMode="auto">
          <a:xfrm>
            <a:off x="827088" y="5516563"/>
            <a:ext cx="1697037" cy="1171575"/>
          </a:xfrm>
          <a:prstGeom prst="rect">
            <a:avLst/>
          </a:prstGeom>
          <a:noFill/>
          <a:ln w="9525">
            <a:noFill/>
            <a:miter lim="800000"/>
            <a:headEnd/>
            <a:tailEnd/>
          </a:ln>
        </p:spPr>
      </p:pic>
      <p:pic>
        <p:nvPicPr>
          <p:cNvPr id="6" name="Рисунок 5" descr="Артек, 1963.jpg"/>
          <p:cNvPicPr>
            <a:picLocks noChangeAspect="1"/>
          </p:cNvPicPr>
          <p:nvPr/>
        </p:nvPicPr>
        <p:blipFill>
          <a:blip r:embed="rId5" cstate="email">
            <a:lum bright="20000" contrast="10000"/>
          </a:blip>
          <a:stretch>
            <a:fillRect/>
          </a:stretch>
        </p:blipFill>
        <p:spPr>
          <a:xfrm>
            <a:off x="7308304" y="188640"/>
            <a:ext cx="1532451" cy="201134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7" name="Рисунок 6" descr="Гагарин с семьей на прогулке.jpg"/>
          <p:cNvPicPr>
            <a:picLocks noChangeAspect="1"/>
          </p:cNvPicPr>
          <p:nvPr/>
        </p:nvPicPr>
        <p:blipFill>
          <a:blip r:embed="rId6" cstate="email">
            <a:lum bright="10000" contrast="30000"/>
          </a:blip>
          <a:stretch>
            <a:fillRect/>
          </a:stretch>
        </p:blipFill>
        <p:spPr>
          <a:xfrm>
            <a:off x="4067944" y="260648"/>
            <a:ext cx="1956457" cy="136815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1000"/>
                                        <p:tgtEl>
                                          <p:spTgt spid="3"/>
                                        </p:tgtEl>
                                      </p:cBhvr>
                                    </p:animEffect>
                                  </p:childTnLst>
                                </p:cTn>
                              </p:par>
                              <p:par>
                                <p:cTn id="8" presetID="24"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 to="" calcmode="lin" valueType="num">
                                      <p:cBhvr>
                                        <p:cTn id="10" dur="1" fill="hold"/>
                                        <p:tgtEl>
                                          <p:spTgt spid="6"/>
                                        </p:tgtEl>
                                        <p:attrNameLst>
                                          <p:attrName/>
                                        </p:attrNameLst>
                                      </p:cBhvr>
                                    </p:anim>
                                  </p:childTnLst>
                                </p:cTn>
                              </p:par>
                            </p:childTnLst>
                          </p:cTn>
                        </p:par>
                        <p:par>
                          <p:cTn id="11" fill="hold">
                            <p:stCondLst>
                              <p:cond delay="1000"/>
                            </p:stCondLst>
                            <p:childTnLst>
                              <p:par>
                                <p:cTn id="12" presetID="12" presetClass="entr" presetSubtype="8"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slide(fromLeft)">
                                      <p:cBhvr>
                                        <p:cTn id="14"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57200"/>
            <a:ext cx="9144000" cy="5276056"/>
          </a:xfrm>
          <a:prstGeom prst="verticalScroll">
            <a:avLst/>
          </a:prstGeom>
        </p:spPr>
        <p:style>
          <a:lnRef idx="2">
            <a:schemeClr val="accent2"/>
          </a:lnRef>
          <a:fillRef idx="1">
            <a:schemeClr val="lt1"/>
          </a:fillRef>
          <a:effectRef idx="0">
            <a:schemeClr val="accent2"/>
          </a:effectRef>
          <a:fontRef idx="minor">
            <a:schemeClr val="dk1"/>
          </a:fontRef>
        </p:style>
        <p:txBody>
          <a:bodyPr>
            <a:noAutofit/>
          </a:bodyPr>
          <a:lstStyle/>
          <a:p>
            <a:pPr algn="ctr" eaLnBrk="1" fontAlgn="auto" hangingPunct="1">
              <a:spcBef>
                <a:spcPts val="0"/>
              </a:spcBef>
              <a:spcAft>
                <a:spcPts val="0"/>
              </a:spcAft>
              <a:defRPr/>
            </a:pPr>
            <a:r>
              <a:rPr lang="en-US" sz="2000" b="1" u="sng" dirty="0" smtClean="0">
                <a:solidFill>
                  <a:schemeClr val="bg2">
                    <a:lumMod val="10000"/>
                  </a:schemeClr>
                </a:solidFill>
              </a:rPr>
              <a:t>TASK 4</a:t>
            </a:r>
            <a:r>
              <a:rPr lang="en-US" sz="2000" b="1" dirty="0" smtClean="0">
                <a:solidFill>
                  <a:schemeClr val="bg2">
                    <a:lumMod val="10000"/>
                  </a:schemeClr>
                </a:solidFill>
              </a:rPr>
              <a:t>.</a:t>
            </a:r>
            <a:br>
              <a:rPr lang="en-US" sz="2000" b="1" dirty="0" smtClean="0">
                <a:solidFill>
                  <a:schemeClr val="bg2">
                    <a:lumMod val="10000"/>
                  </a:schemeClr>
                </a:solidFill>
              </a:rPr>
            </a:br>
            <a:r>
              <a:rPr lang="en-US" sz="2000" b="1" i="1" u="sng" dirty="0" smtClean="0">
                <a:solidFill>
                  <a:schemeClr val="bg2">
                    <a:lumMod val="10000"/>
                  </a:schemeClr>
                </a:solidFill>
              </a:rPr>
              <a:t>Finish the sentences.</a:t>
            </a:r>
            <a:r>
              <a:rPr lang="en-US" sz="2000" b="1" i="1" u="sng" dirty="0" smtClean="0">
                <a:solidFill>
                  <a:srgbClr val="002060"/>
                </a:solidFill>
              </a:rPr>
              <a:t/>
            </a:r>
            <a:br>
              <a:rPr lang="en-US" sz="2000" b="1" i="1" u="sng" dirty="0" smtClean="0">
                <a:solidFill>
                  <a:srgbClr val="002060"/>
                </a:solidFill>
              </a:rPr>
            </a:br>
            <a:r>
              <a:rPr lang="en-US" sz="2000" b="1" i="1" u="sng" dirty="0" smtClean="0">
                <a:solidFill>
                  <a:srgbClr val="002060"/>
                </a:solidFill>
              </a:rPr>
              <a:t/>
            </a:r>
            <a:br>
              <a:rPr lang="en-US" sz="2000" b="1" i="1" u="sng" dirty="0" smtClean="0">
                <a:solidFill>
                  <a:srgbClr val="002060"/>
                </a:solidFill>
              </a:rPr>
            </a:br>
            <a:r>
              <a:rPr lang="en-US" sz="2000" b="1" dirty="0" smtClean="0">
                <a:solidFill>
                  <a:srgbClr val="C00000"/>
                </a:solidFill>
              </a:rPr>
              <a:t>a). </a:t>
            </a:r>
            <a:r>
              <a:rPr lang="en-US" sz="2000" b="1" dirty="0" smtClean="0">
                <a:solidFill>
                  <a:schemeClr val="tx2">
                    <a:lumMod val="25000"/>
                  </a:schemeClr>
                </a:solidFill>
              </a:rPr>
              <a:t>No doubt that the main event in the life of Yuri Gagarin became his flight into space (cosmos) which .. … .. … … … .</a:t>
            </a:r>
            <a:br>
              <a:rPr lang="en-US" sz="2000" b="1" dirty="0" smtClean="0">
                <a:solidFill>
                  <a:schemeClr val="tx2">
                    <a:lumMod val="25000"/>
                  </a:schemeClr>
                </a:solidFill>
              </a:rPr>
            </a:br>
            <a:r>
              <a:rPr lang="en-US" sz="2000" b="1" dirty="0" smtClean="0">
                <a:solidFill>
                  <a:schemeClr val="tx2">
                    <a:lumMod val="25000"/>
                  </a:schemeClr>
                </a:solidFill>
              </a:rPr>
              <a:t/>
            </a:r>
            <a:br>
              <a:rPr lang="en-US" sz="2000" b="1" dirty="0" smtClean="0">
                <a:solidFill>
                  <a:schemeClr val="tx2">
                    <a:lumMod val="25000"/>
                  </a:schemeClr>
                </a:solidFill>
              </a:rPr>
            </a:br>
            <a:r>
              <a:rPr lang="en-US" sz="2000" b="1" dirty="0" smtClean="0">
                <a:solidFill>
                  <a:srgbClr val="C00000"/>
                </a:solidFill>
              </a:rPr>
              <a:t>b). </a:t>
            </a:r>
            <a:r>
              <a:rPr lang="en-US" sz="2000" b="1" dirty="0" smtClean="0">
                <a:solidFill>
                  <a:schemeClr val="tx2">
                    <a:lumMod val="25000"/>
                  </a:schemeClr>
                </a:solidFill>
              </a:rPr>
              <a:t>This flight lasted … … . </a:t>
            </a:r>
            <a:br>
              <a:rPr lang="en-US" sz="2000" b="1" dirty="0" smtClean="0">
                <a:solidFill>
                  <a:schemeClr val="tx2">
                    <a:lumMod val="25000"/>
                  </a:schemeClr>
                </a:solidFill>
              </a:rPr>
            </a:br>
            <a:r>
              <a:rPr lang="en-US" sz="2000" b="1" dirty="0" smtClean="0">
                <a:solidFill>
                  <a:schemeClr val="tx2">
                    <a:lumMod val="25000"/>
                  </a:schemeClr>
                </a:solidFill>
              </a:rPr>
              <a:t/>
            </a:r>
            <a:br>
              <a:rPr lang="en-US" sz="2000" b="1" dirty="0" smtClean="0">
                <a:solidFill>
                  <a:schemeClr val="tx2">
                    <a:lumMod val="25000"/>
                  </a:schemeClr>
                </a:solidFill>
              </a:rPr>
            </a:br>
            <a:r>
              <a:rPr lang="en-US" sz="2000" b="1" dirty="0" smtClean="0">
                <a:solidFill>
                  <a:srgbClr val="C00000"/>
                </a:solidFill>
              </a:rPr>
              <a:t>c). </a:t>
            </a:r>
            <a:r>
              <a:rPr lang="en-US" sz="2000" b="1" dirty="0" smtClean="0">
                <a:solidFill>
                  <a:schemeClr val="tx2">
                    <a:lumMod val="25000"/>
                  </a:schemeClr>
                </a:solidFill>
              </a:rPr>
              <a:t>The rocket flew around the Earth and … … … .. … … .</a:t>
            </a:r>
            <a:br>
              <a:rPr lang="en-US" sz="2000" b="1" dirty="0" smtClean="0">
                <a:solidFill>
                  <a:schemeClr val="tx2">
                    <a:lumMod val="25000"/>
                  </a:schemeClr>
                </a:solidFill>
              </a:rPr>
            </a:br>
            <a:r>
              <a:rPr lang="en-US" sz="2000" b="1" dirty="0" smtClean="0">
                <a:solidFill>
                  <a:srgbClr val="002060"/>
                </a:solidFill>
              </a:rPr>
              <a:t/>
            </a:r>
            <a:br>
              <a:rPr lang="en-US" sz="2000" b="1" dirty="0" smtClean="0">
                <a:solidFill>
                  <a:srgbClr val="002060"/>
                </a:solidFill>
              </a:rPr>
            </a:br>
            <a:r>
              <a:rPr lang="en-US" sz="2000" b="1" dirty="0" smtClean="0">
                <a:solidFill>
                  <a:srgbClr val="C00000"/>
                </a:solidFill>
              </a:rPr>
              <a:t>1.</a:t>
            </a:r>
            <a:r>
              <a:rPr lang="en-US" sz="2000" b="1" i="1" dirty="0" smtClean="0">
                <a:solidFill>
                  <a:srgbClr val="002060"/>
                </a:solidFill>
              </a:rPr>
              <a:t>then came back to the orbit. </a:t>
            </a:r>
            <a:br>
              <a:rPr lang="en-US" sz="2000" b="1" i="1" dirty="0" smtClean="0">
                <a:solidFill>
                  <a:srgbClr val="002060"/>
                </a:solidFill>
              </a:rPr>
            </a:br>
            <a:r>
              <a:rPr lang="en-US" sz="2000" b="1" i="1" dirty="0" smtClean="0">
                <a:solidFill>
                  <a:srgbClr val="C00000"/>
                </a:solidFill>
              </a:rPr>
              <a:t>2. </a:t>
            </a:r>
            <a:r>
              <a:rPr lang="en-US" sz="2000" b="1" i="1" dirty="0" smtClean="0">
                <a:solidFill>
                  <a:srgbClr val="002060"/>
                </a:solidFill>
              </a:rPr>
              <a:t>he made on the craft “EAST”. </a:t>
            </a:r>
            <a:br>
              <a:rPr lang="en-US" sz="2000" b="1" i="1" dirty="0" smtClean="0">
                <a:solidFill>
                  <a:srgbClr val="002060"/>
                </a:solidFill>
              </a:rPr>
            </a:br>
            <a:r>
              <a:rPr lang="en-US" sz="2000" b="1" i="1" dirty="0" smtClean="0">
                <a:solidFill>
                  <a:srgbClr val="C00000"/>
                </a:solidFill>
              </a:rPr>
              <a:t>3. </a:t>
            </a:r>
            <a:r>
              <a:rPr lang="en-US" sz="2000" b="1" i="1" dirty="0" smtClean="0">
                <a:solidFill>
                  <a:srgbClr val="002060"/>
                </a:solidFill>
              </a:rPr>
              <a:t>108 minutes</a:t>
            </a:r>
            <a:endParaRPr lang="ru-RU" sz="2000" b="1" i="1" dirty="0">
              <a:solidFill>
                <a:srgbClr val="002060"/>
              </a:solidFill>
            </a:endParaRPr>
          </a:p>
        </p:txBody>
      </p:sp>
      <p:pic>
        <p:nvPicPr>
          <p:cNvPr id="3" name="Рисунок 2" descr="Восток с Гагариным 12 апреля 1961.jpg"/>
          <p:cNvPicPr>
            <a:picLocks noChangeAspect="1"/>
          </p:cNvPicPr>
          <p:nvPr/>
        </p:nvPicPr>
        <p:blipFill>
          <a:blip r:embed="rId2" cstate="email"/>
          <a:stretch>
            <a:fillRect/>
          </a:stretch>
        </p:blipFill>
        <p:spPr>
          <a:xfrm>
            <a:off x="179512" y="188640"/>
            <a:ext cx="1584176" cy="172939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4" name="Рисунок 3" descr="Гагарин после полёта в космос.jpg"/>
          <p:cNvPicPr>
            <a:picLocks noChangeAspect="1"/>
          </p:cNvPicPr>
          <p:nvPr/>
        </p:nvPicPr>
        <p:blipFill>
          <a:blip r:embed="rId3" cstate="email">
            <a:lum bright="20000" contrast="10000"/>
          </a:blip>
          <a:stretch>
            <a:fillRect/>
          </a:stretch>
        </p:blipFill>
        <p:spPr>
          <a:xfrm>
            <a:off x="6228184" y="332656"/>
            <a:ext cx="2490707" cy="141595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4341" name="Рисунок 6" descr="Анимация Земля.gif"/>
          <p:cNvPicPr>
            <a:picLocks noChangeAspect="1"/>
          </p:cNvPicPr>
          <p:nvPr/>
        </p:nvPicPr>
        <p:blipFill>
          <a:blip r:embed="rId4" cstate="email"/>
          <a:srcRect/>
          <a:stretch>
            <a:fillRect/>
          </a:stretch>
        </p:blipFill>
        <p:spPr bwMode="auto">
          <a:xfrm>
            <a:off x="7019925" y="4797425"/>
            <a:ext cx="1900238" cy="1927225"/>
          </a:xfrm>
          <a:prstGeom prst="rect">
            <a:avLst/>
          </a:prstGeom>
          <a:noFill/>
          <a:ln w="9525">
            <a:noFill/>
            <a:miter lim="800000"/>
            <a:headEnd/>
            <a:tailEnd/>
          </a:ln>
        </p:spPr>
      </p:pic>
      <p:pic>
        <p:nvPicPr>
          <p:cNvPr id="14342" name="Рисунок 7" descr="Анимация ночное небо.gif"/>
          <p:cNvPicPr>
            <a:picLocks noChangeAspect="1"/>
          </p:cNvPicPr>
          <p:nvPr/>
        </p:nvPicPr>
        <p:blipFill>
          <a:blip r:embed="rId5" cstate="email"/>
          <a:srcRect/>
          <a:stretch>
            <a:fillRect/>
          </a:stretch>
        </p:blipFill>
        <p:spPr bwMode="auto">
          <a:xfrm>
            <a:off x="684213" y="4941888"/>
            <a:ext cx="2357437" cy="1582737"/>
          </a:xfrm>
          <a:prstGeom prst="rect">
            <a:avLst/>
          </a:prstGeom>
          <a:noFill/>
          <a:ln w="9525">
            <a:noFill/>
            <a:miter lim="800000"/>
            <a:headEnd/>
            <a:tailEnd/>
          </a:ln>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Top)">
                                      <p:cBhvr>
                                        <p:cTn id="7" dur="500"/>
                                        <p:tgtEl>
                                          <p:spTgt spid="3"/>
                                        </p:tgtEl>
                                      </p:cBhvr>
                                    </p:animEffect>
                                  </p:childTnLst>
                                </p:cTn>
                              </p:par>
                              <p:par>
                                <p:cTn id="8" presetID="9"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381000" y="1"/>
            <a:ext cx="8458200" cy="1628799"/>
          </a:xfrm>
          <a:prstGeom prst="wave">
            <a:avLst>
              <a:gd name="adj1" fmla="val 12500"/>
              <a:gd name="adj2" fmla="val -1730"/>
            </a:avLst>
          </a:prstGeom>
        </p:spPr>
        <p:style>
          <a:lnRef idx="2">
            <a:schemeClr val="accent2"/>
          </a:lnRef>
          <a:fillRef idx="1">
            <a:schemeClr val="lt1"/>
          </a:fillRef>
          <a:effectRef idx="0">
            <a:schemeClr val="accent2"/>
          </a:effectRef>
          <a:fontRef idx="minor">
            <a:schemeClr val="dk1"/>
          </a:fontRef>
        </p:style>
        <p:txBody>
          <a:bodyPr>
            <a:noAutofit/>
          </a:bodyPr>
          <a:lstStyle/>
          <a:p>
            <a:pPr algn="ctr" eaLnBrk="1" fontAlgn="auto" hangingPunct="1">
              <a:spcAft>
                <a:spcPts val="0"/>
              </a:spcAft>
              <a:defRPr/>
            </a:pPr>
            <a:r>
              <a:rPr lang="en-US" sz="2400" b="1" u="sng" dirty="0" smtClean="0">
                <a:solidFill>
                  <a:srgbClr val="002060"/>
                </a:solidFill>
              </a:rPr>
              <a:t>Task 5.</a:t>
            </a:r>
            <a:br>
              <a:rPr lang="en-US" sz="2400" b="1" u="sng" dirty="0" smtClean="0">
                <a:solidFill>
                  <a:srgbClr val="002060"/>
                </a:solidFill>
              </a:rPr>
            </a:br>
            <a:r>
              <a:rPr lang="en-US" sz="2400" b="1" u="sng" dirty="0" smtClean="0">
                <a:solidFill>
                  <a:srgbClr val="002060"/>
                </a:solidFill>
              </a:rPr>
              <a:t>Guess the words:</a:t>
            </a:r>
            <a:endParaRPr lang="ru-RU" sz="2400" b="1" dirty="0"/>
          </a:p>
        </p:txBody>
      </p:sp>
      <p:sp>
        <p:nvSpPr>
          <p:cNvPr id="4" name="Подзаголовок 3"/>
          <p:cNvSpPr>
            <a:spLocks noGrp="1"/>
          </p:cNvSpPr>
          <p:nvPr>
            <p:ph type="subTitle" idx="1"/>
          </p:nvPr>
        </p:nvSpPr>
        <p:spPr>
          <a:xfrm>
            <a:off x="323850" y="1773238"/>
            <a:ext cx="8458200" cy="4968875"/>
          </a:xfrm>
          <a:prstGeom prst="flowChartDocument">
            <a:avLst/>
          </a:prstGeom>
        </p:spPr>
        <p:style>
          <a:lnRef idx="2">
            <a:schemeClr val="accent2"/>
          </a:lnRef>
          <a:fillRef idx="1">
            <a:schemeClr val="lt1"/>
          </a:fillRef>
          <a:effectRef idx="0">
            <a:schemeClr val="accent2"/>
          </a:effectRef>
          <a:fontRef idx="minor">
            <a:schemeClr val="dk1"/>
          </a:fontRef>
        </p:style>
        <p:txBody>
          <a:bodyPr>
            <a:normAutofit/>
          </a:bodyPr>
          <a:lstStyle/>
          <a:p>
            <a:pPr marL="342900" indent="-342900" eaLnBrk="1" fontAlgn="auto" hangingPunct="1">
              <a:spcAft>
                <a:spcPts val="0"/>
              </a:spcAft>
              <a:buFont typeface="Arial" charset="0"/>
              <a:buAutoNum type="arabicPeriod"/>
              <a:defRPr/>
            </a:pPr>
            <a:r>
              <a:rPr lang="en-US" sz="2000" b="1" dirty="0" smtClean="0">
                <a:solidFill>
                  <a:srgbClr val="002060"/>
                </a:solidFill>
              </a:rPr>
              <a:t>S  -  - </a:t>
            </a:r>
            <a:r>
              <a:rPr lang="ru-RU" sz="2000" b="1" dirty="0" smtClean="0">
                <a:solidFill>
                  <a:srgbClr val="002060"/>
                </a:solidFill>
              </a:rPr>
              <a:t> </a:t>
            </a:r>
            <a:r>
              <a:rPr lang="en-US" sz="2000" b="1" dirty="0" smtClean="0">
                <a:solidFill>
                  <a:srgbClr val="002060"/>
                </a:solidFill>
              </a:rPr>
              <a:t> - </a:t>
            </a:r>
            <a:r>
              <a:rPr lang="ru-RU" sz="2000" b="1" dirty="0" smtClean="0">
                <a:solidFill>
                  <a:srgbClr val="002060"/>
                </a:solidFill>
              </a:rPr>
              <a:t> </a:t>
            </a:r>
            <a:r>
              <a:rPr lang="en-US" sz="2000" b="1" dirty="0" smtClean="0">
                <a:solidFill>
                  <a:srgbClr val="002060"/>
                </a:solidFill>
              </a:rPr>
              <a:t>e        </a:t>
            </a:r>
            <a:r>
              <a:rPr lang="ru-RU" sz="2000" b="1" dirty="0" smtClean="0">
                <a:solidFill>
                  <a:srgbClr val="002060"/>
                </a:solidFill>
              </a:rPr>
              <a:t>                                          </a:t>
            </a:r>
            <a:r>
              <a:rPr lang="en-US" sz="2000" b="1" dirty="0" smtClean="0">
                <a:solidFill>
                  <a:srgbClr val="002060"/>
                </a:solidFill>
              </a:rPr>
              <a:t>           </a:t>
            </a:r>
            <a:r>
              <a:rPr lang="ru-RU" sz="2000" b="1" dirty="0" smtClean="0">
                <a:solidFill>
                  <a:srgbClr val="002060"/>
                </a:solidFill>
              </a:rPr>
              <a:t>Космос</a:t>
            </a:r>
          </a:p>
          <a:p>
            <a:pPr marL="342900" indent="-342900" eaLnBrk="1" fontAlgn="auto" hangingPunct="1">
              <a:spcAft>
                <a:spcPts val="0"/>
              </a:spcAft>
              <a:buFont typeface="Arial" charset="0"/>
              <a:buAutoNum type="arabicPeriod"/>
              <a:defRPr/>
            </a:pPr>
            <a:r>
              <a:rPr lang="ru-RU" sz="2000" b="1" dirty="0" smtClean="0">
                <a:solidFill>
                  <a:srgbClr val="002060"/>
                </a:solidFill>
              </a:rPr>
              <a:t>С  -  -   -  </a:t>
            </a:r>
            <a:r>
              <a:rPr lang="en-US" sz="2000" b="1" dirty="0" smtClean="0">
                <a:solidFill>
                  <a:srgbClr val="002060"/>
                </a:solidFill>
              </a:rPr>
              <a:t>t                                                              </a:t>
            </a:r>
            <a:r>
              <a:rPr lang="ru-RU" sz="2000" b="1" dirty="0" smtClean="0">
                <a:solidFill>
                  <a:srgbClr val="002060"/>
                </a:solidFill>
              </a:rPr>
              <a:t>Комета</a:t>
            </a:r>
          </a:p>
          <a:p>
            <a:pPr marL="342900" indent="-342900" eaLnBrk="1" fontAlgn="auto" hangingPunct="1">
              <a:spcAft>
                <a:spcPts val="0"/>
              </a:spcAft>
              <a:buFont typeface="Arial" charset="0"/>
              <a:buAutoNum type="arabicPeriod"/>
              <a:defRPr/>
            </a:pPr>
            <a:r>
              <a:rPr lang="en-US" sz="2000" b="1" dirty="0" smtClean="0">
                <a:solidFill>
                  <a:srgbClr val="002060"/>
                </a:solidFill>
              </a:rPr>
              <a:t>O  -  -  -   t                                                              </a:t>
            </a:r>
            <a:r>
              <a:rPr lang="ru-RU" sz="2000" b="1" dirty="0" smtClean="0">
                <a:solidFill>
                  <a:srgbClr val="002060"/>
                </a:solidFill>
              </a:rPr>
              <a:t>Орбита</a:t>
            </a:r>
          </a:p>
          <a:p>
            <a:pPr marL="342900" indent="-342900" eaLnBrk="1" fontAlgn="auto" hangingPunct="1">
              <a:spcAft>
                <a:spcPts val="0"/>
              </a:spcAft>
              <a:buFont typeface="Arial" charset="0"/>
              <a:buAutoNum type="arabicPeriod"/>
              <a:defRPr/>
            </a:pPr>
            <a:r>
              <a:rPr lang="en-US" sz="2000" b="1" dirty="0" smtClean="0">
                <a:solidFill>
                  <a:srgbClr val="002060"/>
                </a:solidFill>
              </a:rPr>
              <a:t>M  </a:t>
            </a:r>
            <a:r>
              <a:rPr lang="ru-RU" sz="2000" b="1" dirty="0" smtClean="0">
                <a:solidFill>
                  <a:srgbClr val="002060"/>
                </a:solidFill>
              </a:rPr>
              <a:t>-</a:t>
            </a:r>
            <a:r>
              <a:rPr lang="en-US" sz="2000" b="1" dirty="0" smtClean="0">
                <a:solidFill>
                  <a:srgbClr val="002060"/>
                </a:solidFill>
              </a:rPr>
              <a:t>  -  n                                                              </a:t>
            </a:r>
            <a:r>
              <a:rPr lang="ru-RU" sz="2000" b="1" dirty="0" smtClean="0">
                <a:solidFill>
                  <a:srgbClr val="002060"/>
                </a:solidFill>
              </a:rPr>
              <a:t> </a:t>
            </a:r>
            <a:r>
              <a:rPr lang="en-US" sz="2000" b="1" dirty="0" smtClean="0">
                <a:solidFill>
                  <a:srgbClr val="002060"/>
                </a:solidFill>
              </a:rPr>
              <a:t>  </a:t>
            </a:r>
            <a:r>
              <a:rPr lang="ru-RU" sz="2000" b="1" dirty="0" smtClean="0">
                <a:solidFill>
                  <a:srgbClr val="002060"/>
                </a:solidFill>
              </a:rPr>
              <a:t>Луна</a:t>
            </a:r>
          </a:p>
          <a:p>
            <a:pPr marL="342900" indent="-342900" eaLnBrk="1" fontAlgn="auto" hangingPunct="1">
              <a:spcAft>
                <a:spcPts val="0"/>
              </a:spcAft>
              <a:buFont typeface="Arial" charset="0"/>
              <a:buAutoNum type="arabicPeriod"/>
              <a:defRPr/>
            </a:pPr>
            <a:r>
              <a:rPr lang="en-US" sz="2000" b="1" dirty="0" smtClean="0">
                <a:solidFill>
                  <a:srgbClr val="002060"/>
                </a:solidFill>
              </a:rPr>
              <a:t>S  -  n                                                                     </a:t>
            </a:r>
            <a:r>
              <a:rPr lang="ru-RU" sz="2000" b="1" dirty="0" smtClean="0">
                <a:solidFill>
                  <a:srgbClr val="002060"/>
                </a:solidFill>
              </a:rPr>
              <a:t>Солнце</a:t>
            </a:r>
          </a:p>
          <a:p>
            <a:pPr marL="342900" indent="-342900" eaLnBrk="1" fontAlgn="auto" hangingPunct="1">
              <a:spcAft>
                <a:spcPts val="0"/>
              </a:spcAft>
              <a:buFont typeface="Arial" charset="0"/>
              <a:buAutoNum type="arabicPeriod"/>
              <a:defRPr/>
            </a:pPr>
            <a:r>
              <a:rPr lang="en-US" sz="2000" b="1" dirty="0" smtClean="0">
                <a:solidFill>
                  <a:srgbClr val="002060"/>
                </a:solidFill>
              </a:rPr>
              <a:t>E  -  -  </a:t>
            </a:r>
            <a:r>
              <a:rPr lang="en-US" sz="2000" b="1" smtClean="0">
                <a:solidFill>
                  <a:srgbClr val="002060"/>
                </a:solidFill>
              </a:rPr>
              <a:t>-  h                                                                 </a:t>
            </a:r>
            <a:r>
              <a:rPr lang="ru-RU" sz="2000" b="1" dirty="0" smtClean="0">
                <a:solidFill>
                  <a:srgbClr val="002060"/>
                </a:solidFill>
              </a:rPr>
              <a:t>Земля</a:t>
            </a:r>
          </a:p>
          <a:p>
            <a:pPr marL="342900" indent="-342900" eaLnBrk="1" fontAlgn="auto" hangingPunct="1">
              <a:spcAft>
                <a:spcPts val="0"/>
              </a:spcAft>
              <a:buFont typeface="Arial" charset="0"/>
              <a:buAutoNum type="arabicPeriod"/>
              <a:defRPr/>
            </a:pPr>
            <a:r>
              <a:rPr lang="en-US" sz="2000" b="1" dirty="0" smtClean="0">
                <a:solidFill>
                  <a:srgbClr val="002060"/>
                </a:solidFill>
              </a:rPr>
              <a:t>S </a:t>
            </a:r>
            <a:r>
              <a:rPr lang="ru-RU" sz="2000" b="1" dirty="0" smtClean="0">
                <a:solidFill>
                  <a:srgbClr val="002060"/>
                </a:solidFill>
              </a:rPr>
              <a:t> -</a:t>
            </a:r>
            <a:r>
              <a:rPr lang="en-US" sz="2000" b="1" dirty="0" smtClean="0">
                <a:solidFill>
                  <a:srgbClr val="002060"/>
                </a:solidFill>
              </a:rPr>
              <a:t> </a:t>
            </a:r>
            <a:r>
              <a:rPr lang="ru-RU" sz="2000" b="1" dirty="0" smtClean="0">
                <a:solidFill>
                  <a:srgbClr val="002060"/>
                </a:solidFill>
              </a:rPr>
              <a:t> -</a:t>
            </a:r>
            <a:r>
              <a:rPr lang="en-US" sz="2000" b="1" dirty="0" smtClean="0">
                <a:solidFill>
                  <a:srgbClr val="002060"/>
                </a:solidFill>
              </a:rPr>
              <a:t>  -  s                                                                </a:t>
            </a:r>
            <a:r>
              <a:rPr lang="ru-RU" sz="2000" b="1" dirty="0" smtClean="0">
                <a:solidFill>
                  <a:srgbClr val="002060"/>
                </a:solidFill>
              </a:rPr>
              <a:t>Звёзды </a:t>
            </a:r>
          </a:p>
          <a:p>
            <a:pPr marL="342900" indent="-342900" eaLnBrk="1" fontAlgn="auto" hangingPunct="1">
              <a:spcAft>
                <a:spcPts val="0"/>
              </a:spcAft>
              <a:buFont typeface="Arial" charset="0"/>
              <a:buAutoNum type="arabicPeriod"/>
              <a:defRPr/>
            </a:pPr>
            <a:endParaRPr lang="ru-RU" sz="2000" b="1" dirty="0" smtClean="0">
              <a:solidFill>
                <a:srgbClr val="002060"/>
              </a:solidFill>
            </a:endParaRPr>
          </a:p>
          <a:p>
            <a:pPr eaLnBrk="1" fontAlgn="auto" hangingPunct="1">
              <a:spcAft>
                <a:spcPts val="0"/>
              </a:spcAft>
              <a:buFont typeface="Wingdings 2"/>
              <a:buNone/>
              <a:defRPr/>
            </a:pPr>
            <a:endParaRPr lang="ru-RU" sz="2000" dirty="0"/>
          </a:p>
        </p:txBody>
      </p:sp>
      <p:pic>
        <p:nvPicPr>
          <p:cNvPr id="15364" name="Рисунок 5" descr="анимация сатурн 2.gif"/>
          <p:cNvPicPr>
            <a:picLocks noChangeAspect="1"/>
          </p:cNvPicPr>
          <p:nvPr/>
        </p:nvPicPr>
        <p:blipFill>
          <a:blip r:embed="rId2" cstate="email"/>
          <a:srcRect/>
          <a:stretch>
            <a:fillRect/>
          </a:stretch>
        </p:blipFill>
        <p:spPr bwMode="auto">
          <a:xfrm>
            <a:off x="3132138" y="1268413"/>
            <a:ext cx="1965325" cy="1152525"/>
          </a:xfrm>
          <a:prstGeom prst="rect">
            <a:avLst/>
          </a:prstGeom>
          <a:noFill/>
          <a:ln w="9525">
            <a:noFill/>
            <a:miter lim="800000"/>
            <a:headEnd/>
            <a:tailEnd/>
          </a:ln>
        </p:spPr>
      </p:pic>
      <p:pic>
        <p:nvPicPr>
          <p:cNvPr id="15365" name="Рисунок 3" descr="анимация скафандр.gif"/>
          <p:cNvPicPr>
            <a:picLocks noChangeAspect="1"/>
          </p:cNvPicPr>
          <p:nvPr/>
        </p:nvPicPr>
        <p:blipFill>
          <a:blip r:embed="rId3" cstate="email"/>
          <a:srcRect/>
          <a:stretch>
            <a:fillRect/>
          </a:stretch>
        </p:blipFill>
        <p:spPr bwMode="auto">
          <a:xfrm rot="-1188442">
            <a:off x="839788" y="5362575"/>
            <a:ext cx="981075" cy="1095375"/>
          </a:xfrm>
          <a:prstGeom prst="rect">
            <a:avLst/>
          </a:prstGeom>
          <a:noFill/>
          <a:ln w="9525">
            <a:noFill/>
            <a:miter lim="800000"/>
            <a:headEnd/>
            <a:tailEnd/>
          </a:ln>
        </p:spPr>
      </p:pic>
      <p:pic>
        <p:nvPicPr>
          <p:cNvPr id="15366" name="Рисунок 4" descr="анимация орбита.gif"/>
          <p:cNvPicPr>
            <a:picLocks noChangeAspect="1"/>
          </p:cNvPicPr>
          <p:nvPr/>
        </p:nvPicPr>
        <p:blipFill>
          <a:blip r:embed="rId4" cstate="email"/>
          <a:srcRect/>
          <a:stretch>
            <a:fillRect/>
          </a:stretch>
        </p:blipFill>
        <p:spPr bwMode="auto">
          <a:xfrm rot="-1879461">
            <a:off x="6956425" y="5149850"/>
            <a:ext cx="1954213" cy="1135063"/>
          </a:xfrm>
          <a:prstGeom prst="rect">
            <a:avLst/>
          </a:prstGeom>
          <a:noFill/>
          <a:ln w="9525">
            <a:noFill/>
            <a:miter lim="800000"/>
            <a:headEnd/>
            <a:tailEnd/>
          </a:ln>
        </p:spPr>
      </p:pic>
      <p:pic>
        <p:nvPicPr>
          <p:cNvPr id="15367" name="Рисунок 7" descr="Анимация Земля.gif"/>
          <p:cNvPicPr>
            <a:picLocks noChangeAspect="1"/>
          </p:cNvPicPr>
          <p:nvPr/>
        </p:nvPicPr>
        <p:blipFill>
          <a:blip r:embed="rId5" cstate="email"/>
          <a:srcRect/>
          <a:stretch>
            <a:fillRect/>
          </a:stretch>
        </p:blipFill>
        <p:spPr bwMode="auto">
          <a:xfrm>
            <a:off x="971550" y="188913"/>
            <a:ext cx="792163" cy="803275"/>
          </a:xfrm>
          <a:prstGeom prst="rect">
            <a:avLst/>
          </a:prstGeom>
          <a:noFill/>
          <a:ln w="9525">
            <a:noFill/>
            <a:miter lim="800000"/>
            <a:headEnd/>
            <a:tailEnd/>
          </a:ln>
        </p:spPr>
      </p:pic>
      <p:pic>
        <p:nvPicPr>
          <p:cNvPr id="15368" name="Рисунок 8" descr="анимация Меркурий.gif"/>
          <p:cNvPicPr>
            <a:picLocks noChangeAspect="1"/>
          </p:cNvPicPr>
          <p:nvPr/>
        </p:nvPicPr>
        <p:blipFill>
          <a:blip r:embed="rId6" cstate="email"/>
          <a:srcRect/>
          <a:stretch>
            <a:fillRect/>
          </a:stretch>
        </p:blipFill>
        <p:spPr bwMode="auto">
          <a:xfrm>
            <a:off x="7524750" y="476250"/>
            <a:ext cx="863600" cy="876300"/>
          </a:xfrm>
          <a:prstGeom prst="rect">
            <a:avLst/>
          </a:prstGeom>
          <a:noFill/>
          <a:ln w="9525">
            <a:noFill/>
            <a:miter lim="800000"/>
            <a:headEnd/>
            <a:tailEnd/>
          </a:ln>
        </p:spPr>
      </p:pic>
    </p:spTree>
  </p:cSld>
  <p:clrMapOvr>
    <a:masterClrMapping/>
  </p:clrMapOvr>
  <p:transition spd="slow">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01752" y="457200"/>
            <a:ext cx="8686800" cy="5924128"/>
          </a:xfrm>
          <a:prstGeom prst="roundRect">
            <a:avLst/>
          </a:prstGeom>
        </p:spPr>
        <p:style>
          <a:lnRef idx="2">
            <a:schemeClr val="accent2"/>
          </a:lnRef>
          <a:fillRef idx="1">
            <a:schemeClr val="lt1"/>
          </a:fillRef>
          <a:effectRef idx="0">
            <a:schemeClr val="accent2"/>
          </a:effectRef>
          <a:fontRef idx="minor">
            <a:schemeClr val="dk1"/>
          </a:fontRef>
        </p:style>
        <p:txBody>
          <a:bodyPr>
            <a:normAutofit fontScale="90000"/>
          </a:bodyPr>
          <a:lstStyle/>
          <a:p>
            <a:pPr algn="ctr" eaLnBrk="1" fontAlgn="auto" hangingPunct="1">
              <a:spcBef>
                <a:spcPts val="0"/>
              </a:spcBef>
              <a:spcAft>
                <a:spcPts val="0"/>
              </a:spcAft>
              <a:defRPr/>
            </a:pPr>
            <a:r>
              <a:rPr lang="en-US" sz="2200" b="1" u="sng" dirty="0" smtClean="0">
                <a:solidFill>
                  <a:srgbClr val="002060"/>
                </a:solidFill>
                <a:latin typeface="Arial Black" pitchFamily="34" charset="0"/>
              </a:rPr>
              <a:t>TASK 6. </a:t>
            </a:r>
            <a:br>
              <a:rPr lang="en-US" sz="2200" b="1" u="sng" dirty="0" smtClean="0">
                <a:solidFill>
                  <a:srgbClr val="002060"/>
                </a:solidFill>
                <a:latin typeface="Arial Black" pitchFamily="34" charset="0"/>
              </a:rPr>
            </a:br>
            <a:r>
              <a:rPr lang="en-US" sz="2200" b="1" u="sng" dirty="0" smtClean="0">
                <a:solidFill>
                  <a:srgbClr val="002060"/>
                </a:solidFill>
                <a:latin typeface="Arial Black" pitchFamily="34" charset="0"/>
              </a:rPr>
              <a:t>Complete these sentences by finding the right beginning of each ones.</a:t>
            </a:r>
            <a:r>
              <a:rPr lang="en-US" sz="2200" b="1" u="sng" dirty="0" smtClean="0">
                <a:solidFill>
                  <a:schemeClr val="tx2">
                    <a:lumMod val="25000"/>
                  </a:schemeClr>
                </a:solidFill>
              </a:rPr>
              <a:t/>
            </a:r>
            <a:br>
              <a:rPr lang="en-US" sz="2200" b="1" u="sng" dirty="0" smtClean="0">
                <a:solidFill>
                  <a:schemeClr val="tx2">
                    <a:lumMod val="25000"/>
                  </a:schemeClr>
                </a:solidFill>
              </a:rPr>
            </a:br>
            <a:r>
              <a:rPr lang="en-US" sz="2200" b="1" u="sng" dirty="0" smtClean="0">
                <a:solidFill>
                  <a:schemeClr val="tx2">
                    <a:lumMod val="25000"/>
                  </a:schemeClr>
                </a:solidFill>
              </a:rPr>
              <a:t/>
            </a:r>
            <a:br>
              <a:rPr lang="en-US" sz="2200" b="1" u="sng" dirty="0" smtClean="0">
                <a:solidFill>
                  <a:schemeClr val="tx2">
                    <a:lumMod val="25000"/>
                  </a:schemeClr>
                </a:solidFill>
              </a:rPr>
            </a:br>
            <a:r>
              <a:rPr lang="en-US" sz="2200" b="1" dirty="0" smtClean="0">
                <a:solidFill>
                  <a:srgbClr val="C00000"/>
                </a:solidFill>
                <a:latin typeface="Arial Black" pitchFamily="34" charset="0"/>
              </a:rPr>
              <a:t>1. </a:t>
            </a:r>
            <a:r>
              <a:rPr lang="en-US" sz="2200" b="1" dirty="0" smtClean="0">
                <a:solidFill>
                  <a:schemeClr val="tx2">
                    <a:lumMod val="25000"/>
                  </a:schemeClr>
                </a:solidFill>
                <a:latin typeface="Arial Black" pitchFamily="34" charset="0"/>
              </a:rPr>
              <a:t>… …became the first person in space.</a:t>
            </a:r>
            <a:br>
              <a:rPr lang="en-US" sz="2200" b="1" dirty="0" smtClean="0">
                <a:solidFill>
                  <a:schemeClr val="tx2">
                    <a:lumMod val="25000"/>
                  </a:schemeClr>
                </a:solidFill>
                <a:latin typeface="Arial Black" pitchFamily="34" charset="0"/>
              </a:rPr>
            </a:br>
            <a:r>
              <a:rPr lang="en-US" sz="2200" b="1" dirty="0" smtClean="0">
                <a:solidFill>
                  <a:schemeClr val="tx2">
                    <a:lumMod val="25000"/>
                  </a:schemeClr>
                </a:solidFill>
                <a:latin typeface="Arial Black" pitchFamily="34" charset="0"/>
              </a:rPr>
              <a:t> </a:t>
            </a:r>
            <a:r>
              <a:rPr lang="en-US" sz="2200" b="1" dirty="0" smtClean="0">
                <a:solidFill>
                  <a:srgbClr val="C00000"/>
                </a:solidFill>
                <a:latin typeface="Arial Black" pitchFamily="34" charset="0"/>
              </a:rPr>
              <a:t>2.</a:t>
            </a:r>
            <a:r>
              <a:rPr lang="en-US" sz="2200" b="1" dirty="0" smtClean="0">
                <a:solidFill>
                  <a:schemeClr val="tx2">
                    <a:lumMod val="25000"/>
                  </a:schemeClr>
                </a:solidFill>
                <a:latin typeface="Arial Black" pitchFamily="34" charset="0"/>
              </a:rPr>
              <a:t> … … … … … was driven to the meeting with Nikita Khrushchev. </a:t>
            </a:r>
            <a:br>
              <a:rPr lang="en-US" sz="2200" b="1" dirty="0" smtClean="0">
                <a:solidFill>
                  <a:schemeClr val="tx2">
                    <a:lumMod val="25000"/>
                  </a:schemeClr>
                </a:solidFill>
                <a:latin typeface="Arial Black" pitchFamily="34" charset="0"/>
              </a:rPr>
            </a:br>
            <a:r>
              <a:rPr lang="en-US" sz="2200" b="1" dirty="0" smtClean="0">
                <a:solidFill>
                  <a:srgbClr val="C00000"/>
                </a:solidFill>
                <a:latin typeface="Arial Black" pitchFamily="34" charset="0"/>
              </a:rPr>
              <a:t>3.</a:t>
            </a:r>
            <a:r>
              <a:rPr lang="en-US" sz="2200" b="1" dirty="0" smtClean="0">
                <a:solidFill>
                  <a:schemeClr val="tx2">
                    <a:lumMod val="25000"/>
                  </a:schemeClr>
                </a:solidFill>
                <a:latin typeface="Arial Black" pitchFamily="34" charset="0"/>
              </a:rPr>
              <a:t> … … … … … … … … in front of the Red Square with the most high-ranking capital inhabitants.</a:t>
            </a:r>
            <a:br>
              <a:rPr lang="en-US" sz="2200" b="1" dirty="0" smtClean="0">
                <a:solidFill>
                  <a:schemeClr val="tx2">
                    <a:lumMod val="25000"/>
                  </a:schemeClr>
                </a:solidFill>
                <a:latin typeface="Arial Black" pitchFamily="34" charset="0"/>
              </a:rPr>
            </a:br>
            <a:r>
              <a:rPr lang="en-US" sz="2200" b="1" dirty="0" smtClean="0">
                <a:solidFill>
                  <a:schemeClr val="tx2">
                    <a:lumMod val="25000"/>
                  </a:schemeClr>
                </a:solidFill>
                <a:latin typeface="Arial Black" pitchFamily="34" charset="0"/>
              </a:rPr>
              <a:t> </a:t>
            </a:r>
            <a:br>
              <a:rPr lang="en-US" sz="2200" b="1" dirty="0" smtClean="0">
                <a:solidFill>
                  <a:schemeClr val="tx2">
                    <a:lumMod val="25000"/>
                  </a:schemeClr>
                </a:solidFill>
                <a:latin typeface="Arial Black" pitchFamily="34" charset="0"/>
              </a:rPr>
            </a:br>
            <a:r>
              <a:rPr lang="en-US" sz="2200" b="1" i="1" dirty="0" smtClean="0">
                <a:solidFill>
                  <a:srgbClr val="C00000"/>
                </a:solidFill>
                <a:latin typeface="Arial Black" pitchFamily="34" charset="0"/>
              </a:rPr>
              <a:t>A). </a:t>
            </a:r>
            <a:r>
              <a:rPr lang="en-US" sz="2200" b="1" i="1" dirty="0" smtClean="0">
                <a:solidFill>
                  <a:srgbClr val="0070C0"/>
                </a:solidFill>
                <a:latin typeface="Arial Black" pitchFamily="34" charset="0"/>
              </a:rPr>
              <a:t>Right after landing the cosmonaut …</a:t>
            </a:r>
            <a:br>
              <a:rPr lang="en-US" sz="2200" b="1" i="1" dirty="0" smtClean="0">
                <a:solidFill>
                  <a:srgbClr val="0070C0"/>
                </a:solidFill>
                <a:latin typeface="Arial Black" pitchFamily="34" charset="0"/>
              </a:rPr>
            </a:br>
            <a:r>
              <a:rPr lang="en-US" sz="2200" b="1" i="1" dirty="0" smtClean="0">
                <a:solidFill>
                  <a:srgbClr val="C00000"/>
                </a:solidFill>
                <a:latin typeface="Arial Black" pitchFamily="34" charset="0"/>
              </a:rPr>
              <a:t>B). </a:t>
            </a:r>
            <a:r>
              <a:rPr lang="en-US" sz="2200" b="1" i="1" dirty="0" smtClean="0">
                <a:solidFill>
                  <a:srgbClr val="0070C0"/>
                </a:solidFill>
                <a:latin typeface="Arial Black" pitchFamily="34" charset="0"/>
              </a:rPr>
              <a:t>And the next day Yuri Gagarin was standing … </a:t>
            </a:r>
            <a:br>
              <a:rPr lang="en-US" sz="2200" b="1" i="1" dirty="0" smtClean="0">
                <a:solidFill>
                  <a:srgbClr val="0070C0"/>
                </a:solidFill>
                <a:latin typeface="Arial Black" pitchFamily="34" charset="0"/>
              </a:rPr>
            </a:br>
            <a:r>
              <a:rPr lang="en-US" sz="2200" b="1" i="1" dirty="0" smtClean="0">
                <a:solidFill>
                  <a:srgbClr val="C00000"/>
                </a:solidFill>
                <a:latin typeface="Arial Black" pitchFamily="34" charset="0"/>
              </a:rPr>
              <a:t>C). </a:t>
            </a:r>
            <a:r>
              <a:rPr lang="en-US" sz="2200" b="1" i="1" dirty="0" smtClean="0">
                <a:solidFill>
                  <a:srgbClr val="0070C0"/>
                </a:solidFill>
                <a:latin typeface="Arial Black" pitchFamily="34" charset="0"/>
              </a:rPr>
              <a:t>Yury Gagarin …</a:t>
            </a:r>
            <a:r>
              <a:rPr lang="ru-RU" sz="3200" b="1" i="1" dirty="0" smtClean="0">
                <a:solidFill>
                  <a:srgbClr val="0070C0"/>
                </a:solidFill>
                <a:latin typeface="Arial Black" pitchFamily="34" charset="0"/>
              </a:rPr>
              <a:t/>
            </a:r>
            <a:br>
              <a:rPr lang="ru-RU" sz="3200" b="1" i="1" dirty="0" smtClean="0">
                <a:solidFill>
                  <a:srgbClr val="0070C0"/>
                </a:solidFill>
                <a:latin typeface="Arial Black" pitchFamily="34" charset="0"/>
              </a:rPr>
            </a:br>
            <a:endParaRPr lang="ru-RU" dirty="0">
              <a:solidFill>
                <a:srgbClr val="0070C0"/>
              </a:solidFill>
              <a:latin typeface="Arial Black" pitchFamily="34" charset="0"/>
            </a:endParaRPr>
          </a:p>
        </p:txBody>
      </p:sp>
      <p:pic>
        <p:nvPicPr>
          <p:cNvPr id="5" name="Рисунок 4" descr="Гагарин и его гости.jpg"/>
          <p:cNvPicPr>
            <a:picLocks noChangeAspect="1"/>
          </p:cNvPicPr>
          <p:nvPr/>
        </p:nvPicPr>
        <p:blipFill>
          <a:blip r:embed="rId2" cstate="email">
            <a:lum bright="20000" contrast="10000"/>
          </a:blip>
          <a:stretch>
            <a:fillRect/>
          </a:stretch>
        </p:blipFill>
        <p:spPr>
          <a:xfrm>
            <a:off x="7011040" y="5157192"/>
            <a:ext cx="1824203" cy="142287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6388" name="Рисунок 8" descr="анимация планета.gif"/>
          <p:cNvPicPr>
            <a:picLocks noChangeAspect="1"/>
          </p:cNvPicPr>
          <p:nvPr/>
        </p:nvPicPr>
        <p:blipFill>
          <a:blip r:embed="rId3" cstate="email"/>
          <a:srcRect/>
          <a:stretch>
            <a:fillRect/>
          </a:stretch>
        </p:blipFill>
        <p:spPr bwMode="auto">
          <a:xfrm>
            <a:off x="7956550" y="115888"/>
            <a:ext cx="838200" cy="828675"/>
          </a:xfrm>
          <a:prstGeom prst="rect">
            <a:avLst/>
          </a:prstGeom>
          <a:noFill/>
          <a:ln w="9525">
            <a:noFill/>
            <a:miter lim="800000"/>
            <a:headEnd/>
            <a:tailEnd/>
          </a:ln>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01752" y="457200"/>
            <a:ext cx="8686800" cy="6284168"/>
          </a:xfrm>
          <a:prstGeom prst="round2DiagRect">
            <a:avLst/>
          </a:prstGeom>
        </p:spPr>
        <p:style>
          <a:lnRef idx="2">
            <a:schemeClr val="accent2"/>
          </a:lnRef>
          <a:fillRef idx="1">
            <a:schemeClr val="lt1"/>
          </a:fillRef>
          <a:effectRef idx="0">
            <a:schemeClr val="accent2"/>
          </a:effectRef>
          <a:fontRef idx="minor">
            <a:schemeClr val="dk1"/>
          </a:fontRef>
        </p:style>
        <p:txBody>
          <a:bodyPr/>
          <a:lstStyle/>
          <a:p>
            <a:pPr algn="ctr" eaLnBrk="1" fontAlgn="t" hangingPunct="1">
              <a:spcAft>
                <a:spcPts val="0"/>
              </a:spcAft>
              <a:defRPr/>
            </a:pPr>
            <a:r>
              <a:rPr lang="en-US" sz="2000" b="1" u="sng" dirty="0" smtClean="0">
                <a:solidFill>
                  <a:srgbClr val="002060"/>
                </a:solidFill>
              </a:rPr>
              <a:t>TASK 7.</a:t>
            </a:r>
            <a:br>
              <a:rPr lang="en-US" sz="2000" b="1" u="sng" dirty="0" smtClean="0">
                <a:solidFill>
                  <a:srgbClr val="002060"/>
                </a:solidFill>
              </a:rPr>
            </a:br>
            <a:r>
              <a:rPr lang="en-US" sz="2000" b="1" u="sng" dirty="0" smtClean="0">
                <a:solidFill>
                  <a:srgbClr val="002060"/>
                </a:solidFill>
              </a:rPr>
              <a:t>Read the text below and decide which answer (A, B, C) best fits each space.</a:t>
            </a:r>
            <a:r>
              <a:rPr lang="en-US" sz="1300" b="1" u="sng" dirty="0" smtClean="0">
                <a:solidFill>
                  <a:srgbClr val="002060"/>
                </a:solidFill>
              </a:rPr>
              <a:t/>
            </a:r>
            <a:br>
              <a:rPr lang="en-US" sz="1300" b="1" u="sng" dirty="0" smtClean="0">
                <a:solidFill>
                  <a:srgbClr val="002060"/>
                </a:solidFill>
              </a:rPr>
            </a:br>
            <a:r>
              <a:rPr lang="en-US" sz="1300" b="1" u="sng" dirty="0" smtClean="0">
                <a:solidFill>
                  <a:srgbClr val="002060"/>
                </a:solidFill>
              </a:rPr>
              <a:t/>
            </a:r>
            <a:br>
              <a:rPr lang="en-US" sz="1300" b="1" u="sng" dirty="0" smtClean="0">
                <a:solidFill>
                  <a:srgbClr val="002060"/>
                </a:solidFill>
              </a:rPr>
            </a:br>
            <a:r>
              <a:rPr lang="en-US" sz="1300" b="1" u="sng" dirty="0" smtClean="0">
                <a:solidFill>
                  <a:srgbClr val="002060"/>
                </a:solidFill>
              </a:rPr>
              <a:t/>
            </a:r>
            <a:br>
              <a:rPr lang="en-US" sz="1300" b="1" u="sng" dirty="0" smtClean="0">
                <a:solidFill>
                  <a:srgbClr val="002060"/>
                </a:solidFill>
              </a:rPr>
            </a:br>
            <a:r>
              <a:rPr lang="en-US" sz="2000" b="1" i="1" dirty="0" smtClean="0">
                <a:solidFill>
                  <a:srgbClr val="002060"/>
                </a:solidFill>
              </a:rPr>
              <a:t>108 minutes now (1)… not a long time spent in (2)… . But just think what that meant for a person who (3) …  that he was the (4) … one to do it. No doubt the flight  (5)… … with tremendous risk. And Yuri Gagarin understood that (6) … .</a:t>
            </a:r>
            <a:br>
              <a:rPr lang="en-US" sz="2000" b="1" i="1" dirty="0" smtClean="0">
                <a:solidFill>
                  <a:srgbClr val="002060"/>
                </a:solidFill>
              </a:rPr>
            </a:br>
            <a:r>
              <a:rPr lang="ru-RU" sz="2000" b="1" i="1" dirty="0" smtClean="0">
                <a:solidFill>
                  <a:srgbClr val="002060"/>
                </a:solidFill>
              </a:rPr>
              <a:t/>
            </a:r>
            <a:br>
              <a:rPr lang="ru-RU" sz="2000" b="1" i="1" dirty="0" smtClean="0">
                <a:solidFill>
                  <a:srgbClr val="002060"/>
                </a:solidFill>
              </a:rPr>
            </a:br>
            <a:r>
              <a:rPr lang="en-US" sz="2000" b="1" i="1" dirty="0" smtClean="0">
                <a:solidFill>
                  <a:srgbClr val="002060"/>
                </a:solidFill>
              </a:rPr>
              <a:t>1.   </a:t>
            </a:r>
            <a:r>
              <a:rPr lang="en-US" sz="2000" b="1" dirty="0" smtClean="0"/>
              <a:t>A. seem               B. seems                  C. seemed</a:t>
            </a:r>
            <a:r>
              <a:rPr lang="ru-RU" sz="2000" b="1" dirty="0" smtClean="0"/>
              <a:t/>
            </a:r>
            <a:br>
              <a:rPr lang="ru-RU" sz="2000" b="1" dirty="0" smtClean="0"/>
            </a:br>
            <a:r>
              <a:rPr lang="en-US" sz="2000" b="1" dirty="0" smtClean="0"/>
              <a:t>2.   A. space              B. water                   C .country</a:t>
            </a:r>
            <a:r>
              <a:rPr lang="ru-RU" sz="2000" b="1" dirty="0" smtClean="0"/>
              <a:t/>
            </a:r>
            <a:br>
              <a:rPr lang="ru-RU" sz="2000" b="1" dirty="0" smtClean="0"/>
            </a:br>
            <a:r>
              <a:rPr lang="en-US" sz="2000" b="1" dirty="0" smtClean="0"/>
              <a:t>3.   A. know         B. is known            C. knew</a:t>
            </a:r>
            <a:r>
              <a:rPr lang="ru-RU" sz="2000" b="1" dirty="0" smtClean="0"/>
              <a:t/>
            </a:r>
            <a:br>
              <a:rPr lang="ru-RU" sz="2000" b="1" dirty="0" smtClean="0"/>
            </a:br>
            <a:r>
              <a:rPr lang="en-US" sz="2000" b="1" dirty="0" smtClean="0"/>
              <a:t>4.   A. first           B. second               C. third</a:t>
            </a:r>
            <a:r>
              <a:rPr lang="ru-RU" sz="2000" b="1" dirty="0" smtClean="0"/>
              <a:t/>
            </a:r>
            <a:br>
              <a:rPr lang="ru-RU" sz="2000" b="1" dirty="0" smtClean="0"/>
            </a:br>
            <a:r>
              <a:rPr lang="en-US" sz="2000" b="1" dirty="0" smtClean="0"/>
              <a:t>5.   A. connected               B. is connected        C. was connected </a:t>
            </a:r>
            <a:r>
              <a:rPr lang="ru-RU" sz="2000" b="1" dirty="0" smtClean="0"/>
              <a:t/>
            </a:r>
            <a:br>
              <a:rPr lang="ru-RU" sz="2000" b="1" dirty="0" smtClean="0"/>
            </a:br>
            <a:r>
              <a:rPr lang="en-US" sz="2000" b="1" dirty="0" smtClean="0"/>
              <a:t>6.   A. clear                  B. clearly                 C. unclearly</a:t>
            </a:r>
            <a:r>
              <a:rPr lang="ru-RU" sz="2000" b="1" dirty="0" smtClean="0"/>
              <a:t/>
            </a:r>
            <a:br>
              <a:rPr lang="ru-RU" sz="2000" b="1" dirty="0" smtClean="0"/>
            </a:br>
            <a:endParaRPr lang="ru-RU" sz="2000" b="1" dirty="0"/>
          </a:p>
        </p:txBody>
      </p:sp>
      <p:pic>
        <p:nvPicPr>
          <p:cNvPr id="17411" name="Рисунок 6" descr="анимация шатл.gif"/>
          <p:cNvPicPr>
            <a:picLocks noChangeAspect="1"/>
          </p:cNvPicPr>
          <p:nvPr/>
        </p:nvPicPr>
        <p:blipFill>
          <a:blip r:embed="rId2" cstate="email"/>
          <a:srcRect/>
          <a:stretch>
            <a:fillRect/>
          </a:stretch>
        </p:blipFill>
        <p:spPr bwMode="auto">
          <a:xfrm>
            <a:off x="179388" y="3573463"/>
            <a:ext cx="1368425" cy="1368425"/>
          </a:xfrm>
          <a:prstGeom prst="rect">
            <a:avLst/>
          </a:prstGeom>
          <a:noFill/>
          <a:ln w="9525">
            <a:noFill/>
            <a:miter lim="800000"/>
            <a:headEnd/>
            <a:tailEnd/>
          </a:ln>
        </p:spPr>
      </p:pic>
      <p:pic>
        <p:nvPicPr>
          <p:cNvPr id="5" name="Рисунок 4" descr="гаг и лавка.jpg"/>
          <p:cNvPicPr>
            <a:picLocks noChangeAspect="1"/>
          </p:cNvPicPr>
          <p:nvPr/>
        </p:nvPicPr>
        <p:blipFill>
          <a:blip r:embed="rId3" cstate="email">
            <a:lum bright="20000" contrast="10000"/>
          </a:blip>
          <a:stretch>
            <a:fillRect/>
          </a:stretch>
        </p:blipFill>
        <p:spPr>
          <a:xfrm>
            <a:off x="323528" y="188640"/>
            <a:ext cx="1512168" cy="105101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6" name="Рисунок 5" descr="Гагарин с земляками.jpg"/>
          <p:cNvPicPr>
            <a:picLocks noChangeAspect="1"/>
          </p:cNvPicPr>
          <p:nvPr/>
        </p:nvPicPr>
        <p:blipFill>
          <a:blip r:embed="rId4" cstate="email">
            <a:lum bright="10000" contrast="10000"/>
          </a:blip>
          <a:stretch>
            <a:fillRect/>
          </a:stretch>
        </p:blipFill>
        <p:spPr>
          <a:xfrm>
            <a:off x="7092280" y="188640"/>
            <a:ext cx="1607697" cy="103979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7414" name="Рисунок 5" descr="анимация сатурн 2.gif"/>
          <p:cNvPicPr>
            <a:picLocks noChangeAspect="1"/>
          </p:cNvPicPr>
          <p:nvPr/>
        </p:nvPicPr>
        <p:blipFill>
          <a:blip r:embed="rId5" cstate="email"/>
          <a:srcRect/>
          <a:stretch>
            <a:fillRect/>
          </a:stretch>
        </p:blipFill>
        <p:spPr bwMode="auto">
          <a:xfrm rot="620300">
            <a:off x="7667625" y="5949950"/>
            <a:ext cx="1217613" cy="711200"/>
          </a:xfrm>
          <a:prstGeom prst="rect">
            <a:avLst/>
          </a:prstGeom>
          <a:noFill/>
          <a:ln w="9525">
            <a:noFill/>
            <a:miter lim="800000"/>
            <a:headEnd/>
            <a:tailEnd/>
          </a:ln>
        </p:spPr>
      </p:pic>
    </p:spTree>
  </p:cSld>
  <p:clrMapOvr>
    <a:masterClrMapping/>
  </p:clrMapOvr>
  <p:transition spd="slow">
    <p:pull dir="l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Right)">
                                      <p:cBhvr>
                                        <p:cTn id="7" dur="500"/>
                                        <p:tgtEl>
                                          <p:spTgt spid="5"/>
                                        </p:tgtEl>
                                      </p:cBhvr>
                                    </p:animEffect>
                                  </p:childTnLst>
                                </p:cTn>
                              </p:par>
                            </p:childTnLst>
                          </p:cTn>
                        </p:par>
                        <p:par>
                          <p:cTn id="8" fill="hold">
                            <p:stCondLst>
                              <p:cond delay="500"/>
                            </p:stCondLst>
                            <p:childTnLst>
                              <p:par>
                                <p:cTn id="9" presetID="8" presetClass="entr" presetSubtype="16"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diamond(in)">
                                      <p:cBhvr>
                                        <p:cTn id="11"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116632"/>
            <a:ext cx="8686800" cy="1178768"/>
          </a:xfrm>
        </p:spPr>
        <p:style>
          <a:lnRef idx="2">
            <a:schemeClr val="accent4"/>
          </a:lnRef>
          <a:fillRef idx="1">
            <a:schemeClr val="lt1"/>
          </a:fillRef>
          <a:effectRef idx="0">
            <a:schemeClr val="accent4"/>
          </a:effectRef>
          <a:fontRef idx="minor">
            <a:schemeClr val="dk1"/>
          </a:fontRef>
        </p:style>
        <p:txBody>
          <a:bodyPr>
            <a:noAutofit/>
          </a:bodyPr>
          <a:lstStyle/>
          <a:p>
            <a:pPr algn="ctr" eaLnBrk="1" fontAlgn="auto" hangingPunct="1">
              <a:spcBef>
                <a:spcPts val="0"/>
              </a:spcBef>
              <a:spcAft>
                <a:spcPts val="0"/>
              </a:spcAft>
              <a:defRPr/>
            </a:pPr>
            <a:r>
              <a:rPr lang="en-US" sz="2400" b="1" u="sng" dirty="0" smtClean="0">
                <a:solidFill>
                  <a:srgbClr val="002060"/>
                </a:solidFill>
              </a:rPr>
              <a:t>TASK 8. </a:t>
            </a:r>
            <a:br>
              <a:rPr lang="en-US" sz="2400" b="1" u="sng" dirty="0" smtClean="0">
                <a:solidFill>
                  <a:srgbClr val="002060"/>
                </a:solidFill>
              </a:rPr>
            </a:br>
            <a:r>
              <a:rPr lang="en-US" sz="2400" b="1" u="sng" dirty="0" smtClean="0">
                <a:solidFill>
                  <a:srgbClr val="002060"/>
                </a:solidFill>
              </a:rPr>
              <a:t>Answer the questions after  the text.</a:t>
            </a:r>
            <a:br>
              <a:rPr lang="en-US" sz="2400" b="1" u="sng" dirty="0" smtClean="0">
                <a:solidFill>
                  <a:srgbClr val="002060"/>
                </a:solidFill>
              </a:rPr>
            </a:br>
            <a:endParaRPr lang="ru-RU" sz="2400" dirty="0"/>
          </a:p>
        </p:txBody>
      </p:sp>
      <p:sp>
        <p:nvSpPr>
          <p:cNvPr id="3" name="Содержимое 2"/>
          <p:cNvSpPr>
            <a:spLocks noGrp="1"/>
          </p:cNvSpPr>
          <p:nvPr>
            <p:ph idx="1"/>
          </p:nvPr>
        </p:nvSpPr>
        <p:spPr>
          <a:xfrm>
            <a:off x="304800" y="1554163"/>
            <a:ext cx="8686800" cy="5303837"/>
          </a:xfrm>
          <a:prstGeom prst="snip2DiagRect">
            <a:avLst/>
          </a:prstGeom>
        </p:spPr>
        <p:style>
          <a:lnRef idx="2">
            <a:schemeClr val="accent5"/>
          </a:lnRef>
          <a:fillRef idx="1">
            <a:schemeClr val="lt1"/>
          </a:fillRef>
          <a:effectRef idx="0">
            <a:schemeClr val="accent5"/>
          </a:effectRef>
          <a:fontRef idx="minor">
            <a:schemeClr val="dk1"/>
          </a:fontRef>
        </p:style>
        <p:txBody>
          <a:bodyPr>
            <a:normAutofit/>
          </a:bodyPr>
          <a:lstStyle/>
          <a:p>
            <a:pPr algn="ctr" eaLnBrk="1" fontAlgn="auto" hangingPunct="1">
              <a:spcBef>
                <a:spcPts val="0"/>
              </a:spcBef>
              <a:spcAft>
                <a:spcPts val="0"/>
              </a:spcAft>
              <a:buFont typeface="Wingdings 2"/>
              <a:buChar char=""/>
              <a:defRPr/>
            </a:pPr>
            <a:endParaRPr lang="en-US" sz="3600" b="1" u="sng" dirty="0" smtClean="0">
              <a:solidFill>
                <a:srgbClr val="002060"/>
              </a:solidFill>
            </a:endParaRPr>
          </a:p>
          <a:p>
            <a:pPr eaLnBrk="1" fontAlgn="auto" hangingPunct="1">
              <a:spcBef>
                <a:spcPts val="0"/>
              </a:spcBef>
              <a:spcAft>
                <a:spcPts val="0"/>
              </a:spcAft>
              <a:buFont typeface="Wingdings 2"/>
              <a:buChar char=""/>
              <a:defRPr/>
            </a:pPr>
            <a:r>
              <a:rPr lang="en-US" sz="2800" b="1" i="1" dirty="0" smtClean="0">
                <a:solidFill>
                  <a:srgbClr val="002060"/>
                </a:solidFill>
              </a:rPr>
              <a:t>Everyone dreamed to shake his hand, to speak with a hero. His smile had become one of the symbols of Soviet Union. He wasn’t allowed to go on space flights anymore.</a:t>
            </a:r>
          </a:p>
          <a:p>
            <a:pPr eaLnBrk="1" fontAlgn="auto" hangingPunct="1">
              <a:spcBef>
                <a:spcPts val="0"/>
              </a:spcBef>
              <a:spcAft>
                <a:spcPts val="0"/>
              </a:spcAft>
              <a:buFont typeface="Wingdings 2"/>
              <a:buChar char=""/>
              <a:defRPr/>
            </a:pPr>
            <a:endParaRPr lang="en-US" b="1" i="1" dirty="0" smtClean="0">
              <a:solidFill>
                <a:schemeClr val="bg2">
                  <a:lumMod val="75000"/>
                </a:schemeClr>
              </a:solidFill>
            </a:endParaRPr>
          </a:p>
          <a:p>
            <a:pPr eaLnBrk="1" fontAlgn="auto" hangingPunct="1">
              <a:spcBef>
                <a:spcPts val="0"/>
              </a:spcBef>
              <a:spcAft>
                <a:spcPts val="0"/>
              </a:spcAft>
              <a:buFontTx/>
              <a:buAutoNum type="arabicPeriod"/>
              <a:defRPr/>
            </a:pPr>
            <a:r>
              <a:rPr lang="en-US" sz="2600" b="1" dirty="0" smtClean="0">
                <a:solidFill>
                  <a:srgbClr val="7030A0"/>
                </a:solidFill>
              </a:rPr>
              <a:t>Who dreamed to shake his hand?</a:t>
            </a:r>
          </a:p>
          <a:p>
            <a:pPr eaLnBrk="1" fontAlgn="auto" hangingPunct="1">
              <a:spcBef>
                <a:spcPts val="0"/>
              </a:spcBef>
              <a:spcAft>
                <a:spcPts val="0"/>
              </a:spcAft>
              <a:buFontTx/>
              <a:buAutoNum type="arabicPeriod"/>
              <a:defRPr/>
            </a:pPr>
            <a:r>
              <a:rPr lang="en-US" sz="2600" b="1" dirty="0" smtClean="0">
                <a:solidFill>
                  <a:srgbClr val="7030A0"/>
                </a:solidFill>
              </a:rPr>
              <a:t>What had become one of the symbols of Soviet Union?</a:t>
            </a:r>
          </a:p>
          <a:p>
            <a:pPr eaLnBrk="1" fontAlgn="auto" hangingPunct="1">
              <a:spcBef>
                <a:spcPts val="0"/>
              </a:spcBef>
              <a:spcAft>
                <a:spcPts val="0"/>
              </a:spcAft>
              <a:buFontTx/>
              <a:buAutoNum type="arabicPeriod"/>
              <a:defRPr/>
            </a:pPr>
            <a:r>
              <a:rPr lang="en-US" sz="2600" b="1" dirty="0" smtClean="0">
                <a:solidFill>
                  <a:srgbClr val="7030A0"/>
                </a:solidFill>
              </a:rPr>
              <a:t>What wasn’t allowed to him to do anymore?</a:t>
            </a:r>
            <a:endParaRPr lang="ru-RU" sz="2600" b="1" dirty="0" smtClean="0">
              <a:solidFill>
                <a:srgbClr val="7030A0"/>
              </a:solidFill>
            </a:endParaRPr>
          </a:p>
          <a:p>
            <a:pPr eaLnBrk="1" fontAlgn="auto" hangingPunct="1">
              <a:spcAft>
                <a:spcPts val="0"/>
              </a:spcAft>
              <a:buFont typeface="Wingdings 2"/>
              <a:buChar char=""/>
              <a:defRPr/>
            </a:pPr>
            <a:endParaRPr lang="ru-RU" dirty="0"/>
          </a:p>
        </p:txBody>
      </p:sp>
      <p:pic>
        <p:nvPicPr>
          <p:cNvPr id="4" name="Рисунок 3" descr="Гагарин чинит велосипед.jpg"/>
          <p:cNvPicPr>
            <a:picLocks noChangeAspect="1"/>
          </p:cNvPicPr>
          <p:nvPr/>
        </p:nvPicPr>
        <p:blipFill>
          <a:blip r:embed="rId2" cstate="email"/>
          <a:stretch>
            <a:fillRect/>
          </a:stretch>
        </p:blipFill>
        <p:spPr>
          <a:xfrm>
            <a:off x="251520" y="1124744"/>
            <a:ext cx="1767842" cy="122570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5" name="Рисунок 4" descr="Гагарин.jpg"/>
          <p:cNvPicPr>
            <a:picLocks noChangeAspect="1"/>
          </p:cNvPicPr>
          <p:nvPr/>
        </p:nvPicPr>
        <p:blipFill>
          <a:blip r:embed="rId3" cstate="email">
            <a:lum bright="20000" contrast="10000"/>
          </a:blip>
          <a:stretch>
            <a:fillRect/>
          </a:stretch>
        </p:blipFill>
        <p:spPr>
          <a:xfrm>
            <a:off x="7740352" y="259250"/>
            <a:ext cx="1237181" cy="165758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8438" name="Рисунок 5" descr="анимация марс.gif"/>
          <p:cNvPicPr>
            <a:picLocks noChangeAspect="1"/>
          </p:cNvPicPr>
          <p:nvPr/>
        </p:nvPicPr>
        <p:blipFill>
          <a:blip r:embed="rId4" cstate="email"/>
          <a:srcRect/>
          <a:stretch>
            <a:fillRect/>
          </a:stretch>
        </p:blipFill>
        <p:spPr bwMode="auto">
          <a:xfrm>
            <a:off x="8027988" y="4149725"/>
            <a:ext cx="714375" cy="714375"/>
          </a:xfrm>
          <a:prstGeom prst="rect">
            <a:avLst/>
          </a:prstGeom>
          <a:noFill/>
          <a:ln w="9525">
            <a:noFill/>
            <a:miter lim="800000"/>
            <a:headEnd/>
            <a:tailEnd/>
          </a:ln>
        </p:spPr>
      </p:pic>
      <p:pic>
        <p:nvPicPr>
          <p:cNvPr id="18439" name="Рисунок 6" descr="луна космос.gif"/>
          <p:cNvPicPr>
            <a:picLocks noChangeAspect="1"/>
          </p:cNvPicPr>
          <p:nvPr/>
        </p:nvPicPr>
        <p:blipFill>
          <a:blip r:embed="rId5" cstate="email"/>
          <a:srcRect/>
          <a:stretch>
            <a:fillRect/>
          </a:stretch>
        </p:blipFill>
        <p:spPr bwMode="auto">
          <a:xfrm>
            <a:off x="4787900" y="1341438"/>
            <a:ext cx="952500" cy="952500"/>
          </a:xfrm>
          <a:prstGeom prst="rect">
            <a:avLst/>
          </a:prstGeom>
          <a:noFill/>
          <a:ln w="9525">
            <a:noFill/>
            <a:miter lim="800000"/>
            <a:headEnd/>
            <a:tailEnd/>
          </a:ln>
        </p:spPr>
      </p:pic>
    </p:spTree>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1000"/>
                                        <p:tgtEl>
                                          <p:spTgt spid="4"/>
                                        </p:tgtEl>
                                      </p:cBhvr>
                                    </p:animEffect>
                                  </p:childTnLst>
                                </p:cTn>
                              </p:par>
                            </p:childTnLst>
                          </p:cTn>
                        </p:par>
                        <p:par>
                          <p:cTn id="8" fill="hold">
                            <p:stCondLst>
                              <p:cond delay="1000"/>
                            </p:stCondLst>
                            <p:childTnLst>
                              <p:par>
                                <p:cTn id="9" presetID="14" presetClass="entr" presetSubtype="1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randombar(horizontal)">
                                      <p:cBhvr>
                                        <p:cTn id="11"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Другая 3">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105964"/>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Другая 3">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105964"/>
    </a:folHlink>
  </a:clrScheme>
</a:themeOverride>
</file>

<file path=docProps/app.xml><?xml version="1.0" encoding="utf-8"?>
<Properties xmlns="http://schemas.openxmlformats.org/officeDocument/2006/extended-properties" xmlns:vt="http://schemas.openxmlformats.org/officeDocument/2006/docPropsVTypes">
  <Template>Trek</Template>
  <TotalTime>230</TotalTime>
  <Words>351</Words>
  <Application>Microsoft Office PowerPoint</Application>
  <PresentationFormat>Экран (4:3)</PresentationFormat>
  <Paragraphs>61</Paragraphs>
  <Slides>12</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12</vt:i4>
      </vt:variant>
    </vt:vector>
  </HeadingPairs>
  <TitlesOfParts>
    <vt:vector size="21" baseType="lpstr">
      <vt:lpstr>Arial</vt:lpstr>
      <vt:lpstr>Franklin Gothic Medium</vt:lpstr>
      <vt:lpstr>Franklin Gothic Book</vt:lpstr>
      <vt:lpstr>Wingdings 2</vt:lpstr>
      <vt:lpstr>Calibri</vt:lpstr>
      <vt:lpstr>Arial Black</vt:lpstr>
      <vt:lpstr>Georgia</vt:lpstr>
      <vt:lpstr>Wingdings</vt:lpstr>
      <vt:lpstr>Трек</vt:lpstr>
      <vt:lpstr>Victorina “cosmos”  (7-8 forms).</vt:lpstr>
      <vt:lpstr>Слайд 2</vt:lpstr>
      <vt:lpstr>TASK 2. CHOOSE THE RIGHT VARIANT:  1.Yuri Gagarin was born on the 9th of March in … .. …village, Smolensk area.  1.1934 in Clushino       2. 1935 in Clushino.      3. 1934 in Glushino.   </vt:lpstr>
      <vt:lpstr>Слайд 4</vt:lpstr>
      <vt:lpstr>TASK 4. Finish the sentences.  a). No doubt that the main event in the life of Yuri Gagarin became his flight into space (cosmos) which .. … .. … … … .  b). This flight lasted … … .   c). The rocket flew around the Earth and … … … .. … … .  1.then came back to the orbit.  2. he made on the craft “EAST”.  3. 108 minutes</vt:lpstr>
      <vt:lpstr>Task 5. Guess the words:</vt:lpstr>
      <vt:lpstr>TASK 6.  Complete these sentences by finding the right beginning of each ones.  1. … …became the first person in space.  2. … … … … … was driven to the meeting with Nikita Khrushchev.  3. … … … … … … … … in front of the Red Square with the most high-ranking capital inhabitants.   A). Right after landing the cosmonaut … B). And the next day Yuri Gagarin was standing …  C). Yury Gagarin … </vt:lpstr>
      <vt:lpstr>TASK 7. Read the text below and decide which answer (A, B, C) best fits each space.   108 minutes now (1)… not a long time spent in (2)… . But just think what that meant for a person who (3) …  that he was the (4) … one to do it. No doubt the flight  (5)… … with tremendous risk. And Yuri Gagarin understood that (6) … .  1.   A. seem               B. seems                  C. seemed 2.   A. space              B. water                   C .country 3.   A. know         B. is known            C. knew 4.   A. first           B. second               C. third 5.   A. connected               B. is connected        C. was connected  6.   A. clear                  B. clearly                 C. unclearly </vt:lpstr>
      <vt:lpstr>TASK 8.  Answer the questions after  the text. </vt:lpstr>
      <vt:lpstr>TASK 9.  CHOOSE THE RIGHT VARIANT.</vt:lpstr>
      <vt:lpstr>TASK 10.  TRANSLATE THIS TEXT FROM ENGLISH INTO RUSSIAN.  </vt:lpstr>
      <vt:lpstr>Thank you for your attention.  See you soon!</vt:lpstr>
    </vt:vector>
  </TitlesOfParts>
  <Company>WareZ Provider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Victorina “cosmos”  (5-8 forms).</dc:title>
  <dc:creator>www.PHILka.RU</dc:creator>
  <cp:lastModifiedBy>Дарёна</cp:lastModifiedBy>
  <cp:revision>22</cp:revision>
  <dcterms:created xsi:type="dcterms:W3CDTF">2011-03-13T10:48:37Z</dcterms:created>
  <dcterms:modified xsi:type="dcterms:W3CDTF">2011-12-15T12:21:50Z</dcterms:modified>
</cp:coreProperties>
</file>