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Override3.xml" ContentType="application/vnd.openxmlformats-officedocument.themeOverride+xml"/>
  <Override PartName="/ppt/theme/themeOverride4.xml" ContentType="application/vnd.openxmlformats-officedocument.themeOverr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6" r:id="rId2"/>
    <p:sldId id="256" r:id="rId3"/>
    <p:sldId id="257" r:id="rId4"/>
    <p:sldId id="259" r:id="rId5"/>
    <p:sldId id="260" r:id="rId6"/>
    <p:sldId id="261" r:id="rId7"/>
    <p:sldId id="263" r:id="rId8"/>
    <p:sldId id="258" r:id="rId9"/>
    <p:sldId id="262" r:id="rId10"/>
    <p:sldId id="264" r:id="rId11"/>
    <p:sldId id="265" r:id="rId12"/>
    <p:sldId id="267" r:id="rId1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ый треугольник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pSp>
        <p:nvGrpSpPr>
          <p:cNvPr id="5" name="Группа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Полилиния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</a:endParaRPr>
            </a:p>
          </p:txBody>
        </p:sp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</a:endParaRPr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email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cxnSp>
          <p:nvCxnSpPr>
            <p:cNvPr id="10" name="Прямая соединительная линия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1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F6E29F28-6F6E-41B7-AD10-7A73AACC7EA1}" type="datetimeFigureOut">
              <a:rPr lang="ru-RU"/>
              <a:pPr>
                <a:defRPr/>
              </a:pPr>
              <a:t>15.12.2011</a:t>
            </a:fld>
            <a:endParaRPr lang="ru-RU" dirty="0"/>
          </a:p>
        </p:txBody>
      </p:sp>
      <p:sp>
        <p:nvSpPr>
          <p:cNvPr id="12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3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B7D6B6E3-885F-4E96-AE2F-9B186D6B76B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CA520F-9641-4AE3-8736-B9750F6FA740}" type="datetimeFigureOut">
              <a:rPr lang="ru-RU"/>
              <a:pPr>
                <a:defRPr/>
              </a:pPr>
              <a:t>15.12.2011</a:t>
            </a:fld>
            <a:endParaRPr lang="ru-RU" dirty="0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F26013-F1D2-4B25-BDB2-CD893C19912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0C2D4E-48C0-4C16-8E67-90B6A3E0B002}" type="datetimeFigureOut">
              <a:rPr lang="ru-RU"/>
              <a:pPr>
                <a:defRPr/>
              </a:pPr>
              <a:t>15.12.2011</a:t>
            </a:fld>
            <a:endParaRPr lang="ru-RU" dirty="0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E462F2-583A-4139-B24E-3553A58C21B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5B34D0-A8E0-4EBE-99D2-610272FC5B74}" type="datetimeFigureOut">
              <a:rPr lang="ru-RU"/>
              <a:pPr>
                <a:defRPr/>
              </a:pPr>
              <a:t>15.12.2011</a:t>
            </a:fld>
            <a:endParaRPr lang="ru-RU" dirty="0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55B899-64AD-4F7A-9C36-186139F433FE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ашивка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Нашивка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0EE71F5-7549-4C62-8908-E6A5E1464CD7}" type="datetimeFigureOut">
              <a:rPr lang="ru-RU"/>
              <a:pPr>
                <a:defRPr/>
              </a:pPr>
              <a:t>15.12.2011</a:t>
            </a:fld>
            <a:endParaRPr lang="ru-RU" dirty="0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A27224C-2976-4CD3-9984-03EC529B732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D8F469E-3438-46D8-99B4-B87559C3E833}" type="datetimeFigureOut">
              <a:rPr lang="ru-RU"/>
              <a:pPr>
                <a:defRPr/>
              </a:pPr>
              <a:t>15.12.2011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7650F32-A471-40C0-BAE2-9AD1A2735D7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3760598-5F0A-4FD9-A3AF-CB435C9674D0}" type="datetimeFigureOut">
              <a:rPr lang="ru-RU"/>
              <a:pPr>
                <a:defRPr/>
              </a:pPr>
              <a:t>15.12.2011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57A9806-3D52-4E22-95AC-9EEE7DBF790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40CC06B-98EB-49F2-8F2A-F585B4B55ADA}" type="datetimeFigureOut">
              <a:rPr lang="ru-RU"/>
              <a:pPr>
                <a:defRPr/>
              </a:pPr>
              <a:t>15.12.2011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1EF9052-F254-40A4-9678-F258DC2056F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7AFA6D-52E5-4A43-BC41-3FE54CF6499D}" type="datetimeFigureOut">
              <a:rPr lang="ru-RU"/>
              <a:pPr>
                <a:defRPr/>
              </a:pPr>
              <a:t>15.12.2011</a:t>
            </a:fld>
            <a:endParaRPr lang="ru-RU" dirty="0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715978-979F-4926-8BD1-EF914E1CE11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34C7C05-C73D-4407-95A1-FE3589DE15A1}" type="datetimeFigureOut">
              <a:rPr lang="ru-RU"/>
              <a:pPr>
                <a:defRPr/>
              </a:pPr>
              <a:t>15.12.2011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25BC63B-2B9E-467A-A4AD-A3446E7BD5BE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лилиния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6" name="Полилиния 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7" name="Прямоугольный треугольник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 cstate="email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Нашивка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Нашивка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ru-RU" noProof="0" dirty="0" smtClean="0"/>
              <a:t>Вставка рисунка</a:t>
            </a:r>
            <a:endParaRPr lang="en-US" noProof="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2CD42833-6948-42C2-B0D9-03538A168D4D}" type="datetimeFigureOut">
              <a:rPr lang="ru-RU"/>
              <a:pPr>
                <a:defRPr/>
              </a:pPr>
              <a:t>15.12.2011</a:t>
            </a:fld>
            <a:endParaRPr lang="ru-RU" dirty="0"/>
          </a:p>
        </p:txBody>
      </p:sp>
      <p:sp>
        <p:nvSpPr>
          <p:cNvPr id="12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3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62F38AC0-239C-43E5-B96F-68C5314A4DD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email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3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0CB6F44D-E959-4291-9408-5B1E9F13EFAC}" type="datetimeFigureOut">
              <a:rPr lang="ru-RU"/>
              <a:pPr>
                <a:defRPr/>
              </a:pPr>
              <a:t>15.12.2011</a:t>
            </a:fld>
            <a:endParaRPr lang="ru-RU" dirty="0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A36D35E9-F530-4EF5-BE85-D79FFA93750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3" r:id="rId2"/>
    <p:sldLayoutId id="2147483738" r:id="rId3"/>
    <p:sldLayoutId id="2147483739" r:id="rId4"/>
    <p:sldLayoutId id="2147483740" r:id="rId5"/>
    <p:sldLayoutId id="2147483741" r:id="rId6"/>
    <p:sldLayoutId id="2147483734" r:id="rId7"/>
    <p:sldLayoutId id="2147483742" r:id="rId8"/>
    <p:sldLayoutId id="2147483743" r:id="rId9"/>
    <p:sldLayoutId id="2147483735" r:id="rId10"/>
    <p:sldLayoutId id="214748373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eg"/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1.gi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jpeg"/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4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gif"/><Relationship Id="rId4" Type="http://schemas.openxmlformats.org/officeDocument/2006/relationships/image" Target="../media/image8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gif"/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gif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gif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25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7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980729"/>
            <a:ext cx="7772400" cy="1656183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2400" dirty="0" smtClean="0">
                <a:solidFill>
                  <a:srgbClr val="C00000"/>
                </a:solidFill>
                <a:effectLst/>
              </a:rPr>
              <a:t>Victorina “cosmos”</a:t>
            </a:r>
            <a:br>
              <a:rPr lang="en-US" sz="2400" dirty="0" smtClean="0">
                <a:solidFill>
                  <a:srgbClr val="C00000"/>
                </a:solidFill>
                <a:effectLst/>
              </a:rPr>
            </a:br>
            <a:r>
              <a:rPr lang="en-US" sz="2400" dirty="0" smtClean="0">
                <a:solidFill>
                  <a:srgbClr val="C00000"/>
                </a:solidFill>
                <a:effectLst/>
              </a:rPr>
              <a:t> (5-6 forms).</a:t>
            </a:r>
            <a:endParaRPr lang="ru-RU" sz="2400" dirty="0">
              <a:solidFill>
                <a:srgbClr val="C00000"/>
              </a:solidFill>
            </a:endParaRPr>
          </a:p>
        </p:txBody>
      </p:sp>
      <p:sp>
        <p:nvSpPr>
          <p:cNvPr id="9219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3611563"/>
            <a:ext cx="7772400" cy="1200150"/>
          </a:xfrm>
        </p:spPr>
        <p:txBody>
          <a:bodyPr/>
          <a:lstStyle/>
          <a:p>
            <a:pPr marR="0" algn="ctr" eaLnBrk="1" hangingPunct="1">
              <a:lnSpc>
                <a:spcPct val="80000"/>
              </a:lnSpc>
            </a:pPr>
            <a:r>
              <a:rPr lang="en-US" sz="1800" b="1" smtClean="0">
                <a:solidFill>
                  <a:srgbClr val="002060"/>
                </a:solidFill>
              </a:rPr>
              <a:t>This presentation is devoted </a:t>
            </a:r>
          </a:p>
          <a:p>
            <a:pPr marR="0" algn="ctr" eaLnBrk="1" hangingPunct="1">
              <a:lnSpc>
                <a:spcPct val="80000"/>
              </a:lnSpc>
            </a:pPr>
            <a:r>
              <a:rPr lang="en-US" sz="1800" b="1" smtClean="0">
                <a:solidFill>
                  <a:srgbClr val="002060"/>
                </a:solidFill>
              </a:rPr>
              <a:t>to the 50</a:t>
            </a:r>
            <a:r>
              <a:rPr lang="en-US" sz="1800" b="1" baseline="30000" smtClean="0">
                <a:solidFill>
                  <a:srgbClr val="002060"/>
                </a:solidFill>
              </a:rPr>
              <a:t>th</a:t>
            </a:r>
            <a:r>
              <a:rPr lang="en-US" sz="1800" b="1" smtClean="0">
                <a:solidFill>
                  <a:srgbClr val="002060"/>
                </a:solidFill>
              </a:rPr>
              <a:t> anniversary of first man’s flight to cosmos.</a:t>
            </a:r>
          </a:p>
          <a:p>
            <a:pPr marR="0" algn="ctr" eaLnBrk="1" hangingPunct="1">
              <a:lnSpc>
                <a:spcPct val="80000"/>
              </a:lnSpc>
            </a:pPr>
            <a:r>
              <a:rPr lang="en-US" sz="1800" b="1" smtClean="0">
                <a:solidFill>
                  <a:srgbClr val="002060"/>
                </a:solidFill>
              </a:rPr>
              <a:t>1961-2011 </a:t>
            </a:r>
          </a:p>
          <a:p>
            <a:pPr marR="0" algn="ctr" eaLnBrk="1" hangingPunct="1">
              <a:lnSpc>
                <a:spcPct val="80000"/>
              </a:lnSpc>
            </a:pPr>
            <a:r>
              <a:rPr lang="en-US" sz="1200" b="1" i="1" smtClean="0">
                <a:solidFill>
                  <a:srgbClr val="002060"/>
                </a:solidFill>
              </a:rPr>
              <a:t>Teacher of English PECHCKUROVA H.</a:t>
            </a:r>
            <a:endParaRPr lang="ru-RU" sz="1200" b="1" i="1" smtClean="0">
              <a:solidFill>
                <a:srgbClr val="002060"/>
              </a:solidFill>
            </a:endParaRPr>
          </a:p>
          <a:p>
            <a:pPr marR="0" eaLnBrk="1" hangingPunct="1">
              <a:lnSpc>
                <a:spcPct val="80000"/>
              </a:lnSpc>
            </a:pPr>
            <a:endParaRPr lang="ru-RU" sz="1500" smtClean="0"/>
          </a:p>
          <a:p>
            <a:pPr marR="0" eaLnBrk="1" hangingPunct="1">
              <a:lnSpc>
                <a:spcPct val="80000"/>
              </a:lnSpc>
            </a:pPr>
            <a:endParaRPr lang="ru-RU" sz="1700" smtClean="0"/>
          </a:p>
        </p:txBody>
      </p:sp>
      <p:pic>
        <p:nvPicPr>
          <p:cNvPr id="5" name="Рисунок 4" descr="тренировки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 rot="20784168">
            <a:off x="419671" y="615104"/>
            <a:ext cx="2057437" cy="1275032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7" name="Picture 8" descr="КОСМОС 2"/>
          <p:cNvPicPr>
            <a:picLocks noChangeAspect="1" noChangeArrowheads="1"/>
          </p:cNvPicPr>
          <p:nvPr/>
        </p:nvPicPr>
        <p:blipFill>
          <a:blip r:embed="rId3" cstate="email">
            <a:lum bright="20000" contrast="20000"/>
          </a:blip>
          <a:srcRect/>
          <a:stretch>
            <a:fillRect/>
          </a:stretch>
        </p:blipFill>
        <p:spPr bwMode="auto">
          <a:xfrm>
            <a:off x="6732588" y="692150"/>
            <a:ext cx="2139950" cy="2852738"/>
          </a:xfrm>
          <a:prstGeom prst="rect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9222" name="Рисунок 7" descr="25.gif"/>
          <p:cNvPicPr>
            <a:picLocks noChangeAspect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68313" y="4437063"/>
            <a:ext cx="2292350" cy="1941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3" name="Рисунок 8" descr="33.gif"/>
          <p:cNvPicPr>
            <a:picLocks noChangeAspect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 rot="2031130">
            <a:off x="6334125" y="4432300"/>
            <a:ext cx="2032000" cy="203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Click="0" advTm="5000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50825" y="1989138"/>
            <a:ext cx="8435975" cy="4868862"/>
          </a:xfrm>
          <a:prstGeom prst="flowChartDocumen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365760" indent="-256032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"/>
              <a:defRPr/>
            </a:pPr>
            <a:r>
              <a:rPr lang="en-US" sz="2400" i="1" dirty="0" smtClean="0">
                <a:solidFill>
                  <a:srgbClr val="002060"/>
                </a:solidFill>
              </a:rPr>
              <a:t>Everyone dreamed to shake his hand, to speak with a hero. </a:t>
            </a:r>
            <a:endParaRPr lang="ru-RU" sz="2400" i="1" dirty="0" smtClean="0">
              <a:solidFill>
                <a:srgbClr val="002060"/>
              </a:solidFill>
            </a:endParaRPr>
          </a:p>
          <a:p>
            <a:pPr marL="365760" indent="-256032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"/>
              <a:defRPr/>
            </a:pPr>
            <a:r>
              <a:rPr lang="en-US" sz="2400" i="1" dirty="0" smtClean="0">
                <a:solidFill>
                  <a:srgbClr val="002060"/>
                </a:solidFill>
              </a:rPr>
              <a:t>His smile had become one of the symbols of Soviet Union. </a:t>
            </a:r>
            <a:endParaRPr lang="ru-RU" sz="2400" i="1" dirty="0" smtClean="0">
              <a:solidFill>
                <a:srgbClr val="002060"/>
              </a:solidFill>
            </a:endParaRPr>
          </a:p>
          <a:p>
            <a:pPr marL="365760" indent="-256032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"/>
              <a:defRPr/>
            </a:pPr>
            <a:r>
              <a:rPr lang="en-US" sz="2400" i="1" dirty="0" smtClean="0">
                <a:solidFill>
                  <a:srgbClr val="002060"/>
                </a:solidFill>
              </a:rPr>
              <a:t>He wasn’t allowed to go on space flights anymore.</a:t>
            </a:r>
          </a:p>
          <a:p>
            <a:pPr marL="365760" indent="-256032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"/>
              <a:defRPr/>
            </a:pPr>
            <a:endParaRPr lang="ru-RU" i="1" dirty="0" smtClean="0">
              <a:solidFill>
                <a:schemeClr val="bg2">
                  <a:lumMod val="75000"/>
                </a:schemeClr>
              </a:solidFill>
            </a:endParaRPr>
          </a:p>
          <a:p>
            <a:pPr marL="365760" indent="-256032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"/>
              <a:defRPr/>
            </a:pPr>
            <a:endParaRPr lang="en-US" i="1" dirty="0" smtClean="0">
              <a:solidFill>
                <a:schemeClr val="bg2">
                  <a:lumMod val="75000"/>
                </a:schemeClr>
              </a:solidFill>
            </a:endParaRPr>
          </a:p>
          <a:p>
            <a:pPr marL="365760" indent="-256032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n-US" sz="2400" dirty="0" smtClean="0">
                <a:solidFill>
                  <a:srgbClr val="7030A0"/>
                </a:solidFill>
              </a:rPr>
              <a:t>Who dreamed to shake his hand?</a:t>
            </a:r>
          </a:p>
          <a:p>
            <a:pPr marL="365760" indent="-256032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n-US" sz="2400" dirty="0" smtClean="0">
                <a:solidFill>
                  <a:srgbClr val="7030A0"/>
                </a:solidFill>
              </a:rPr>
              <a:t>What had become one of the symbols of Soviet Union?</a:t>
            </a:r>
          </a:p>
          <a:p>
            <a:pPr marL="365760" indent="-256032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n-US" sz="2400" dirty="0" smtClean="0">
                <a:solidFill>
                  <a:srgbClr val="7030A0"/>
                </a:solidFill>
              </a:rPr>
              <a:t>What wasn’t allowed to him to do anymore?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51520" y="116632"/>
            <a:ext cx="8712968" cy="1728192"/>
          </a:xfrm>
          <a:prstGeom prst="flowChartMultidocument">
            <a:avLst/>
          </a:prstGeom>
          <a:noFill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2400" b="0" dirty="0" smtClean="0">
                <a:solidFill>
                  <a:srgbClr val="002060"/>
                </a:solidFill>
                <a:effectLst/>
              </a:rPr>
              <a:t>TASK </a:t>
            </a:r>
            <a:r>
              <a:rPr lang="ru-RU" sz="2400" b="0" dirty="0" smtClean="0">
                <a:solidFill>
                  <a:srgbClr val="002060"/>
                </a:solidFill>
                <a:effectLst/>
              </a:rPr>
              <a:t>9</a:t>
            </a:r>
            <a:r>
              <a:rPr lang="en-US" sz="2400" b="0" dirty="0" smtClean="0">
                <a:solidFill>
                  <a:srgbClr val="002060"/>
                </a:solidFill>
                <a:effectLst/>
              </a:rPr>
              <a:t>. </a:t>
            </a:r>
            <a:br>
              <a:rPr lang="en-US" sz="2400" b="0" dirty="0" smtClean="0">
                <a:solidFill>
                  <a:srgbClr val="002060"/>
                </a:solidFill>
                <a:effectLst/>
              </a:rPr>
            </a:br>
            <a:r>
              <a:rPr lang="en-US" sz="2400" b="0" dirty="0" smtClean="0">
                <a:solidFill>
                  <a:srgbClr val="002060"/>
                </a:solidFill>
                <a:effectLst/>
              </a:rPr>
              <a:t>Answer the questions after  the text.</a:t>
            </a:r>
            <a:r>
              <a:rPr lang="ru-RU" sz="2400" b="0" dirty="0" smtClean="0">
                <a:solidFill>
                  <a:srgbClr val="002060"/>
                </a:solidFill>
                <a:effectLst/>
              </a:rPr>
              <a:t/>
            </a:r>
            <a:br>
              <a:rPr lang="ru-RU" sz="2400" b="0" dirty="0" smtClean="0">
                <a:solidFill>
                  <a:srgbClr val="002060"/>
                </a:solidFill>
                <a:effectLst/>
              </a:rPr>
            </a:br>
            <a:r>
              <a:rPr lang="en-US" sz="2400" b="0" dirty="0" smtClean="0">
                <a:solidFill>
                  <a:srgbClr val="002060"/>
                </a:solidFill>
                <a:effectLst/>
              </a:rPr>
              <a:t> </a:t>
            </a:r>
            <a:r>
              <a:rPr lang="ru-RU" sz="1800" b="0" dirty="0" smtClean="0">
                <a:solidFill>
                  <a:srgbClr val="002060"/>
                </a:solidFill>
                <a:effectLst/>
              </a:rPr>
              <a:t>(Ответьте на вопросы после текста):</a:t>
            </a:r>
            <a:endParaRPr lang="ru-RU" sz="1800" b="0" dirty="0">
              <a:solidFill>
                <a:srgbClr val="002060"/>
              </a:solidFill>
              <a:effectLst/>
            </a:endParaRPr>
          </a:p>
        </p:txBody>
      </p:sp>
      <p:pic>
        <p:nvPicPr>
          <p:cNvPr id="18436" name="Рисунок 11" descr="Анимация сатурн.gif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485063" y="5516563"/>
            <a:ext cx="1436687" cy="121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50825" y="3429000"/>
            <a:ext cx="8713788" cy="2447925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365760" indent="-256032" eaLnBrk="1" fontAlgn="auto" hangingPunct="1">
              <a:spcBef>
                <a:spcPts val="0"/>
              </a:spcBef>
              <a:spcAft>
                <a:spcPts val="0"/>
              </a:spcAft>
              <a:buFont typeface="Wingdings 3"/>
              <a:buNone/>
              <a:defRPr/>
            </a:pPr>
            <a:r>
              <a:rPr lang="en-US" sz="2400" b="1" dirty="0" smtClean="0">
                <a:solidFill>
                  <a:srgbClr val="002060"/>
                </a:solidFill>
              </a:rPr>
              <a:t>Yuri Gagarin was buried near the Kremlin wall on the Red Square. </a:t>
            </a:r>
            <a:endParaRPr lang="ru-RU" sz="2400" b="1" dirty="0" smtClean="0">
              <a:solidFill>
                <a:srgbClr val="002060"/>
              </a:solidFill>
            </a:endParaRPr>
          </a:p>
          <a:p>
            <a:pPr marL="365760" indent="-256032" eaLnBrk="1" fontAlgn="auto" hangingPunct="1">
              <a:spcBef>
                <a:spcPts val="0"/>
              </a:spcBef>
              <a:spcAft>
                <a:spcPts val="0"/>
              </a:spcAft>
              <a:buFont typeface="Wingdings 3"/>
              <a:buNone/>
              <a:defRPr/>
            </a:pPr>
            <a:r>
              <a:rPr lang="en-US" sz="2400" b="1" dirty="0" smtClean="0">
                <a:solidFill>
                  <a:srgbClr val="002060"/>
                </a:solidFill>
              </a:rPr>
              <a:t>Today the Gjatsk city where the first cosmonaut spent many years has been renamed to Gagarin. 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79512" y="0"/>
            <a:ext cx="8856984" cy="2708920"/>
          </a:xfrm>
          <a:prstGeom prst="wave">
            <a:avLst>
              <a:gd name="adj1" fmla="val 12500"/>
              <a:gd name="adj2" fmla="val 3222"/>
            </a:avLst>
          </a:prstGeom>
          <a:noFill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2000" b="0" dirty="0" smtClean="0">
                <a:solidFill>
                  <a:srgbClr val="002060"/>
                </a:solidFill>
                <a:effectLst/>
                <a:latin typeface="Arial Black" pitchFamily="34" charset="0"/>
              </a:rPr>
              <a:t>TASK 10. </a:t>
            </a:r>
            <a:br>
              <a:rPr lang="en-US" sz="2000" b="0" dirty="0" smtClean="0">
                <a:solidFill>
                  <a:srgbClr val="002060"/>
                </a:solidFill>
                <a:effectLst/>
                <a:latin typeface="Arial Black" pitchFamily="34" charset="0"/>
              </a:rPr>
            </a:br>
            <a:r>
              <a:rPr lang="en-US" sz="2000" b="0" dirty="0" smtClean="0">
                <a:solidFill>
                  <a:srgbClr val="002060"/>
                </a:solidFill>
                <a:effectLst/>
                <a:latin typeface="Arial Black" pitchFamily="34" charset="0"/>
              </a:rPr>
              <a:t>TRANSLATE THIS TEXT FROM ENGLISH INTO RUSSIAN</a:t>
            </a:r>
            <a:r>
              <a:rPr lang="ru-RU" sz="2200" b="0" dirty="0" smtClean="0">
                <a:solidFill>
                  <a:srgbClr val="002060"/>
                </a:solidFill>
                <a:effectLst/>
              </a:rPr>
              <a:t/>
            </a:r>
            <a:br>
              <a:rPr lang="ru-RU" sz="2200" b="0" dirty="0" smtClean="0">
                <a:solidFill>
                  <a:srgbClr val="002060"/>
                </a:solidFill>
                <a:effectLst/>
              </a:rPr>
            </a:br>
            <a:r>
              <a:rPr lang="ru-RU" sz="2200" b="0" dirty="0" smtClean="0">
                <a:solidFill>
                  <a:srgbClr val="002060"/>
                </a:solidFill>
                <a:effectLst/>
              </a:rPr>
              <a:t> </a:t>
            </a:r>
            <a:r>
              <a:rPr lang="ru-RU" sz="2000" b="0" dirty="0" smtClean="0">
                <a:solidFill>
                  <a:srgbClr val="002060"/>
                </a:solidFill>
                <a:effectLst/>
              </a:rPr>
              <a:t>(переведите текст на русский язык)</a:t>
            </a:r>
            <a:r>
              <a:rPr lang="en-US" sz="2000" b="0" dirty="0" smtClean="0">
                <a:solidFill>
                  <a:srgbClr val="002060"/>
                </a:solidFill>
                <a:effectLst/>
              </a:rPr>
              <a:t>.</a:t>
            </a:r>
            <a:r>
              <a:rPr lang="en-US" b="0" dirty="0" smtClean="0">
                <a:solidFill>
                  <a:srgbClr val="002060"/>
                </a:solidFill>
              </a:rPr>
              <a:t/>
            </a:r>
            <a:br>
              <a:rPr lang="en-US" b="0" dirty="0" smtClean="0">
                <a:solidFill>
                  <a:srgbClr val="002060"/>
                </a:solidFill>
              </a:rPr>
            </a:br>
            <a:endParaRPr lang="ru-RU" b="0" dirty="0">
              <a:solidFill>
                <a:srgbClr val="002060"/>
              </a:solidFill>
            </a:endParaRPr>
          </a:p>
        </p:txBody>
      </p:sp>
      <p:pic>
        <p:nvPicPr>
          <p:cNvPr id="4" name="Рисунок 3" descr="возвращение космонавта.jpg"/>
          <p:cNvPicPr>
            <a:picLocks noChangeAspect="1"/>
          </p:cNvPicPr>
          <p:nvPr/>
        </p:nvPicPr>
        <p:blipFill>
          <a:blip r:embed="rId2" cstate="email">
            <a:lum bright="30000" contrast="10000"/>
          </a:blip>
          <a:stretch>
            <a:fillRect/>
          </a:stretch>
        </p:blipFill>
        <p:spPr>
          <a:xfrm>
            <a:off x="395536" y="1844824"/>
            <a:ext cx="1861269" cy="132770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" name="Рисунок 4" descr="возвращение.jpg"/>
          <p:cNvPicPr>
            <a:picLocks noChangeAspect="1"/>
          </p:cNvPicPr>
          <p:nvPr/>
        </p:nvPicPr>
        <p:blipFill>
          <a:blip r:embed="rId3" cstate="email">
            <a:lum bright="20000" contrast="20000"/>
          </a:blip>
          <a:stretch>
            <a:fillRect/>
          </a:stretch>
        </p:blipFill>
        <p:spPr>
          <a:xfrm>
            <a:off x="6876256" y="1700808"/>
            <a:ext cx="1766107" cy="1412884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9462" name="Рисунок 10" descr="анимация сатурн 2.gif"/>
          <p:cNvPicPr>
            <a:picLocks noChangeAspect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516688" y="5157788"/>
            <a:ext cx="2203450" cy="129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1052513"/>
            <a:ext cx="8229600" cy="3529012"/>
          </a:xfrm>
          <a:prstGeom prst="ellipseRibbon">
            <a:avLst/>
          </a:prstGeom>
          <a:noFill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365760" indent="-256032" algn="ctr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en-US" sz="3600" b="1" dirty="0" smtClean="0">
              <a:solidFill>
                <a:schemeClr val="bg1"/>
              </a:solidFill>
            </a:endParaRPr>
          </a:p>
          <a:p>
            <a:pPr marL="365760" indent="-256032" algn="ctr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sz="3600" dirty="0" smtClean="0">
                <a:solidFill>
                  <a:srgbClr val="002060"/>
                </a:solidFill>
              </a:rPr>
              <a:t>Thank you for your attention. </a:t>
            </a:r>
            <a:br>
              <a:rPr lang="en-US" sz="3600" dirty="0" smtClean="0">
                <a:solidFill>
                  <a:srgbClr val="002060"/>
                </a:solidFill>
              </a:rPr>
            </a:br>
            <a:r>
              <a:rPr lang="en-US" sz="3600" dirty="0" smtClean="0">
                <a:solidFill>
                  <a:srgbClr val="002060"/>
                </a:solidFill>
              </a:rPr>
              <a:t>See you soon!</a:t>
            </a:r>
            <a:endParaRPr lang="ru-RU" sz="3600" dirty="0">
              <a:solidFill>
                <a:srgbClr val="002060"/>
              </a:solidFill>
            </a:endParaRPr>
          </a:p>
        </p:txBody>
      </p:sp>
      <p:pic>
        <p:nvPicPr>
          <p:cNvPr id="6" name="Рисунок 5" descr="Первый ртряд космонавтов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4427984" y="4581128"/>
            <a:ext cx="3687959" cy="1776367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7" name="Рисунок 6" descr="он был первым.jpg"/>
          <p:cNvPicPr>
            <a:picLocks noChangeAspect="1"/>
          </p:cNvPicPr>
          <p:nvPr/>
        </p:nvPicPr>
        <p:blipFill>
          <a:blip r:embed="rId3" cstate="email">
            <a:lum bright="20000" contrast="10000"/>
          </a:blip>
          <a:stretch>
            <a:fillRect/>
          </a:stretch>
        </p:blipFill>
        <p:spPr>
          <a:xfrm>
            <a:off x="3635896" y="332656"/>
            <a:ext cx="1802084" cy="135757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0485" name="Рисунок 7" descr="770267150.jpg.gif"/>
          <p:cNvPicPr>
            <a:picLocks noChangeAspect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588125" y="260350"/>
            <a:ext cx="2268538" cy="151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6632"/>
            <a:ext cx="7772400" cy="1944216"/>
          </a:xfrm>
          <a:prstGeom prst="flowChartDocument">
            <a:avLst/>
          </a:prstGeom>
          <a:solidFill>
            <a:schemeClr val="bg1"/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2000" u="sng" dirty="0" smtClean="0">
                <a:solidFill>
                  <a:schemeClr val="accent5">
                    <a:lumMod val="50000"/>
                  </a:schemeClr>
                </a:solidFill>
                <a:effectLst/>
              </a:rPr>
              <a:t>Task 1</a:t>
            </a:r>
            <a:r>
              <a:rPr lang="ru-RU" sz="2000" u="sng" dirty="0" smtClean="0">
                <a:solidFill>
                  <a:schemeClr val="accent5">
                    <a:lumMod val="50000"/>
                  </a:schemeClr>
                </a:solidFill>
                <a:effectLst/>
              </a:rPr>
              <a:t/>
            </a:r>
            <a:br>
              <a:rPr lang="ru-RU" sz="2000" u="sng" dirty="0" smtClean="0">
                <a:solidFill>
                  <a:schemeClr val="accent5">
                    <a:lumMod val="50000"/>
                  </a:schemeClr>
                </a:solidFill>
                <a:effectLst/>
              </a:rPr>
            </a:br>
            <a:r>
              <a:rPr lang="en-US" sz="2000" i="1" u="sng" dirty="0" smtClean="0">
                <a:solidFill>
                  <a:schemeClr val="accent5">
                    <a:lumMod val="50000"/>
                  </a:schemeClr>
                </a:solidFill>
                <a:latin typeface="Arial Black" pitchFamily="34" charset="0"/>
              </a:rPr>
              <a:t>Choose the right variant </a:t>
            </a:r>
            <a:r>
              <a:rPr lang="ru-RU" sz="2000" i="1" u="sng" dirty="0" smtClean="0">
                <a:solidFill>
                  <a:schemeClr val="accent5">
                    <a:lumMod val="50000"/>
                  </a:schemeClr>
                </a:solidFill>
                <a:latin typeface="Arial Black" pitchFamily="34" charset="0"/>
              </a:rPr>
              <a:t>(Выбери правильный вариант):</a:t>
            </a:r>
            <a:r>
              <a:rPr lang="en-US" sz="2000" i="1" u="sng" dirty="0" smtClean="0">
                <a:solidFill>
                  <a:schemeClr val="accent5">
                    <a:lumMod val="50000"/>
                  </a:schemeClr>
                </a:solidFill>
                <a:latin typeface="Arial Black" pitchFamily="34" charset="0"/>
              </a:rPr>
              <a:t/>
            </a:r>
            <a:br>
              <a:rPr lang="en-US" sz="2000" i="1" u="sng" dirty="0" smtClean="0">
                <a:solidFill>
                  <a:schemeClr val="accent5">
                    <a:lumMod val="50000"/>
                  </a:schemeClr>
                </a:solidFill>
                <a:latin typeface="Arial Black" pitchFamily="34" charset="0"/>
              </a:rPr>
            </a:br>
            <a:r>
              <a:rPr lang="en-US" sz="2000" u="sng" dirty="0" smtClean="0">
                <a:solidFill>
                  <a:schemeClr val="accent5">
                    <a:lumMod val="50000"/>
                  </a:schemeClr>
                </a:solidFill>
                <a:effectLst/>
              </a:rPr>
              <a:t> </a:t>
            </a:r>
            <a:endParaRPr lang="ru-RU" sz="2000" u="sng" dirty="0">
              <a:solidFill>
                <a:schemeClr val="accent5">
                  <a:lumMod val="50000"/>
                </a:schemeClr>
              </a:solidFill>
              <a:effectLst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2133600"/>
            <a:ext cx="7772400" cy="4535488"/>
          </a:xfrm>
          <a:prstGeom prst="round2Diag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R="0" algn="ctr" eaLnBrk="1" hangingPunct="1">
              <a:defRPr/>
            </a:pPr>
            <a:r>
              <a:rPr lang="en-US" b="1" u="sng" dirty="0" smtClean="0">
                <a:solidFill>
                  <a:srgbClr val="002060"/>
                </a:solidFill>
              </a:rPr>
              <a:t>1.The first cosmonaut was… .</a:t>
            </a:r>
          </a:p>
          <a:p>
            <a:pPr marR="0" algn="ctr" eaLnBrk="1" hangingPunct="1">
              <a:defRPr/>
            </a:pPr>
            <a:r>
              <a:rPr lang="en-US" dirty="0" smtClean="0">
                <a:solidFill>
                  <a:srgbClr val="C00000"/>
                </a:solidFill>
              </a:rPr>
              <a:t>a. </a:t>
            </a:r>
            <a:r>
              <a:rPr lang="en-US" dirty="0" smtClean="0"/>
              <a:t>G. Titov     </a:t>
            </a:r>
            <a:r>
              <a:rPr lang="en-US" dirty="0" smtClean="0">
                <a:solidFill>
                  <a:srgbClr val="C00000"/>
                </a:solidFill>
              </a:rPr>
              <a:t>b.</a:t>
            </a:r>
            <a:r>
              <a:rPr lang="en-US" dirty="0" smtClean="0"/>
              <a:t> V. Tereshkova    </a:t>
            </a:r>
            <a:endParaRPr lang="ru-RU" dirty="0" smtClean="0"/>
          </a:p>
          <a:p>
            <a:pPr marR="0" algn="ctr" eaLnBrk="1" hangingPunct="1">
              <a:defRPr/>
            </a:pPr>
            <a:r>
              <a:rPr lang="en-US" dirty="0" smtClean="0">
                <a:solidFill>
                  <a:srgbClr val="C00000"/>
                </a:solidFill>
              </a:rPr>
              <a:t>c.</a:t>
            </a:r>
            <a:r>
              <a:rPr lang="en-US" dirty="0" smtClean="0"/>
              <a:t> Y. Gagarin</a:t>
            </a:r>
          </a:p>
          <a:p>
            <a:pPr marR="0" algn="ctr" eaLnBrk="1" hangingPunct="1">
              <a:defRPr/>
            </a:pPr>
            <a:r>
              <a:rPr lang="en-US" b="1" u="sng" dirty="0" smtClean="0">
                <a:solidFill>
                  <a:srgbClr val="002060"/>
                </a:solidFill>
              </a:rPr>
              <a:t>2.The second cosmonaut was … .</a:t>
            </a:r>
          </a:p>
          <a:p>
            <a:pPr marR="0" algn="ctr" eaLnBrk="1" hangingPunct="1">
              <a:defRPr/>
            </a:pPr>
            <a:r>
              <a:rPr lang="en-US" dirty="0" smtClean="0">
                <a:solidFill>
                  <a:srgbClr val="C00000"/>
                </a:solidFill>
              </a:rPr>
              <a:t>a. </a:t>
            </a:r>
            <a:r>
              <a:rPr lang="en-US" dirty="0" smtClean="0">
                <a:solidFill>
                  <a:srgbClr val="0D0D0D"/>
                </a:solidFill>
              </a:rPr>
              <a:t>Y. Gagarin     </a:t>
            </a:r>
            <a:r>
              <a:rPr lang="en-US" dirty="0" smtClean="0">
                <a:solidFill>
                  <a:srgbClr val="C00000"/>
                </a:solidFill>
              </a:rPr>
              <a:t>b.</a:t>
            </a:r>
            <a:r>
              <a:rPr lang="en-US" dirty="0" smtClean="0">
                <a:solidFill>
                  <a:srgbClr val="7F7F7F"/>
                </a:solidFill>
              </a:rPr>
              <a:t> </a:t>
            </a:r>
            <a:r>
              <a:rPr lang="en-US" dirty="0" smtClean="0">
                <a:solidFill>
                  <a:srgbClr val="0D0D0D"/>
                </a:solidFill>
              </a:rPr>
              <a:t>G. Titov    </a:t>
            </a:r>
            <a:r>
              <a:rPr lang="en-US" dirty="0" smtClean="0">
                <a:solidFill>
                  <a:srgbClr val="C00000"/>
                </a:solidFill>
              </a:rPr>
              <a:t>c.</a:t>
            </a:r>
            <a:r>
              <a:rPr lang="en-US" dirty="0" smtClean="0">
                <a:solidFill>
                  <a:srgbClr val="7F7F7F"/>
                </a:solidFill>
              </a:rPr>
              <a:t> </a:t>
            </a:r>
            <a:r>
              <a:rPr lang="en-US" dirty="0" smtClean="0">
                <a:solidFill>
                  <a:srgbClr val="0D0D0D"/>
                </a:solidFill>
              </a:rPr>
              <a:t>V. Komarov</a:t>
            </a:r>
          </a:p>
          <a:p>
            <a:pPr marR="0" algn="ctr" eaLnBrk="1" hangingPunct="1">
              <a:defRPr/>
            </a:pPr>
            <a:r>
              <a:rPr lang="en-US" u="sng" dirty="0" smtClean="0">
                <a:solidFill>
                  <a:srgbClr val="002060"/>
                </a:solidFill>
              </a:rPr>
              <a:t>3.The first woman cosmonaut was … .</a:t>
            </a:r>
          </a:p>
          <a:p>
            <a:pPr marR="0" algn="ctr" eaLnBrk="1" hangingPunct="1">
              <a:defRPr/>
            </a:pPr>
            <a:r>
              <a:rPr lang="en-US" dirty="0" smtClean="0">
                <a:solidFill>
                  <a:srgbClr val="C00000"/>
                </a:solidFill>
              </a:rPr>
              <a:t>a. </a:t>
            </a:r>
            <a:r>
              <a:rPr lang="en-US" dirty="0" smtClean="0">
                <a:solidFill>
                  <a:srgbClr val="0D0D0D"/>
                </a:solidFill>
              </a:rPr>
              <a:t>V. Tereshkova    </a:t>
            </a:r>
            <a:r>
              <a:rPr lang="en-US" dirty="0" smtClean="0">
                <a:solidFill>
                  <a:srgbClr val="C00000"/>
                </a:solidFill>
              </a:rPr>
              <a:t>b.</a:t>
            </a:r>
            <a:r>
              <a:rPr lang="en-US" dirty="0" smtClean="0">
                <a:solidFill>
                  <a:srgbClr val="7F7F7F"/>
                </a:solidFill>
              </a:rPr>
              <a:t> </a:t>
            </a:r>
            <a:r>
              <a:rPr lang="en-US" dirty="0" smtClean="0">
                <a:solidFill>
                  <a:srgbClr val="0D0D0D"/>
                </a:solidFill>
              </a:rPr>
              <a:t>S. Savitskaya    </a:t>
            </a:r>
          </a:p>
          <a:p>
            <a:pPr marR="0" algn="ctr" eaLnBrk="1" hangingPunct="1">
              <a:defRPr/>
            </a:pPr>
            <a:r>
              <a:rPr lang="en-US" dirty="0" smtClean="0">
                <a:solidFill>
                  <a:srgbClr val="7F7F7F"/>
                </a:solidFill>
              </a:rPr>
              <a:t> </a:t>
            </a:r>
            <a:r>
              <a:rPr lang="en-US" dirty="0" smtClean="0">
                <a:solidFill>
                  <a:srgbClr val="C00000"/>
                </a:solidFill>
              </a:rPr>
              <a:t>c.</a:t>
            </a:r>
            <a:r>
              <a:rPr lang="en-US" dirty="0" smtClean="0">
                <a:solidFill>
                  <a:srgbClr val="7F7F7F"/>
                </a:solidFill>
              </a:rPr>
              <a:t> </a:t>
            </a:r>
            <a:r>
              <a:rPr lang="en-US" dirty="0" smtClean="0">
                <a:solidFill>
                  <a:srgbClr val="0D0D0D"/>
                </a:solidFill>
              </a:rPr>
              <a:t>S. Ivanova</a:t>
            </a:r>
          </a:p>
          <a:p>
            <a:pPr marR="0" algn="ctr" eaLnBrk="1" hangingPunct="1">
              <a:defRPr/>
            </a:pPr>
            <a:endParaRPr lang="en-US" b="1" u="sng" dirty="0" smtClean="0">
              <a:solidFill>
                <a:srgbClr val="7F7F7F"/>
              </a:solidFill>
            </a:endParaRPr>
          </a:p>
          <a:p>
            <a:pPr marR="0" algn="ctr" eaLnBrk="1" hangingPunct="1">
              <a:buFont typeface="Wingdings 3" pitchFamily="18" charset="2"/>
              <a:buAutoNum type="alphaLcPeriod"/>
              <a:defRPr/>
            </a:pPr>
            <a:endParaRPr lang="ru-RU" dirty="0" smtClean="0"/>
          </a:p>
        </p:txBody>
      </p:sp>
      <p:pic>
        <p:nvPicPr>
          <p:cNvPr id="4" name="Рисунок 3" descr="Гагарин Юрий.jpg"/>
          <p:cNvPicPr>
            <a:picLocks noChangeAspect="1"/>
          </p:cNvPicPr>
          <p:nvPr/>
        </p:nvPicPr>
        <p:blipFill>
          <a:blip r:embed="rId2" cstate="email">
            <a:lum bright="10000" contrast="10000"/>
          </a:blip>
          <a:stretch>
            <a:fillRect/>
          </a:stretch>
        </p:blipFill>
        <p:spPr>
          <a:xfrm>
            <a:off x="251520" y="1340768"/>
            <a:ext cx="1444246" cy="2016224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0245" name="Рисунок 4" descr="анимация солнечног затмения.gif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667625" y="5516563"/>
            <a:ext cx="1081088" cy="1096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6" name="Рисунок 5" descr="36.gif"/>
          <p:cNvPicPr>
            <a:picLocks noChangeAspect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7380288" y="1773238"/>
            <a:ext cx="1593850" cy="998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7" name="Рисунок 6" descr="5563198.jpg.gif"/>
          <p:cNvPicPr>
            <a:picLocks noChangeAspect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0" y="5157788"/>
            <a:ext cx="14287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07504" y="116632"/>
            <a:ext cx="8856984" cy="1584175"/>
          </a:xfrm>
          <a:prstGeom prst="round2DiagRect">
            <a:avLst/>
          </a:prstGeom>
          <a:noFill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2400" dirty="0" smtClean="0">
                <a:solidFill>
                  <a:srgbClr val="002060"/>
                </a:solidFill>
                <a:effectLst/>
              </a:rPr>
              <a:t>Task 2.</a:t>
            </a:r>
            <a:r>
              <a:rPr lang="en-US" sz="2400" i="1" u="sng" dirty="0" smtClean="0">
                <a:solidFill>
                  <a:schemeClr val="bg1"/>
                </a:solidFill>
                <a:latin typeface="Arial Black" pitchFamily="34" charset="0"/>
              </a:rPr>
              <a:t> </a:t>
            </a:r>
            <a:br>
              <a:rPr lang="en-US" sz="2400" i="1" u="sng" dirty="0" smtClean="0">
                <a:solidFill>
                  <a:schemeClr val="bg1"/>
                </a:solidFill>
                <a:latin typeface="Arial Black" pitchFamily="34" charset="0"/>
              </a:rPr>
            </a:br>
            <a:r>
              <a:rPr lang="en-US" sz="2400" b="0" i="1" u="sng" dirty="0" smtClean="0">
                <a:solidFill>
                  <a:srgbClr val="002060"/>
                </a:solidFill>
                <a:effectLst/>
                <a:latin typeface="Arial Black" pitchFamily="34" charset="0"/>
              </a:rPr>
              <a:t>Choose the right variant</a:t>
            </a:r>
            <a:br>
              <a:rPr lang="en-US" sz="2400" b="0" i="1" u="sng" dirty="0" smtClean="0">
                <a:solidFill>
                  <a:srgbClr val="002060"/>
                </a:solidFill>
                <a:effectLst/>
                <a:latin typeface="Arial Black" pitchFamily="34" charset="0"/>
              </a:rPr>
            </a:br>
            <a:r>
              <a:rPr lang="en-US" sz="2400" b="0" i="1" u="sng" dirty="0" smtClean="0">
                <a:solidFill>
                  <a:srgbClr val="002060"/>
                </a:solidFill>
                <a:effectLst/>
                <a:latin typeface="Arial Black" pitchFamily="34" charset="0"/>
              </a:rPr>
              <a:t> </a:t>
            </a:r>
            <a:r>
              <a:rPr lang="ru-RU" sz="2400" b="0" i="1" u="sng" dirty="0" smtClean="0">
                <a:solidFill>
                  <a:srgbClr val="002060"/>
                </a:solidFill>
                <a:effectLst/>
                <a:latin typeface="Arial Black" pitchFamily="34" charset="0"/>
              </a:rPr>
              <a:t>(Выбери правильный вариант): </a:t>
            </a:r>
            <a:r>
              <a:rPr lang="en-US" sz="2400" b="0" dirty="0" smtClean="0">
                <a:solidFill>
                  <a:srgbClr val="002060"/>
                </a:solidFill>
                <a:effectLst/>
              </a:rPr>
              <a:t/>
            </a:r>
            <a:br>
              <a:rPr lang="en-US" sz="2400" b="0" dirty="0" smtClean="0">
                <a:solidFill>
                  <a:srgbClr val="002060"/>
                </a:solidFill>
                <a:effectLst/>
              </a:rPr>
            </a:br>
            <a:endParaRPr lang="ru-RU" sz="2400" b="0" dirty="0">
              <a:solidFill>
                <a:srgbClr val="002060"/>
              </a:solidFill>
              <a:effectLst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07950" y="1989138"/>
            <a:ext cx="9036050" cy="4752975"/>
          </a:xfrm>
          <a:prstGeom prst="snip2Diag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365125" marR="0" indent="-282575" algn="ctr" eaLnBrk="1" hangingPunct="1">
              <a:lnSpc>
                <a:spcPct val="80000"/>
              </a:lnSpc>
              <a:spcBef>
                <a:spcPct val="0"/>
              </a:spcBef>
              <a:defRPr/>
            </a:pPr>
            <a:r>
              <a:rPr lang="en-US" sz="2400" dirty="0" smtClean="0">
                <a:solidFill>
                  <a:srgbClr val="464646"/>
                </a:solidFill>
                <a:latin typeface="Arial Black" pitchFamily="34" charset="0"/>
              </a:rPr>
              <a:t>1. The Soviet people were  ….    to fly into outer space.</a:t>
            </a:r>
          </a:p>
          <a:p>
            <a:pPr marL="365125" marR="0" indent="-282575" algn="ctr" eaLnBrk="1" hangingPunct="1">
              <a:lnSpc>
                <a:spcPct val="80000"/>
              </a:lnSpc>
              <a:spcBef>
                <a:spcPct val="0"/>
              </a:spcBef>
              <a:defRPr/>
            </a:pPr>
            <a:r>
              <a:rPr lang="en-US" dirty="0" smtClean="0">
                <a:solidFill>
                  <a:srgbClr val="464646"/>
                </a:solidFill>
                <a:latin typeface="Arial Black" pitchFamily="34" charset="0"/>
              </a:rPr>
              <a:t/>
            </a:r>
            <a:br>
              <a:rPr lang="en-US" dirty="0" smtClean="0">
                <a:solidFill>
                  <a:srgbClr val="464646"/>
                </a:solidFill>
                <a:latin typeface="Arial Black" pitchFamily="34" charset="0"/>
              </a:rPr>
            </a:br>
            <a:r>
              <a:rPr lang="en-US" sz="2400" i="1" dirty="0" smtClean="0">
                <a:solidFill>
                  <a:srgbClr val="C00000"/>
                </a:solidFill>
                <a:latin typeface="Arial Black" pitchFamily="34" charset="0"/>
              </a:rPr>
              <a:t>a)</a:t>
            </a:r>
            <a:r>
              <a:rPr lang="en-US" sz="2400" i="1" dirty="0" smtClean="0">
                <a:solidFill>
                  <a:srgbClr val="002060"/>
                </a:solidFill>
                <a:latin typeface="Arial Black" pitchFamily="34" charset="0"/>
              </a:rPr>
              <a:t>.  the second       </a:t>
            </a:r>
            <a:r>
              <a:rPr lang="en-US" sz="2400" i="1" dirty="0" smtClean="0">
                <a:solidFill>
                  <a:srgbClr val="C00000"/>
                </a:solidFill>
                <a:latin typeface="Arial Black" pitchFamily="34" charset="0"/>
              </a:rPr>
              <a:t>b)</a:t>
            </a:r>
            <a:r>
              <a:rPr lang="en-US" sz="2400" i="1" dirty="0" smtClean="0">
                <a:solidFill>
                  <a:srgbClr val="002060"/>
                </a:solidFill>
                <a:latin typeface="Arial Black" pitchFamily="34" charset="0"/>
              </a:rPr>
              <a:t>. the ninth           </a:t>
            </a:r>
            <a:r>
              <a:rPr lang="en-US" sz="2400" i="1" dirty="0" smtClean="0">
                <a:solidFill>
                  <a:srgbClr val="C00000"/>
                </a:solidFill>
                <a:latin typeface="Arial Black" pitchFamily="34" charset="0"/>
              </a:rPr>
              <a:t>c).</a:t>
            </a:r>
            <a:r>
              <a:rPr lang="en-US" sz="2400" i="1" dirty="0" smtClean="0">
                <a:solidFill>
                  <a:srgbClr val="002060"/>
                </a:solidFill>
                <a:latin typeface="Arial Black" pitchFamily="34" charset="0"/>
              </a:rPr>
              <a:t> the first</a:t>
            </a:r>
          </a:p>
          <a:p>
            <a:pPr marL="365125" marR="0" indent="-282575" eaLnBrk="1" hangingPunct="1">
              <a:lnSpc>
                <a:spcPct val="80000"/>
              </a:lnSpc>
              <a:spcBef>
                <a:spcPct val="0"/>
              </a:spcBef>
              <a:defRPr/>
            </a:pPr>
            <a:endParaRPr lang="en-US" dirty="0" smtClean="0">
              <a:solidFill>
                <a:srgbClr val="002060"/>
              </a:solidFill>
              <a:latin typeface="Arial Black" pitchFamily="34" charset="0"/>
            </a:endParaRPr>
          </a:p>
          <a:p>
            <a:pPr marL="365125" marR="0" indent="-282575" algn="ctr" eaLnBrk="1" hangingPunct="1">
              <a:lnSpc>
                <a:spcPct val="80000"/>
              </a:lnSpc>
              <a:spcBef>
                <a:spcPct val="0"/>
              </a:spcBef>
              <a:defRPr/>
            </a:pPr>
            <a:r>
              <a:rPr lang="en-US" sz="2400" b="1" i="1" dirty="0" smtClean="0">
                <a:solidFill>
                  <a:srgbClr val="232323"/>
                </a:solidFill>
                <a:latin typeface="Arial Black" pitchFamily="34" charset="0"/>
              </a:rPr>
              <a:t>2. The first Sputnik was sent into outer space in … …, … .</a:t>
            </a:r>
          </a:p>
          <a:p>
            <a:pPr marL="365125" marR="0" indent="-282575" eaLnBrk="1" hangingPunct="1">
              <a:lnSpc>
                <a:spcPct val="80000"/>
              </a:lnSpc>
              <a:spcBef>
                <a:spcPct val="0"/>
              </a:spcBef>
              <a:defRPr/>
            </a:pPr>
            <a:endParaRPr lang="en-US" sz="2400" b="1" i="1" dirty="0" smtClean="0">
              <a:solidFill>
                <a:srgbClr val="232323"/>
              </a:solidFill>
              <a:latin typeface="Arial Black" pitchFamily="34" charset="0"/>
            </a:endParaRPr>
          </a:p>
          <a:p>
            <a:pPr marL="365125" marR="0" indent="-282575" algn="ctr" eaLnBrk="1" hangingPunct="1">
              <a:lnSpc>
                <a:spcPct val="80000"/>
              </a:lnSpc>
              <a:spcBef>
                <a:spcPct val="0"/>
              </a:spcBef>
              <a:defRPr/>
            </a:pPr>
            <a:r>
              <a:rPr lang="en-US" sz="2400" b="1" dirty="0" smtClean="0">
                <a:solidFill>
                  <a:srgbClr val="C00000"/>
                </a:solidFill>
                <a:latin typeface="Arial Black" pitchFamily="34" charset="0"/>
              </a:rPr>
              <a:t>a).</a:t>
            </a:r>
            <a:r>
              <a:rPr lang="en-US" sz="2400" b="1" dirty="0" smtClean="0">
                <a:solidFill>
                  <a:srgbClr val="002060"/>
                </a:solidFill>
                <a:latin typeface="Arial Black" pitchFamily="34" charset="0"/>
              </a:rPr>
              <a:t>October 4, 1957 </a:t>
            </a:r>
            <a:r>
              <a:rPr lang="en-US" sz="2400" b="1" dirty="0" smtClean="0">
                <a:solidFill>
                  <a:srgbClr val="C00000"/>
                </a:solidFill>
                <a:latin typeface="Arial Black" pitchFamily="34" charset="0"/>
              </a:rPr>
              <a:t>b).</a:t>
            </a:r>
            <a:r>
              <a:rPr lang="en-US" sz="2400" b="1" dirty="0" smtClean="0">
                <a:solidFill>
                  <a:srgbClr val="002060"/>
                </a:solidFill>
                <a:latin typeface="Arial Black" pitchFamily="34" charset="0"/>
              </a:rPr>
              <a:t>September 4, 1958</a:t>
            </a:r>
          </a:p>
          <a:p>
            <a:pPr marL="365125" marR="0" indent="-282575" algn="ctr" eaLnBrk="1" hangingPunct="1">
              <a:lnSpc>
                <a:spcPct val="80000"/>
              </a:lnSpc>
              <a:spcBef>
                <a:spcPct val="0"/>
              </a:spcBef>
              <a:defRPr/>
            </a:pPr>
            <a:r>
              <a:rPr lang="en-US" sz="2400" b="1" dirty="0" smtClean="0">
                <a:solidFill>
                  <a:srgbClr val="002060"/>
                </a:solidFill>
                <a:latin typeface="Arial Black" pitchFamily="34" charset="0"/>
              </a:rPr>
              <a:t> </a:t>
            </a:r>
          </a:p>
          <a:p>
            <a:pPr marL="365125" marR="0" indent="-282575" algn="ctr" eaLnBrk="1" hangingPunct="1">
              <a:lnSpc>
                <a:spcPct val="80000"/>
              </a:lnSpc>
              <a:spcBef>
                <a:spcPct val="0"/>
              </a:spcBef>
              <a:defRPr/>
            </a:pPr>
            <a:r>
              <a:rPr lang="en-US" sz="2400" b="1" dirty="0" smtClean="0">
                <a:solidFill>
                  <a:srgbClr val="C00000"/>
                </a:solidFill>
                <a:latin typeface="Arial Black" pitchFamily="34" charset="0"/>
              </a:rPr>
              <a:t>c). </a:t>
            </a:r>
            <a:r>
              <a:rPr lang="en-US" sz="2400" b="1" dirty="0" smtClean="0">
                <a:solidFill>
                  <a:srgbClr val="002060"/>
                </a:solidFill>
                <a:latin typeface="Arial Black" pitchFamily="34" charset="0"/>
              </a:rPr>
              <a:t>October 6, 1956.</a:t>
            </a:r>
            <a:endParaRPr lang="en-US" sz="2400" b="1" dirty="0" smtClean="0"/>
          </a:p>
          <a:p>
            <a:pPr marL="365125" marR="0" indent="-282575" eaLnBrk="1" hangingPunct="1">
              <a:lnSpc>
                <a:spcPct val="80000"/>
              </a:lnSpc>
              <a:defRPr/>
            </a:pPr>
            <a:endParaRPr lang="ru-RU" sz="2300" dirty="0" smtClean="0"/>
          </a:p>
        </p:txBody>
      </p:sp>
      <p:pic>
        <p:nvPicPr>
          <p:cNvPr id="8" name="Рисунок 7" descr="Артек, 1963.jpg"/>
          <p:cNvPicPr>
            <a:picLocks noChangeAspect="1"/>
          </p:cNvPicPr>
          <p:nvPr/>
        </p:nvPicPr>
        <p:blipFill>
          <a:blip r:embed="rId2" cstate="email">
            <a:lum bright="20000" contrast="10000"/>
          </a:blip>
          <a:stretch>
            <a:fillRect/>
          </a:stretch>
        </p:blipFill>
        <p:spPr>
          <a:xfrm>
            <a:off x="251520" y="5301208"/>
            <a:ext cx="970103" cy="127326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9" name="Рисунок 8" descr="Гагарины с дочерью Галиной.jpg"/>
          <p:cNvPicPr>
            <a:picLocks noChangeAspect="1"/>
          </p:cNvPicPr>
          <p:nvPr/>
        </p:nvPicPr>
        <p:blipFill>
          <a:blip r:embed="rId3" cstate="email">
            <a:lum bright="30000" contrast="10000"/>
          </a:blip>
          <a:stretch>
            <a:fillRect/>
          </a:stretch>
        </p:blipFill>
        <p:spPr>
          <a:xfrm>
            <a:off x="323528" y="260648"/>
            <a:ext cx="1512168" cy="114524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1270" name="Рисунок 6" descr="74180779.jpg.gif"/>
          <p:cNvPicPr>
            <a:picLocks noChangeAspect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179388" y="2565400"/>
            <a:ext cx="741362" cy="62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179388" y="1628775"/>
            <a:ext cx="8785225" cy="4968875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sz="2400" u="sng" dirty="0" smtClean="0"/>
              <a:t>1. The round object in the sky at night: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sz="2400" dirty="0" smtClean="0">
                <a:solidFill>
                  <a:schemeClr val="accent3">
                    <a:lumMod val="50000"/>
                  </a:schemeClr>
                </a:solidFill>
              </a:rPr>
              <a:t>a.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002060"/>
                </a:solidFill>
              </a:rPr>
              <a:t>The Moon</a:t>
            </a:r>
            <a:r>
              <a:rPr lang="en-US" sz="2400" dirty="0" smtClean="0"/>
              <a:t>    </a:t>
            </a: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</a:rPr>
              <a:t>b.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002060"/>
                </a:solidFill>
              </a:rPr>
              <a:t>The Sun</a:t>
            </a:r>
            <a:r>
              <a:rPr lang="en-US" sz="2400" dirty="0" smtClean="0"/>
              <a:t>       </a:t>
            </a: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</a:rPr>
              <a:t>c.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002060"/>
                </a:solidFill>
              </a:rPr>
              <a:t>Star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en-US" sz="2400" dirty="0" smtClean="0">
              <a:solidFill>
                <a:srgbClr val="002060"/>
              </a:solidFill>
            </a:endParaRP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sz="2400" u="sng" dirty="0" smtClean="0"/>
              <a:t>2. Red planet: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</a:rPr>
              <a:t>a.</a:t>
            </a:r>
            <a:r>
              <a:rPr lang="en-US" sz="2400" dirty="0" smtClean="0">
                <a:solidFill>
                  <a:srgbClr val="002060"/>
                </a:solidFill>
              </a:rPr>
              <a:t> Mercury       </a:t>
            </a: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</a:rPr>
              <a:t>b.</a:t>
            </a:r>
            <a:r>
              <a:rPr lang="en-US" sz="2400" dirty="0" smtClean="0">
                <a:solidFill>
                  <a:srgbClr val="002060"/>
                </a:solidFill>
              </a:rPr>
              <a:t> Mars             </a:t>
            </a: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</a:rPr>
              <a:t>c. </a:t>
            </a:r>
            <a:r>
              <a:rPr lang="en-US" sz="2400" dirty="0" smtClean="0">
                <a:solidFill>
                  <a:srgbClr val="002060"/>
                </a:solidFill>
              </a:rPr>
              <a:t>Neptune 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en-US" sz="2400" dirty="0" smtClean="0">
              <a:solidFill>
                <a:srgbClr val="002060"/>
              </a:solidFill>
            </a:endParaRP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sz="2400" u="sng" dirty="0" smtClean="0">
                <a:solidFill>
                  <a:schemeClr val="tx1"/>
                </a:solidFill>
              </a:rPr>
              <a:t>3. The planet that we live on: 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</a:rPr>
              <a:t>a.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smtClean="0">
                <a:solidFill>
                  <a:srgbClr val="002060"/>
                </a:solidFill>
              </a:rPr>
              <a:t>The Sun</a:t>
            </a:r>
            <a:r>
              <a:rPr lang="en-US" sz="2400" dirty="0" smtClean="0">
                <a:solidFill>
                  <a:schemeClr val="tx1"/>
                </a:solidFill>
              </a:rPr>
              <a:t>        </a:t>
            </a: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</a:rPr>
              <a:t>b.</a:t>
            </a:r>
            <a:r>
              <a:rPr lang="en-US" sz="2400" dirty="0" smtClean="0">
                <a:solidFill>
                  <a:schemeClr val="tx1"/>
                </a:solidFill>
              </a:rPr>
              <a:t>  </a:t>
            </a:r>
            <a:r>
              <a:rPr lang="en-US" sz="2400" dirty="0" smtClean="0">
                <a:solidFill>
                  <a:srgbClr val="002060"/>
                </a:solidFill>
              </a:rPr>
              <a:t>The Earth</a:t>
            </a:r>
            <a:r>
              <a:rPr lang="en-US" sz="2400" dirty="0" smtClean="0">
                <a:solidFill>
                  <a:schemeClr val="tx1"/>
                </a:solidFill>
              </a:rPr>
              <a:t>     </a:t>
            </a: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</a:rPr>
              <a:t>c.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smtClean="0">
                <a:solidFill>
                  <a:srgbClr val="002060"/>
                </a:solidFill>
              </a:rPr>
              <a:t>The Moon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en-US" sz="2400" dirty="0" smtClean="0">
              <a:solidFill>
                <a:schemeClr val="tx1"/>
              </a:solidFill>
            </a:endParaRP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sz="2400" dirty="0" smtClean="0">
                <a:solidFill>
                  <a:schemeClr val="tx1"/>
                </a:solidFill>
              </a:rPr>
              <a:t>4.</a:t>
            </a:r>
            <a:r>
              <a:rPr lang="en-US" sz="2400" u="sng" dirty="0" smtClean="0">
                <a:solidFill>
                  <a:schemeClr val="tx1"/>
                </a:solidFill>
              </a:rPr>
              <a:t>All space, including all the stars and planets :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</a:rPr>
              <a:t>a.</a:t>
            </a:r>
            <a:r>
              <a:rPr lang="en-US" sz="2400" dirty="0" smtClean="0">
                <a:solidFill>
                  <a:srgbClr val="002060"/>
                </a:solidFill>
              </a:rPr>
              <a:t> The Earth      </a:t>
            </a: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</a:rPr>
              <a:t>b.</a:t>
            </a:r>
            <a:r>
              <a:rPr lang="en-US" sz="2400" dirty="0" smtClean="0">
                <a:solidFill>
                  <a:srgbClr val="002060"/>
                </a:solidFill>
              </a:rPr>
              <a:t> The Moon      </a:t>
            </a: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</a:rPr>
              <a:t>c. </a:t>
            </a:r>
            <a:r>
              <a:rPr lang="en-US" sz="2400" dirty="0" smtClean="0">
                <a:solidFill>
                  <a:srgbClr val="002060"/>
                </a:solidFill>
              </a:rPr>
              <a:t>The Universe     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07504" y="116632"/>
            <a:ext cx="8856984" cy="1656184"/>
          </a:xfrm>
          <a:prstGeom prst="horizontalScroll">
            <a:avLst/>
          </a:prstGeom>
          <a:noFill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2400" b="0" dirty="0" smtClean="0">
                <a:solidFill>
                  <a:srgbClr val="002060"/>
                </a:solidFill>
                <a:effectLst/>
              </a:rPr>
              <a:t>Task 3.</a:t>
            </a:r>
            <a:br>
              <a:rPr lang="en-US" sz="2400" b="0" dirty="0" smtClean="0">
                <a:solidFill>
                  <a:srgbClr val="002060"/>
                </a:solidFill>
                <a:effectLst/>
              </a:rPr>
            </a:br>
            <a:r>
              <a:rPr lang="en-US" sz="2400" b="0" dirty="0" smtClean="0">
                <a:solidFill>
                  <a:srgbClr val="002060"/>
                </a:solidFill>
                <a:effectLst/>
              </a:rPr>
              <a:t>Do you Know? Guess. </a:t>
            </a:r>
            <a:r>
              <a:rPr lang="ru-RU" sz="2400" b="0" dirty="0" smtClean="0">
                <a:solidFill>
                  <a:srgbClr val="002060"/>
                </a:solidFill>
                <a:effectLst/>
              </a:rPr>
              <a:t/>
            </a:r>
            <a:br>
              <a:rPr lang="ru-RU" sz="2400" b="0" dirty="0" smtClean="0">
                <a:solidFill>
                  <a:srgbClr val="002060"/>
                </a:solidFill>
                <a:effectLst/>
              </a:rPr>
            </a:br>
            <a:r>
              <a:rPr lang="en-US" sz="2400" b="0" dirty="0" smtClean="0">
                <a:solidFill>
                  <a:srgbClr val="002060"/>
                </a:solidFill>
                <a:effectLst/>
              </a:rPr>
              <a:t>(</a:t>
            </a:r>
            <a:r>
              <a:rPr lang="ru-RU" sz="2400" b="0" dirty="0" smtClean="0">
                <a:solidFill>
                  <a:srgbClr val="002060"/>
                </a:solidFill>
                <a:effectLst/>
              </a:rPr>
              <a:t>Знаешь ли ты? Отгадай.)</a:t>
            </a:r>
            <a:endParaRPr lang="ru-RU" sz="2400" b="0" dirty="0">
              <a:solidFill>
                <a:srgbClr val="002060"/>
              </a:solidFill>
              <a:effectLst/>
            </a:endParaRPr>
          </a:p>
        </p:txBody>
      </p:sp>
      <p:pic>
        <p:nvPicPr>
          <p:cNvPr id="4" name="Рисунок 3" descr="Восток с Гагариным 12 апреля 1961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7380312" y="2060848"/>
            <a:ext cx="1536354" cy="1677187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" name="Рисунок 4" descr="Гагарин после полёта в космос.jpg"/>
          <p:cNvPicPr>
            <a:picLocks noChangeAspect="1"/>
          </p:cNvPicPr>
          <p:nvPr/>
        </p:nvPicPr>
        <p:blipFill>
          <a:blip r:embed="rId3" cstate="email">
            <a:lum bright="20000" contrast="10000"/>
          </a:blip>
          <a:stretch>
            <a:fillRect/>
          </a:stretch>
        </p:blipFill>
        <p:spPr>
          <a:xfrm>
            <a:off x="467544" y="404664"/>
            <a:ext cx="1730719" cy="983902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2294" name="Рисунок 7" descr="Анимация ночное небо.gif"/>
          <p:cNvPicPr>
            <a:picLocks noChangeAspect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 rot="2414237">
            <a:off x="8112125" y="5653088"/>
            <a:ext cx="855663" cy="57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50825" y="1773238"/>
            <a:ext cx="8435975" cy="4751387"/>
          </a:xfrm>
          <a:prstGeom prst="round2Diag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365760" indent="-256032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"/>
              <a:defRPr/>
            </a:pPr>
            <a:r>
              <a:rPr lang="en-US" b="1" dirty="0" smtClean="0">
                <a:solidFill>
                  <a:srgbClr val="002060"/>
                </a:solidFill>
              </a:rPr>
              <a:t>1. Unfortunately in …. Yuri Gagarin tragically perished during a training mission.</a:t>
            </a:r>
          </a:p>
          <a:p>
            <a:pPr marL="365760" indent="-256032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"/>
              <a:defRPr/>
            </a:pP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a). </a:t>
            </a:r>
            <a:r>
              <a:rPr lang="en-US" b="1" dirty="0" smtClean="0"/>
              <a:t>1967               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b). </a:t>
            </a:r>
            <a:r>
              <a:rPr lang="en-US" b="1" dirty="0" smtClean="0"/>
              <a:t>1969 </a:t>
            </a:r>
            <a:r>
              <a:rPr lang="ru-RU" b="1" dirty="0" smtClean="0"/>
              <a:t>        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c). </a:t>
            </a:r>
            <a:r>
              <a:rPr lang="en-US" b="1" dirty="0" smtClean="0"/>
              <a:t>1968</a:t>
            </a:r>
          </a:p>
          <a:p>
            <a:pPr marL="365760" indent="-256032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"/>
              <a:defRPr/>
            </a:pPr>
            <a:endParaRPr lang="en-US" b="1" dirty="0" smtClean="0">
              <a:solidFill>
                <a:srgbClr val="002060"/>
              </a:solidFill>
            </a:endParaRPr>
          </a:p>
          <a:p>
            <a:pPr marL="365760" indent="-256032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"/>
              <a:defRPr/>
            </a:pPr>
            <a:r>
              <a:rPr lang="en-US" b="1" dirty="0" smtClean="0">
                <a:solidFill>
                  <a:srgbClr val="002060"/>
                </a:solidFill>
              </a:rPr>
              <a:t> 2.An … with the engine took place.</a:t>
            </a:r>
          </a:p>
          <a:p>
            <a:pPr marL="365760" indent="-256032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"/>
              <a:defRPr/>
            </a:pP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a). </a:t>
            </a:r>
            <a:r>
              <a:rPr lang="en-US" b="1" dirty="0" smtClean="0"/>
              <a:t>accident         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b). </a:t>
            </a:r>
            <a:r>
              <a:rPr lang="en-US" b="1" dirty="0" smtClean="0"/>
              <a:t>crime  </a:t>
            </a:r>
            <a:r>
              <a:rPr lang="ru-RU" b="1" dirty="0" smtClean="0"/>
              <a:t>       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c). </a:t>
            </a:r>
            <a:r>
              <a:rPr lang="en-US" b="1" dirty="0" smtClean="0"/>
              <a:t>tragedy</a:t>
            </a:r>
          </a:p>
          <a:p>
            <a:pPr marL="365760" indent="-256032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"/>
              <a:defRPr/>
            </a:pPr>
            <a:endParaRPr lang="en-US" b="1" dirty="0" smtClean="0">
              <a:solidFill>
                <a:srgbClr val="002060"/>
              </a:solidFill>
            </a:endParaRPr>
          </a:p>
          <a:p>
            <a:pPr marL="365760" indent="-256032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"/>
              <a:defRPr/>
            </a:pPr>
            <a:r>
              <a:rPr lang="en-US" b="1" dirty="0" smtClean="0">
                <a:solidFill>
                  <a:srgbClr val="002060"/>
                </a:solidFill>
              </a:rPr>
              <a:t>3. Though lots circumstances of the accident … quiet mysterious.</a:t>
            </a:r>
          </a:p>
          <a:p>
            <a:pPr marL="365760" indent="-256032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"/>
              <a:defRPr/>
            </a:pP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a).  </a:t>
            </a:r>
            <a:r>
              <a:rPr lang="en-US" b="1" dirty="0" smtClean="0"/>
              <a:t>was looked   </a:t>
            </a:r>
            <a:r>
              <a:rPr lang="ru-RU" b="1" dirty="0" smtClean="0"/>
              <a:t> 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b). </a:t>
            </a:r>
            <a:r>
              <a:rPr lang="en-US" b="1" dirty="0" smtClean="0"/>
              <a:t>look  </a:t>
            </a:r>
            <a:r>
              <a:rPr lang="ru-RU" b="1" dirty="0" smtClean="0"/>
              <a:t>      </a:t>
            </a:r>
            <a:r>
              <a:rPr lang="en-US" b="1" dirty="0" smtClean="0"/>
              <a:t>  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c).</a:t>
            </a:r>
            <a:r>
              <a:rPr lang="en-US" b="1" dirty="0" smtClean="0"/>
              <a:t> see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07504" y="188640"/>
            <a:ext cx="8784976" cy="1440160"/>
          </a:xfrm>
          <a:prstGeom prst="flowChartPreparation">
            <a:avLst/>
          </a:prstGeom>
          <a:noFill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2400" b="0" dirty="0" smtClean="0">
                <a:solidFill>
                  <a:srgbClr val="002060"/>
                </a:solidFill>
                <a:effectLst/>
              </a:rPr>
              <a:t>TASK 4. </a:t>
            </a:r>
            <a:br>
              <a:rPr lang="en-US" sz="2400" b="0" dirty="0" smtClean="0">
                <a:solidFill>
                  <a:srgbClr val="002060"/>
                </a:solidFill>
                <a:effectLst/>
              </a:rPr>
            </a:br>
            <a:r>
              <a:rPr lang="en-US" sz="2400" b="0" dirty="0" smtClean="0">
                <a:solidFill>
                  <a:srgbClr val="002060"/>
                </a:solidFill>
                <a:effectLst/>
              </a:rPr>
              <a:t>CHOOSE THE RIGHT VARIANT (</a:t>
            </a:r>
            <a:r>
              <a:rPr lang="ru-RU" sz="2400" b="0" dirty="0" smtClean="0">
                <a:solidFill>
                  <a:srgbClr val="002060"/>
                </a:solidFill>
                <a:effectLst/>
              </a:rPr>
              <a:t>Выберите правильный вариант)</a:t>
            </a:r>
            <a:r>
              <a:rPr lang="en-US" sz="2400" b="0" dirty="0" smtClean="0">
                <a:solidFill>
                  <a:srgbClr val="002060"/>
                </a:solidFill>
                <a:effectLst/>
              </a:rPr>
              <a:t>.</a:t>
            </a:r>
            <a:endParaRPr lang="ru-RU" sz="2400" b="0" dirty="0">
              <a:solidFill>
                <a:srgbClr val="002060"/>
              </a:solidFill>
              <a:effectLst/>
            </a:endParaRPr>
          </a:p>
        </p:txBody>
      </p:sp>
      <p:pic>
        <p:nvPicPr>
          <p:cNvPr id="13316" name="Рисунок 4" descr="анимация орбита.gif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 rot="-1879461">
            <a:off x="7412038" y="5084763"/>
            <a:ext cx="1322387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7" name="Рисунок 3" descr="анимация скафандр.gif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 rot="-1188442">
            <a:off x="696913" y="466725"/>
            <a:ext cx="981075" cy="109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zoom dir="in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179388" y="1844675"/>
            <a:ext cx="8507412" cy="467995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marL="342900" indent="-342900" algn="ctr" eaLnBrk="1" fontAlgn="auto" hangingPunct="1">
              <a:spcBef>
                <a:spcPts val="0"/>
              </a:spcBef>
              <a:spcAft>
                <a:spcPts val="0"/>
              </a:spcAft>
              <a:buFont typeface="Wingdings 3"/>
              <a:buChar char=""/>
              <a:defRPr/>
            </a:pPr>
            <a:r>
              <a:rPr lang="en-US" sz="2800" i="1" dirty="0" smtClean="0">
                <a:solidFill>
                  <a:srgbClr val="002060"/>
                </a:solidFill>
                <a:latin typeface="Arial Black" pitchFamily="34" charset="0"/>
              </a:rPr>
              <a:t>1.Yuri Gagarin was born on the 9th of March in … .. …village, Smolensk area.</a:t>
            </a:r>
            <a:br>
              <a:rPr lang="en-US" sz="2800" i="1" dirty="0" smtClean="0">
                <a:solidFill>
                  <a:srgbClr val="002060"/>
                </a:solidFill>
                <a:latin typeface="Arial Black" pitchFamily="34" charset="0"/>
              </a:rPr>
            </a:br>
            <a:r>
              <a:rPr lang="en-US" sz="2800" i="1" dirty="0" smtClean="0">
                <a:solidFill>
                  <a:srgbClr val="002060"/>
                </a:solidFill>
                <a:latin typeface="Arial Black" pitchFamily="34" charset="0"/>
              </a:rPr>
              <a:t/>
            </a:r>
            <a:br>
              <a:rPr lang="en-US" sz="2800" i="1" dirty="0" smtClean="0">
                <a:solidFill>
                  <a:srgbClr val="002060"/>
                </a:solidFill>
                <a:latin typeface="Arial Black" pitchFamily="34" charset="0"/>
              </a:rPr>
            </a:br>
            <a:r>
              <a:rPr lang="en-US" sz="2800" i="1" dirty="0" smtClean="0">
                <a:solidFill>
                  <a:srgbClr val="C00000"/>
                </a:solidFill>
                <a:latin typeface="Arial Black" pitchFamily="34" charset="0"/>
              </a:rPr>
              <a:t>a.  </a:t>
            </a:r>
            <a:r>
              <a:rPr lang="en-US" sz="2800" i="1" dirty="0" smtClean="0">
                <a:solidFill>
                  <a:schemeClr val="bg2">
                    <a:lumMod val="10000"/>
                  </a:schemeClr>
                </a:solidFill>
                <a:latin typeface="Arial Black" pitchFamily="34" charset="0"/>
              </a:rPr>
              <a:t>1934 in Clushino      </a:t>
            </a:r>
            <a:br>
              <a:rPr lang="en-US" sz="2800" i="1" dirty="0" smtClean="0">
                <a:solidFill>
                  <a:schemeClr val="bg2">
                    <a:lumMod val="10000"/>
                  </a:schemeClr>
                </a:solidFill>
                <a:latin typeface="Arial Black" pitchFamily="34" charset="0"/>
              </a:rPr>
            </a:br>
            <a:r>
              <a:rPr lang="en-US" sz="2800" i="1" dirty="0" smtClean="0">
                <a:solidFill>
                  <a:srgbClr val="C00000"/>
                </a:solidFill>
                <a:latin typeface="Arial Black" pitchFamily="34" charset="0"/>
              </a:rPr>
              <a:t>b.</a:t>
            </a:r>
            <a:r>
              <a:rPr lang="en-US" sz="2800" i="1" dirty="0" smtClean="0">
                <a:solidFill>
                  <a:schemeClr val="bg2">
                    <a:lumMod val="10000"/>
                  </a:schemeClr>
                </a:solidFill>
                <a:latin typeface="Arial Black" pitchFamily="34" charset="0"/>
              </a:rPr>
              <a:t> 1935 in Clushino.    </a:t>
            </a:r>
            <a:br>
              <a:rPr lang="en-US" sz="2800" i="1" dirty="0" smtClean="0">
                <a:solidFill>
                  <a:schemeClr val="bg2">
                    <a:lumMod val="10000"/>
                  </a:schemeClr>
                </a:solidFill>
                <a:latin typeface="Arial Black" pitchFamily="34" charset="0"/>
              </a:rPr>
            </a:br>
            <a:r>
              <a:rPr lang="en-US" sz="2800" i="1" dirty="0" smtClean="0">
                <a:solidFill>
                  <a:schemeClr val="bg2">
                    <a:lumMod val="10000"/>
                  </a:schemeClr>
                </a:solidFill>
                <a:latin typeface="Arial Black" pitchFamily="34" charset="0"/>
              </a:rPr>
              <a:t> </a:t>
            </a:r>
            <a:r>
              <a:rPr lang="en-US" sz="2800" i="1" dirty="0" smtClean="0">
                <a:solidFill>
                  <a:srgbClr val="C00000"/>
                </a:solidFill>
                <a:latin typeface="Arial Black" pitchFamily="34" charset="0"/>
              </a:rPr>
              <a:t>c.</a:t>
            </a:r>
            <a:r>
              <a:rPr lang="en-US" sz="2800" i="1" dirty="0" smtClean="0">
                <a:solidFill>
                  <a:schemeClr val="bg2">
                    <a:lumMod val="10000"/>
                  </a:schemeClr>
                </a:solidFill>
                <a:latin typeface="Arial Black" pitchFamily="34" charset="0"/>
              </a:rPr>
              <a:t>  1934 in Glushino.</a:t>
            </a:r>
          </a:p>
          <a:p>
            <a:pPr marL="342900" indent="-342900" algn="ctr" eaLnBrk="1" fontAlgn="auto" hangingPunct="1">
              <a:spcBef>
                <a:spcPts val="0"/>
              </a:spcBef>
              <a:spcAft>
                <a:spcPts val="0"/>
              </a:spcAft>
              <a:buFont typeface="Wingdings 3"/>
              <a:buChar char=""/>
              <a:defRPr/>
            </a:pPr>
            <a:r>
              <a:rPr lang="en-US" sz="3200" i="1" dirty="0" smtClean="0">
                <a:solidFill>
                  <a:schemeClr val="bg2">
                    <a:lumMod val="10000"/>
                  </a:schemeClr>
                </a:solidFill>
                <a:latin typeface="Arial Black" pitchFamily="34" charset="0"/>
              </a:rPr>
              <a:t/>
            </a:r>
            <a:br>
              <a:rPr lang="en-US" sz="3200" i="1" dirty="0" smtClean="0">
                <a:solidFill>
                  <a:schemeClr val="bg2">
                    <a:lumMod val="10000"/>
                  </a:schemeClr>
                </a:solidFill>
                <a:latin typeface="Arial Black" pitchFamily="34" charset="0"/>
              </a:rPr>
            </a:br>
            <a:r>
              <a:rPr lang="en-US" sz="3600" b="1" i="1" dirty="0" smtClean="0">
                <a:solidFill>
                  <a:srgbClr val="002060"/>
                </a:solidFill>
                <a:latin typeface="Arial Black" pitchFamily="34" charset="0"/>
              </a:rPr>
              <a:t>2.He was a native … … … family. </a:t>
            </a:r>
          </a:p>
          <a:p>
            <a:pPr marL="342900" indent="-342900" algn="ctr" eaLnBrk="1" fontAlgn="auto" hangingPunct="1">
              <a:spcBef>
                <a:spcPts val="0"/>
              </a:spcBef>
              <a:spcAft>
                <a:spcPts val="0"/>
              </a:spcAft>
              <a:buFont typeface="Wingdings 3"/>
              <a:buChar char=""/>
              <a:defRPr/>
            </a:pPr>
            <a:endParaRPr lang="en-US" sz="3600" b="1" i="1" dirty="0" smtClean="0">
              <a:solidFill>
                <a:srgbClr val="002060"/>
              </a:solidFill>
              <a:latin typeface="Arial Black" pitchFamily="34" charset="0"/>
            </a:endParaRPr>
          </a:p>
          <a:p>
            <a:pPr marL="457200" indent="-457200" algn="ctr" eaLnBrk="1" fontAlgn="auto" hangingPunct="1">
              <a:spcBef>
                <a:spcPts val="0"/>
              </a:spcBef>
              <a:spcAft>
                <a:spcPts val="0"/>
              </a:spcAft>
              <a:buFont typeface="Wingdings 3"/>
              <a:buNone/>
              <a:defRPr/>
            </a:pPr>
            <a:r>
              <a:rPr lang="en-US" sz="3200" b="1" i="1" dirty="0" smtClean="0">
                <a:solidFill>
                  <a:srgbClr val="C00000"/>
                </a:solidFill>
                <a:latin typeface="Arial Black" pitchFamily="34" charset="0"/>
              </a:rPr>
              <a:t>a.</a:t>
            </a:r>
            <a:r>
              <a:rPr lang="en-US" sz="3200" b="1" i="1" dirty="0" smtClean="0">
                <a:solidFill>
                  <a:schemeClr val="bg2">
                    <a:lumMod val="10000"/>
                  </a:schemeClr>
                </a:solidFill>
                <a:latin typeface="Arial Black" pitchFamily="34" charset="0"/>
              </a:rPr>
              <a:t>   from rich country</a:t>
            </a:r>
          </a:p>
          <a:p>
            <a:pPr marL="457200" indent="-457200" algn="ctr" eaLnBrk="1" fontAlgn="auto" hangingPunct="1">
              <a:spcBef>
                <a:spcPts val="0"/>
              </a:spcBef>
              <a:spcAft>
                <a:spcPts val="0"/>
              </a:spcAft>
              <a:buFont typeface="Wingdings 3"/>
              <a:buNone/>
              <a:defRPr/>
            </a:pPr>
            <a:r>
              <a:rPr lang="en-US" sz="3200" b="1" i="1" dirty="0" smtClean="0">
                <a:solidFill>
                  <a:schemeClr val="bg2">
                    <a:lumMod val="10000"/>
                  </a:schemeClr>
                </a:solidFill>
                <a:latin typeface="Arial Black" pitchFamily="34" charset="0"/>
              </a:rPr>
              <a:t> </a:t>
            </a:r>
            <a:r>
              <a:rPr lang="en-US" sz="3200" b="1" i="1" dirty="0" smtClean="0">
                <a:solidFill>
                  <a:srgbClr val="C00000"/>
                </a:solidFill>
                <a:latin typeface="Arial Black" pitchFamily="34" charset="0"/>
              </a:rPr>
              <a:t>b.</a:t>
            </a:r>
            <a:r>
              <a:rPr lang="en-US" sz="3200" b="1" i="1" dirty="0" smtClean="0">
                <a:solidFill>
                  <a:schemeClr val="bg2">
                    <a:lumMod val="10000"/>
                  </a:schemeClr>
                </a:solidFill>
                <a:latin typeface="Arial Black" pitchFamily="34" charset="0"/>
              </a:rPr>
              <a:t> from simple country</a:t>
            </a:r>
          </a:p>
          <a:p>
            <a:pPr marL="457200" indent="-457200" algn="ctr" eaLnBrk="1" fontAlgn="auto" hangingPunct="1">
              <a:spcBef>
                <a:spcPts val="0"/>
              </a:spcBef>
              <a:spcAft>
                <a:spcPts val="0"/>
              </a:spcAft>
              <a:buFont typeface="Wingdings 3"/>
              <a:buNone/>
              <a:defRPr/>
            </a:pPr>
            <a:r>
              <a:rPr lang="en-US" sz="3200" b="1" i="1" dirty="0" smtClean="0">
                <a:solidFill>
                  <a:srgbClr val="C00000"/>
                </a:solidFill>
                <a:latin typeface="Arial Black" pitchFamily="34" charset="0"/>
              </a:rPr>
              <a:t>c.</a:t>
            </a:r>
            <a:r>
              <a:rPr lang="en-US" sz="3200" b="1" i="1" dirty="0" smtClean="0">
                <a:solidFill>
                  <a:schemeClr val="bg2">
                    <a:lumMod val="10000"/>
                  </a:schemeClr>
                </a:solidFill>
                <a:latin typeface="Arial Black" pitchFamily="34" charset="0"/>
              </a:rPr>
              <a:t>     from simple town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sz="3200" i="1" dirty="0" smtClean="0">
                <a:solidFill>
                  <a:schemeClr val="bg2">
                    <a:lumMod val="10000"/>
                  </a:schemeClr>
                </a:solidFill>
                <a:latin typeface="Arial Black" pitchFamily="34" charset="0"/>
              </a:rPr>
              <a:t/>
            </a:r>
            <a:br>
              <a:rPr lang="en-US" sz="3200" i="1" dirty="0" smtClean="0">
                <a:solidFill>
                  <a:schemeClr val="bg2">
                    <a:lumMod val="10000"/>
                  </a:schemeClr>
                </a:solidFill>
                <a:latin typeface="Arial Black" pitchFamily="34" charset="0"/>
              </a:rPr>
            </a:br>
            <a:r>
              <a:rPr lang="en-US" sz="3200" dirty="0" smtClean="0">
                <a:latin typeface="Arial Black" pitchFamily="34" charset="0"/>
              </a:rPr>
              <a:t/>
            </a:r>
            <a:br>
              <a:rPr lang="en-US" sz="3200" dirty="0" smtClean="0">
                <a:latin typeface="Arial Black" pitchFamily="34" charset="0"/>
              </a:rPr>
            </a:b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84976" cy="1584176"/>
          </a:xfrm>
          <a:prstGeom prst="roundRect">
            <a:avLst/>
          </a:prstGeom>
          <a:noFill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2400" b="0" dirty="0" smtClean="0">
                <a:solidFill>
                  <a:srgbClr val="002060"/>
                </a:solidFill>
                <a:effectLst/>
                <a:latin typeface="Arial Black" pitchFamily="34" charset="0"/>
              </a:rPr>
              <a:t>TASK 5.</a:t>
            </a:r>
            <a:br>
              <a:rPr lang="en-US" sz="2400" b="0" dirty="0" smtClean="0">
                <a:solidFill>
                  <a:srgbClr val="002060"/>
                </a:solidFill>
                <a:effectLst/>
                <a:latin typeface="Arial Black" pitchFamily="34" charset="0"/>
              </a:rPr>
            </a:br>
            <a:r>
              <a:rPr lang="en-US" sz="2400" b="0" dirty="0" smtClean="0">
                <a:solidFill>
                  <a:srgbClr val="002060"/>
                </a:solidFill>
                <a:effectLst/>
                <a:latin typeface="Arial Black" pitchFamily="34" charset="0"/>
              </a:rPr>
              <a:t>CHOOSE THE RIGHT VARIANT </a:t>
            </a:r>
            <a:r>
              <a:rPr lang="ru-RU" sz="2400" b="0" dirty="0" smtClean="0">
                <a:solidFill>
                  <a:srgbClr val="002060"/>
                </a:solidFill>
                <a:effectLst/>
                <a:latin typeface="Arial Black" pitchFamily="34" charset="0"/>
              </a:rPr>
              <a:t/>
            </a:r>
            <a:br>
              <a:rPr lang="ru-RU" sz="2400" b="0" dirty="0" smtClean="0">
                <a:solidFill>
                  <a:srgbClr val="002060"/>
                </a:solidFill>
                <a:effectLst/>
                <a:latin typeface="Arial Black" pitchFamily="34" charset="0"/>
              </a:rPr>
            </a:br>
            <a:r>
              <a:rPr lang="ru-RU" sz="2400" b="0" dirty="0" smtClean="0">
                <a:solidFill>
                  <a:srgbClr val="002060"/>
                </a:solidFill>
                <a:effectLst/>
                <a:latin typeface="Arial Black" pitchFamily="34" charset="0"/>
              </a:rPr>
              <a:t>(выберите правильный вариант)</a:t>
            </a:r>
            <a:r>
              <a:rPr lang="en-US" sz="2400" b="0" dirty="0" smtClean="0">
                <a:solidFill>
                  <a:srgbClr val="002060"/>
                </a:solidFill>
                <a:effectLst/>
                <a:latin typeface="Arial Black" pitchFamily="34" charset="0"/>
              </a:rPr>
              <a:t>:</a:t>
            </a:r>
            <a:endParaRPr lang="ru-RU" sz="2400" b="0" dirty="0">
              <a:solidFill>
                <a:srgbClr val="002060"/>
              </a:solidFill>
            </a:endParaRPr>
          </a:p>
        </p:txBody>
      </p:sp>
      <p:pic>
        <p:nvPicPr>
          <p:cNvPr id="5" name="Рисунок 4" descr="парад космонавта.jpg"/>
          <p:cNvPicPr>
            <a:picLocks noChangeAspect="1"/>
          </p:cNvPicPr>
          <p:nvPr/>
        </p:nvPicPr>
        <p:blipFill>
          <a:blip r:embed="rId2" cstate="email">
            <a:lum bright="20000" contrast="10000"/>
          </a:blip>
          <a:stretch>
            <a:fillRect/>
          </a:stretch>
        </p:blipFill>
        <p:spPr>
          <a:xfrm>
            <a:off x="6552899" y="4725144"/>
            <a:ext cx="1907533" cy="134799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4341" name="Рисунок 6" descr="454100182.jpg.gif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956550" y="404813"/>
            <a:ext cx="752475" cy="105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50825" y="1844675"/>
            <a:ext cx="8435975" cy="5013325"/>
          </a:xfrm>
          <a:prstGeom prst="flowChartDocumen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sz="2800" dirty="0" smtClean="0">
                <a:solidFill>
                  <a:srgbClr val="C00000"/>
                </a:solidFill>
              </a:rPr>
              <a:t>a). </a:t>
            </a:r>
            <a:r>
              <a:rPr lang="en-US" sz="2800" dirty="0" smtClean="0">
                <a:solidFill>
                  <a:schemeClr val="tx2">
                    <a:lumMod val="25000"/>
                  </a:schemeClr>
                </a:solidFill>
              </a:rPr>
              <a:t>No doubt that the main event in the life of Yuri Gagarin became his flight into space (cosmos) which .. … .. … … … .</a:t>
            </a:r>
            <a:br>
              <a:rPr lang="en-US" sz="2800" dirty="0" smtClean="0">
                <a:solidFill>
                  <a:schemeClr val="tx2">
                    <a:lumMod val="25000"/>
                  </a:schemeClr>
                </a:solidFill>
              </a:rPr>
            </a:br>
            <a:r>
              <a:rPr lang="en-US" sz="2800" dirty="0" smtClean="0">
                <a:solidFill>
                  <a:schemeClr val="tx2">
                    <a:lumMod val="25000"/>
                  </a:schemeClr>
                </a:solidFill>
              </a:rPr>
              <a:t/>
            </a:r>
            <a:br>
              <a:rPr lang="en-US" sz="2800" dirty="0" smtClean="0">
                <a:solidFill>
                  <a:schemeClr val="tx2">
                    <a:lumMod val="25000"/>
                  </a:schemeClr>
                </a:solidFill>
              </a:rPr>
            </a:br>
            <a:r>
              <a:rPr lang="en-US" sz="2800" dirty="0" smtClean="0">
                <a:solidFill>
                  <a:srgbClr val="C00000"/>
                </a:solidFill>
              </a:rPr>
              <a:t>b). </a:t>
            </a:r>
            <a:r>
              <a:rPr lang="en-US" sz="2800" dirty="0" smtClean="0">
                <a:solidFill>
                  <a:schemeClr val="tx2">
                    <a:lumMod val="25000"/>
                  </a:schemeClr>
                </a:solidFill>
              </a:rPr>
              <a:t>This flight lasted … … . </a:t>
            </a:r>
            <a:br>
              <a:rPr lang="en-US" sz="2800" dirty="0" smtClean="0">
                <a:solidFill>
                  <a:schemeClr val="tx2">
                    <a:lumMod val="25000"/>
                  </a:schemeClr>
                </a:solidFill>
              </a:rPr>
            </a:br>
            <a:r>
              <a:rPr lang="en-US" sz="2800" dirty="0" smtClean="0">
                <a:solidFill>
                  <a:schemeClr val="tx2">
                    <a:lumMod val="25000"/>
                  </a:schemeClr>
                </a:solidFill>
              </a:rPr>
              <a:t/>
            </a:r>
            <a:br>
              <a:rPr lang="en-US" sz="2800" dirty="0" smtClean="0">
                <a:solidFill>
                  <a:schemeClr val="tx2">
                    <a:lumMod val="25000"/>
                  </a:schemeClr>
                </a:solidFill>
              </a:rPr>
            </a:br>
            <a:r>
              <a:rPr lang="en-US" sz="2800" dirty="0" smtClean="0">
                <a:solidFill>
                  <a:srgbClr val="C00000"/>
                </a:solidFill>
              </a:rPr>
              <a:t>c). </a:t>
            </a:r>
            <a:r>
              <a:rPr lang="en-US" sz="2800" dirty="0" smtClean="0">
                <a:solidFill>
                  <a:schemeClr val="tx2">
                    <a:lumMod val="25000"/>
                  </a:schemeClr>
                </a:solidFill>
              </a:rPr>
              <a:t>The rocket flew around the Earth and … … … .. … … .</a:t>
            </a:r>
            <a:br>
              <a:rPr lang="en-US" sz="2800" dirty="0" smtClean="0">
                <a:solidFill>
                  <a:schemeClr val="tx2">
                    <a:lumMod val="25000"/>
                  </a:schemeClr>
                </a:solidFill>
              </a:rPr>
            </a:br>
            <a:r>
              <a:rPr lang="en-US" sz="2800" dirty="0" smtClean="0">
                <a:solidFill>
                  <a:srgbClr val="002060"/>
                </a:solidFill>
              </a:rPr>
              <a:t/>
            </a:r>
            <a:br>
              <a:rPr lang="en-US" sz="2800" dirty="0" smtClean="0">
                <a:solidFill>
                  <a:srgbClr val="002060"/>
                </a:solidFill>
              </a:rPr>
            </a:br>
            <a:r>
              <a:rPr lang="en-US" sz="2800" dirty="0" smtClean="0">
                <a:solidFill>
                  <a:srgbClr val="C00000"/>
                </a:solidFill>
              </a:rPr>
              <a:t>1.</a:t>
            </a:r>
            <a:r>
              <a:rPr lang="en-US" sz="2800" i="1" dirty="0" smtClean="0">
                <a:solidFill>
                  <a:srgbClr val="002060"/>
                </a:solidFill>
              </a:rPr>
              <a:t>then came back to the orbit. </a:t>
            </a:r>
            <a:br>
              <a:rPr lang="en-US" sz="2800" i="1" dirty="0" smtClean="0">
                <a:solidFill>
                  <a:srgbClr val="002060"/>
                </a:solidFill>
              </a:rPr>
            </a:br>
            <a:r>
              <a:rPr lang="en-US" sz="2800" i="1" dirty="0" smtClean="0">
                <a:solidFill>
                  <a:srgbClr val="C00000"/>
                </a:solidFill>
              </a:rPr>
              <a:t>2. </a:t>
            </a:r>
            <a:r>
              <a:rPr lang="en-US" sz="2800" i="1" dirty="0" smtClean="0">
                <a:solidFill>
                  <a:srgbClr val="002060"/>
                </a:solidFill>
              </a:rPr>
              <a:t>he made on the craft “EAST”. </a:t>
            </a:r>
            <a:br>
              <a:rPr lang="en-US" sz="2800" i="1" dirty="0" smtClean="0">
                <a:solidFill>
                  <a:srgbClr val="002060"/>
                </a:solidFill>
              </a:rPr>
            </a:br>
            <a:r>
              <a:rPr lang="en-US" sz="2800" i="1" dirty="0" smtClean="0">
                <a:solidFill>
                  <a:srgbClr val="C00000"/>
                </a:solidFill>
              </a:rPr>
              <a:t>3. </a:t>
            </a:r>
            <a:r>
              <a:rPr lang="en-US" sz="2800" i="1" dirty="0" smtClean="0">
                <a:solidFill>
                  <a:srgbClr val="002060"/>
                </a:solidFill>
              </a:rPr>
              <a:t>108 minutes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59024" y="188640"/>
            <a:ext cx="8605464" cy="1440160"/>
          </a:xfrm>
          <a:prstGeom prst="flowChartMultidocument">
            <a:avLst/>
          </a:prstGeom>
          <a:solidFill>
            <a:schemeClr val="bg1"/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2400" b="0" dirty="0" smtClean="0">
                <a:solidFill>
                  <a:srgbClr val="002060"/>
                </a:solidFill>
                <a:effectLst/>
              </a:rPr>
              <a:t>TASK </a:t>
            </a:r>
            <a:r>
              <a:rPr lang="ru-RU" sz="2400" b="0" dirty="0" smtClean="0">
                <a:solidFill>
                  <a:srgbClr val="002060"/>
                </a:solidFill>
                <a:effectLst/>
              </a:rPr>
              <a:t>6</a:t>
            </a:r>
            <a:r>
              <a:rPr lang="en-US" sz="2400" b="0" dirty="0" smtClean="0">
                <a:solidFill>
                  <a:srgbClr val="002060"/>
                </a:solidFill>
                <a:effectLst/>
              </a:rPr>
              <a:t>.</a:t>
            </a:r>
            <a:br>
              <a:rPr lang="en-US" sz="2400" b="0" dirty="0" smtClean="0">
                <a:solidFill>
                  <a:srgbClr val="002060"/>
                </a:solidFill>
                <a:effectLst/>
              </a:rPr>
            </a:br>
            <a:r>
              <a:rPr lang="en-US" sz="2400" b="0" dirty="0" smtClean="0">
                <a:solidFill>
                  <a:srgbClr val="002060"/>
                </a:solidFill>
                <a:effectLst/>
              </a:rPr>
              <a:t>Finish the sentences</a:t>
            </a:r>
            <a:r>
              <a:rPr lang="ru-RU" sz="2400" b="0" dirty="0" smtClean="0">
                <a:solidFill>
                  <a:srgbClr val="002060"/>
                </a:solidFill>
                <a:effectLst/>
              </a:rPr>
              <a:t> (Закончи предложения):</a:t>
            </a:r>
            <a:endParaRPr lang="ru-RU" sz="2400" b="0" dirty="0">
              <a:solidFill>
                <a:srgbClr val="002060"/>
              </a:solidFill>
              <a:effectLst/>
            </a:endParaRPr>
          </a:p>
        </p:txBody>
      </p:sp>
      <p:pic>
        <p:nvPicPr>
          <p:cNvPr id="4" name="Рисунок 3" descr="Гагарин с земляками.jpg"/>
          <p:cNvPicPr>
            <a:picLocks noChangeAspect="1"/>
          </p:cNvPicPr>
          <p:nvPr/>
        </p:nvPicPr>
        <p:blipFill>
          <a:blip r:embed="rId2" cstate="email">
            <a:lum bright="10000" contrast="10000"/>
          </a:blip>
          <a:stretch>
            <a:fillRect/>
          </a:stretch>
        </p:blipFill>
        <p:spPr>
          <a:xfrm>
            <a:off x="6640287" y="5013176"/>
            <a:ext cx="2275714" cy="1471844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5365" name="Рисунок 6" descr="анимация шатл.gif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8062913" y="476250"/>
            <a:ext cx="1081087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0" y="1481138"/>
            <a:ext cx="8316913" cy="5187950"/>
          </a:xfrm>
          <a:prstGeom prst="verticalScroll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342900" indent="-342900" eaLnBrk="1" fontAlgn="auto" hangingPunct="1">
              <a:spcAft>
                <a:spcPts val="0"/>
              </a:spcAft>
              <a:buFont typeface="Arial" charset="0"/>
              <a:buAutoNum type="arabicPeriod"/>
              <a:defRPr/>
            </a:pPr>
            <a:r>
              <a:rPr lang="en-US" sz="2800" dirty="0" smtClean="0">
                <a:solidFill>
                  <a:srgbClr val="002060"/>
                </a:solidFill>
              </a:rPr>
              <a:t>S  -  - </a:t>
            </a:r>
            <a:r>
              <a:rPr lang="ru-RU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smtClean="0">
                <a:solidFill>
                  <a:srgbClr val="002060"/>
                </a:solidFill>
              </a:rPr>
              <a:t> - </a:t>
            </a:r>
            <a:r>
              <a:rPr lang="ru-RU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smtClean="0">
                <a:solidFill>
                  <a:srgbClr val="002060"/>
                </a:solidFill>
              </a:rPr>
              <a:t>e</a:t>
            </a:r>
            <a:r>
              <a:rPr lang="ru-RU" sz="2800" dirty="0" smtClean="0">
                <a:solidFill>
                  <a:srgbClr val="002060"/>
                </a:solidFill>
              </a:rPr>
              <a:t>                  </a:t>
            </a:r>
            <a:r>
              <a:rPr lang="en-US" sz="2800" dirty="0" smtClean="0">
                <a:solidFill>
                  <a:srgbClr val="002060"/>
                </a:solidFill>
              </a:rPr>
              <a:t>           </a:t>
            </a:r>
            <a:r>
              <a:rPr lang="ru-RU" sz="2800" dirty="0" smtClean="0">
                <a:solidFill>
                  <a:srgbClr val="002060"/>
                </a:solidFill>
              </a:rPr>
              <a:t>Космос</a:t>
            </a:r>
          </a:p>
          <a:p>
            <a:pPr marL="342900" indent="-342900" eaLnBrk="1" fontAlgn="auto" hangingPunct="1">
              <a:spcAft>
                <a:spcPts val="0"/>
              </a:spcAft>
              <a:buFont typeface="Arial" charset="0"/>
              <a:buAutoNum type="arabicPeriod"/>
              <a:defRPr/>
            </a:pPr>
            <a:r>
              <a:rPr lang="ru-RU" sz="2800" dirty="0" smtClean="0">
                <a:solidFill>
                  <a:srgbClr val="002060"/>
                </a:solidFill>
              </a:rPr>
              <a:t>С  -  -   -  </a:t>
            </a:r>
            <a:r>
              <a:rPr lang="en-US" sz="2800" dirty="0" smtClean="0">
                <a:solidFill>
                  <a:srgbClr val="002060"/>
                </a:solidFill>
              </a:rPr>
              <a:t>t                             </a:t>
            </a:r>
            <a:r>
              <a:rPr lang="ru-RU" sz="2800" dirty="0" smtClean="0">
                <a:solidFill>
                  <a:srgbClr val="002060"/>
                </a:solidFill>
              </a:rPr>
              <a:t>Комета</a:t>
            </a:r>
          </a:p>
          <a:p>
            <a:pPr marL="342900" indent="-342900" eaLnBrk="1" fontAlgn="auto" hangingPunct="1">
              <a:spcAft>
                <a:spcPts val="0"/>
              </a:spcAft>
              <a:buFont typeface="Arial" charset="0"/>
              <a:buAutoNum type="arabicPeriod"/>
              <a:defRPr/>
            </a:pPr>
            <a:r>
              <a:rPr lang="en-US" sz="2800" dirty="0" smtClean="0">
                <a:solidFill>
                  <a:srgbClr val="002060"/>
                </a:solidFill>
              </a:rPr>
              <a:t>O  -  -  -   t                          </a:t>
            </a:r>
            <a:r>
              <a:rPr lang="ru-RU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smtClean="0">
                <a:solidFill>
                  <a:srgbClr val="002060"/>
                </a:solidFill>
              </a:rPr>
              <a:t>  </a:t>
            </a:r>
            <a:r>
              <a:rPr lang="ru-RU" sz="2800" dirty="0" smtClean="0">
                <a:solidFill>
                  <a:srgbClr val="002060"/>
                </a:solidFill>
              </a:rPr>
              <a:t>Орбита</a:t>
            </a:r>
          </a:p>
          <a:p>
            <a:pPr marL="342900" indent="-342900" eaLnBrk="1" fontAlgn="auto" hangingPunct="1">
              <a:spcAft>
                <a:spcPts val="0"/>
              </a:spcAft>
              <a:buFont typeface="Arial" charset="0"/>
              <a:buAutoNum type="arabicPeriod"/>
              <a:defRPr/>
            </a:pPr>
            <a:r>
              <a:rPr lang="en-US" sz="2800" dirty="0" smtClean="0">
                <a:solidFill>
                  <a:srgbClr val="002060"/>
                </a:solidFill>
              </a:rPr>
              <a:t>M  </a:t>
            </a:r>
            <a:r>
              <a:rPr lang="ru-RU" sz="2800" dirty="0" smtClean="0">
                <a:solidFill>
                  <a:srgbClr val="002060"/>
                </a:solidFill>
              </a:rPr>
              <a:t>-</a:t>
            </a:r>
            <a:r>
              <a:rPr lang="en-US" sz="2800" dirty="0" smtClean="0">
                <a:solidFill>
                  <a:srgbClr val="002060"/>
                </a:solidFill>
              </a:rPr>
              <a:t>  -  n                             </a:t>
            </a:r>
            <a:r>
              <a:rPr lang="ru-RU" sz="2800" dirty="0" smtClean="0">
                <a:solidFill>
                  <a:srgbClr val="002060"/>
                </a:solidFill>
              </a:rPr>
              <a:t>  </a:t>
            </a:r>
            <a:r>
              <a:rPr lang="en-US" sz="2800" dirty="0" smtClean="0">
                <a:solidFill>
                  <a:srgbClr val="002060"/>
                </a:solidFill>
              </a:rPr>
              <a:t>  </a:t>
            </a:r>
            <a:r>
              <a:rPr lang="ru-RU" sz="2800" dirty="0" smtClean="0">
                <a:solidFill>
                  <a:srgbClr val="002060"/>
                </a:solidFill>
              </a:rPr>
              <a:t>Луна</a:t>
            </a:r>
          </a:p>
          <a:p>
            <a:pPr marL="342900" indent="-342900" eaLnBrk="1" fontAlgn="auto" hangingPunct="1">
              <a:spcAft>
                <a:spcPts val="0"/>
              </a:spcAft>
              <a:buFont typeface="Arial" charset="0"/>
              <a:buAutoNum type="arabicPeriod"/>
              <a:defRPr/>
            </a:pPr>
            <a:r>
              <a:rPr lang="en-US" sz="2800" dirty="0" smtClean="0">
                <a:solidFill>
                  <a:srgbClr val="002060"/>
                </a:solidFill>
              </a:rPr>
              <a:t>S  -  n                                     </a:t>
            </a:r>
            <a:r>
              <a:rPr lang="ru-RU" sz="2800" dirty="0" smtClean="0">
                <a:solidFill>
                  <a:srgbClr val="002060"/>
                </a:solidFill>
              </a:rPr>
              <a:t> Солнце</a:t>
            </a:r>
          </a:p>
          <a:p>
            <a:pPr marL="342900" indent="-342900" eaLnBrk="1" fontAlgn="auto" hangingPunct="1">
              <a:spcAft>
                <a:spcPts val="0"/>
              </a:spcAft>
              <a:buFont typeface="Arial" charset="0"/>
              <a:buAutoNum type="arabicPeriod"/>
              <a:defRPr/>
            </a:pPr>
            <a:r>
              <a:rPr lang="en-US" sz="2800" dirty="0" smtClean="0">
                <a:solidFill>
                  <a:srgbClr val="002060"/>
                </a:solidFill>
              </a:rPr>
              <a:t>E  -  -  -  h                              </a:t>
            </a:r>
            <a:r>
              <a:rPr lang="ru-RU" sz="2800" dirty="0" smtClean="0">
                <a:solidFill>
                  <a:srgbClr val="002060"/>
                </a:solidFill>
              </a:rPr>
              <a:t> Земля</a:t>
            </a:r>
          </a:p>
          <a:p>
            <a:pPr marL="342900" indent="-342900" eaLnBrk="1" fontAlgn="auto" hangingPunct="1">
              <a:spcAft>
                <a:spcPts val="0"/>
              </a:spcAft>
              <a:buFont typeface="Arial" charset="0"/>
              <a:buAutoNum type="arabicPeriod"/>
              <a:defRPr/>
            </a:pPr>
            <a:r>
              <a:rPr lang="en-US" sz="2800" dirty="0" smtClean="0">
                <a:solidFill>
                  <a:srgbClr val="002060"/>
                </a:solidFill>
              </a:rPr>
              <a:t>S </a:t>
            </a:r>
            <a:r>
              <a:rPr lang="ru-RU" sz="2800" dirty="0" smtClean="0">
                <a:solidFill>
                  <a:srgbClr val="002060"/>
                </a:solidFill>
              </a:rPr>
              <a:t> -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ru-RU" sz="2800" dirty="0" smtClean="0">
                <a:solidFill>
                  <a:srgbClr val="002060"/>
                </a:solidFill>
              </a:rPr>
              <a:t> -</a:t>
            </a:r>
            <a:r>
              <a:rPr lang="en-US" sz="2800" dirty="0" smtClean="0">
                <a:solidFill>
                  <a:srgbClr val="002060"/>
                </a:solidFill>
              </a:rPr>
              <a:t>  -  s                              </a:t>
            </a:r>
            <a:r>
              <a:rPr lang="ru-RU" sz="2800" dirty="0" smtClean="0">
                <a:solidFill>
                  <a:srgbClr val="002060"/>
                </a:solidFill>
              </a:rPr>
              <a:t> Звёзды </a:t>
            </a:r>
            <a:endParaRPr lang="en-US" sz="2800" dirty="0" smtClean="0">
              <a:solidFill>
                <a:srgbClr val="002060"/>
              </a:solidFill>
            </a:endParaRPr>
          </a:p>
          <a:p>
            <a:pPr marL="342900" indent="-342900" eaLnBrk="1" fontAlgn="auto" hangingPunct="1">
              <a:spcAft>
                <a:spcPts val="0"/>
              </a:spcAft>
              <a:buFont typeface="Arial" charset="0"/>
              <a:buAutoNum type="arabicPeriod"/>
              <a:defRPr/>
            </a:pPr>
            <a:r>
              <a:rPr lang="en-US" sz="2800" dirty="0" smtClean="0">
                <a:solidFill>
                  <a:srgbClr val="002060"/>
                </a:solidFill>
              </a:rPr>
              <a:t>P - - - - t                                </a:t>
            </a:r>
            <a:r>
              <a:rPr lang="ru-RU" sz="2800" dirty="0" smtClean="0">
                <a:solidFill>
                  <a:srgbClr val="002060"/>
                </a:solidFill>
              </a:rPr>
              <a:t>Планета</a:t>
            </a:r>
          </a:p>
          <a:p>
            <a:pPr marL="342900" indent="-342900" eaLnBrk="1" fontAlgn="auto" hangingPunct="1">
              <a:spcAft>
                <a:spcPts val="0"/>
              </a:spcAft>
              <a:buFont typeface="Arial" charset="0"/>
              <a:buAutoNum type="arabicPeriod"/>
              <a:defRPr/>
            </a:pPr>
            <a:r>
              <a:rPr lang="en-US" sz="2800" dirty="0" smtClean="0">
                <a:solidFill>
                  <a:srgbClr val="002060"/>
                </a:solidFill>
              </a:rPr>
              <a:t>M – - s                                     </a:t>
            </a:r>
            <a:r>
              <a:rPr lang="ru-RU" sz="2800" dirty="0" smtClean="0">
                <a:solidFill>
                  <a:srgbClr val="002060"/>
                </a:solidFill>
              </a:rPr>
              <a:t>Марс</a:t>
            </a:r>
          </a:p>
          <a:p>
            <a:pPr marL="342900" indent="-342900" eaLnBrk="1" fontAlgn="auto" hangingPunct="1">
              <a:spcAft>
                <a:spcPts val="0"/>
              </a:spcAft>
              <a:buFont typeface="Arial" charset="0"/>
              <a:buAutoNum type="arabicPeriod"/>
              <a:defRPr/>
            </a:pPr>
            <a:r>
              <a:rPr lang="ru-RU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smtClean="0">
                <a:solidFill>
                  <a:srgbClr val="002060"/>
                </a:solidFill>
              </a:rPr>
              <a:t>N - - - t                                  </a:t>
            </a:r>
            <a:r>
              <a:rPr lang="ru-RU" sz="2800" dirty="0" smtClean="0">
                <a:solidFill>
                  <a:srgbClr val="002060"/>
                </a:solidFill>
              </a:rPr>
              <a:t>Ночь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endParaRPr lang="ru-RU" sz="2800" dirty="0" smtClean="0">
              <a:solidFill>
                <a:srgbClr val="002060"/>
              </a:solidFill>
            </a:endParaRP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07504" y="274638"/>
            <a:ext cx="8928992" cy="1210146"/>
          </a:xfrm>
          <a:prstGeom prst="ellipse">
            <a:avLst/>
          </a:prstGeom>
          <a:noFill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2400" b="0" dirty="0" smtClean="0">
                <a:solidFill>
                  <a:srgbClr val="002060"/>
                </a:solidFill>
                <a:effectLst/>
              </a:rPr>
              <a:t>Task </a:t>
            </a:r>
            <a:r>
              <a:rPr lang="ru-RU" sz="2400" b="0" dirty="0" smtClean="0">
                <a:solidFill>
                  <a:srgbClr val="002060"/>
                </a:solidFill>
                <a:effectLst/>
              </a:rPr>
              <a:t>7</a:t>
            </a:r>
            <a:r>
              <a:rPr lang="en-US" sz="2400" b="0" dirty="0" smtClean="0">
                <a:solidFill>
                  <a:srgbClr val="002060"/>
                </a:solidFill>
                <a:effectLst/>
              </a:rPr>
              <a:t>.</a:t>
            </a:r>
            <a:br>
              <a:rPr lang="en-US" sz="2400" b="0" dirty="0" smtClean="0">
                <a:solidFill>
                  <a:srgbClr val="002060"/>
                </a:solidFill>
                <a:effectLst/>
              </a:rPr>
            </a:br>
            <a:r>
              <a:rPr lang="en-US" sz="2400" b="0" dirty="0" smtClean="0">
                <a:solidFill>
                  <a:srgbClr val="002060"/>
                </a:solidFill>
                <a:effectLst/>
              </a:rPr>
              <a:t>Guess the words</a:t>
            </a:r>
            <a:r>
              <a:rPr lang="ru-RU" sz="2400" b="0" dirty="0" smtClean="0">
                <a:solidFill>
                  <a:srgbClr val="002060"/>
                </a:solidFill>
                <a:effectLst/>
              </a:rPr>
              <a:t> (отгадай слова)</a:t>
            </a:r>
            <a:r>
              <a:rPr lang="en-US" sz="2400" b="0" dirty="0" smtClean="0">
                <a:solidFill>
                  <a:srgbClr val="002060"/>
                </a:solidFill>
                <a:effectLst/>
              </a:rPr>
              <a:t>:</a:t>
            </a:r>
            <a:endParaRPr lang="ru-RU" sz="2400" b="0" dirty="0">
              <a:solidFill>
                <a:srgbClr val="002060"/>
              </a:solidFill>
              <a:effectLst/>
            </a:endParaRPr>
          </a:p>
        </p:txBody>
      </p:sp>
      <p:pic>
        <p:nvPicPr>
          <p:cNvPr id="4" name="Рисунок 3" descr="космос и Гагарин.jpg"/>
          <p:cNvPicPr>
            <a:picLocks noChangeAspect="1"/>
          </p:cNvPicPr>
          <p:nvPr/>
        </p:nvPicPr>
        <p:blipFill>
          <a:blip r:embed="rId2" cstate="email">
            <a:lum bright="20000" contrast="10000"/>
          </a:blip>
          <a:stretch>
            <a:fillRect/>
          </a:stretch>
        </p:blipFill>
        <p:spPr>
          <a:xfrm>
            <a:off x="323528" y="404664"/>
            <a:ext cx="1358920" cy="1059958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6" name="Рисунок 5" descr="Гагарин чинит велосипед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7524328" y="1052736"/>
            <a:ext cx="1407802" cy="976076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6390" name="Рисунок 8" descr="506889190.jpg.gif"/>
          <p:cNvPicPr>
            <a:picLocks noChangeAspect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7812088" y="3357563"/>
            <a:ext cx="1019175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179388" y="2420938"/>
            <a:ext cx="8640762" cy="4103687"/>
          </a:xfrm>
          <a:prstGeom prst="verticalScroll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sz="2400" b="1" i="1" dirty="0" smtClean="0">
                <a:solidFill>
                  <a:srgbClr val="002060"/>
                </a:solidFill>
              </a:rPr>
              <a:t>108 minutes now </a:t>
            </a:r>
            <a:r>
              <a:rPr lang="en-US" sz="2400" b="1" i="1" dirty="0" smtClean="0">
                <a:solidFill>
                  <a:srgbClr val="C00000"/>
                </a:solidFill>
              </a:rPr>
              <a:t>(1)</a:t>
            </a:r>
            <a:r>
              <a:rPr lang="en-US" sz="2400" b="1" i="1" dirty="0" smtClean="0">
                <a:solidFill>
                  <a:srgbClr val="002060"/>
                </a:solidFill>
              </a:rPr>
              <a:t>… not a long time spent in </a:t>
            </a:r>
            <a:r>
              <a:rPr lang="en-US" sz="2400" b="1" i="1" dirty="0" smtClean="0">
                <a:solidFill>
                  <a:srgbClr val="C00000"/>
                </a:solidFill>
              </a:rPr>
              <a:t>(2)</a:t>
            </a:r>
            <a:r>
              <a:rPr lang="en-US" sz="2400" b="1" i="1" dirty="0" smtClean="0">
                <a:solidFill>
                  <a:srgbClr val="002060"/>
                </a:solidFill>
              </a:rPr>
              <a:t>… . </a:t>
            </a:r>
            <a:endParaRPr lang="ru-RU" sz="2400" b="1" i="1" dirty="0" smtClean="0">
              <a:solidFill>
                <a:srgbClr val="002060"/>
              </a:solidFill>
            </a:endParaRP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sz="2400" b="1" i="1" dirty="0" smtClean="0">
                <a:solidFill>
                  <a:srgbClr val="002060"/>
                </a:solidFill>
              </a:rPr>
              <a:t>But just think what that meant for a person who </a:t>
            </a:r>
            <a:r>
              <a:rPr lang="en-US" sz="2400" b="1" i="1" dirty="0" smtClean="0">
                <a:solidFill>
                  <a:srgbClr val="C00000"/>
                </a:solidFill>
              </a:rPr>
              <a:t>(3)</a:t>
            </a:r>
            <a:r>
              <a:rPr lang="en-US" sz="2400" b="1" i="1" dirty="0" smtClean="0">
                <a:solidFill>
                  <a:srgbClr val="002060"/>
                </a:solidFill>
              </a:rPr>
              <a:t> …  that he was the </a:t>
            </a:r>
            <a:r>
              <a:rPr lang="en-US" sz="2400" b="1" i="1" dirty="0" smtClean="0">
                <a:solidFill>
                  <a:srgbClr val="C00000"/>
                </a:solidFill>
              </a:rPr>
              <a:t>(4) </a:t>
            </a:r>
            <a:r>
              <a:rPr lang="en-US" sz="2400" b="1" i="1" dirty="0" smtClean="0">
                <a:solidFill>
                  <a:srgbClr val="002060"/>
                </a:solidFill>
              </a:rPr>
              <a:t>… one to do it.</a:t>
            </a:r>
            <a:endParaRPr lang="ru-RU" sz="2400" b="1" i="1" dirty="0" smtClean="0">
              <a:solidFill>
                <a:srgbClr val="002060"/>
              </a:solidFill>
            </a:endParaRP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sz="2400" b="1" i="1" dirty="0" smtClean="0">
                <a:solidFill>
                  <a:srgbClr val="002060"/>
                </a:solidFill>
              </a:rPr>
              <a:t> </a:t>
            </a:r>
            <a:endParaRPr lang="ru-RU" sz="2400" b="1" i="1" dirty="0" smtClean="0">
              <a:solidFill>
                <a:srgbClr val="002060"/>
              </a:solidFill>
            </a:endParaRP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ru-RU" sz="2400" b="1" dirty="0" smtClean="0">
                <a:solidFill>
                  <a:srgbClr val="C00000"/>
                </a:solidFill>
              </a:rPr>
              <a:t>  </a:t>
            </a:r>
            <a:r>
              <a:rPr lang="en-US" sz="2400" b="1" dirty="0" smtClean="0">
                <a:solidFill>
                  <a:srgbClr val="C00000"/>
                </a:solidFill>
              </a:rPr>
              <a:t>1.  </a:t>
            </a:r>
            <a:r>
              <a:rPr lang="ru-RU" sz="2400" b="1" dirty="0" smtClean="0">
                <a:solidFill>
                  <a:srgbClr val="C00000"/>
                </a:solidFill>
              </a:rPr>
              <a:t> </a:t>
            </a:r>
            <a:r>
              <a:rPr lang="en-US" sz="2400" b="1" dirty="0" smtClean="0">
                <a:solidFill>
                  <a:srgbClr val="C00000"/>
                </a:solidFill>
              </a:rPr>
              <a:t> </a:t>
            </a:r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</a:rPr>
              <a:t>A.</a:t>
            </a:r>
            <a:r>
              <a:rPr lang="en-US" sz="2400" b="1" dirty="0" smtClean="0"/>
              <a:t> seem      </a:t>
            </a:r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</a:rPr>
              <a:t>B.</a:t>
            </a:r>
            <a:r>
              <a:rPr lang="en-US" sz="2400" b="1" dirty="0" smtClean="0"/>
              <a:t> seems </a:t>
            </a:r>
            <a:r>
              <a:rPr lang="ru-RU" sz="2400" b="1" dirty="0" smtClean="0"/>
              <a:t>    </a:t>
            </a:r>
            <a:r>
              <a:rPr lang="en-US" sz="2400" b="1" dirty="0" smtClean="0"/>
              <a:t>        </a:t>
            </a:r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</a:rPr>
              <a:t>C.</a:t>
            </a:r>
            <a:r>
              <a:rPr lang="en-US" sz="2400" b="1" dirty="0" smtClean="0"/>
              <a:t> seemed</a:t>
            </a: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en-US" sz="2400" b="1" dirty="0" smtClean="0">
                <a:solidFill>
                  <a:srgbClr val="C00000"/>
                </a:solidFill>
              </a:rPr>
              <a:t>2.   </a:t>
            </a:r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</a:rPr>
              <a:t>A.</a:t>
            </a:r>
            <a:r>
              <a:rPr lang="en-US" sz="2400" b="1" dirty="0" smtClean="0"/>
              <a:t> space      </a:t>
            </a:r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</a:rPr>
              <a:t>B.</a:t>
            </a:r>
            <a:r>
              <a:rPr lang="en-US" sz="2400" b="1" dirty="0" smtClean="0"/>
              <a:t> water              </a:t>
            </a:r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</a:rPr>
              <a:t>C.</a:t>
            </a:r>
            <a:r>
              <a:rPr lang="ru-RU" sz="2400" b="1" dirty="0" smtClean="0"/>
              <a:t> </a:t>
            </a:r>
            <a:r>
              <a:rPr lang="en-US" sz="2400" b="1" dirty="0" smtClean="0"/>
              <a:t>country</a:t>
            </a: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en-US" sz="2400" b="1" dirty="0" smtClean="0">
                <a:solidFill>
                  <a:srgbClr val="C00000"/>
                </a:solidFill>
              </a:rPr>
              <a:t>3</a:t>
            </a:r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</a:rPr>
              <a:t>.   A.</a:t>
            </a:r>
            <a:r>
              <a:rPr lang="en-US" sz="2400" b="1" dirty="0" smtClean="0"/>
              <a:t> know       </a:t>
            </a:r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</a:rPr>
              <a:t>B.</a:t>
            </a:r>
            <a:r>
              <a:rPr lang="en-US" sz="2400" b="1" dirty="0" smtClean="0"/>
              <a:t> is known         </a:t>
            </a:r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</a:rPr>
              <a:t>C.</a:t>
            </a:r>
            <a:r>
              <a:rPr lang="en-US" sz="2400" b="1" dirty="0" smtClean="0"/>
              <a:t> knew</a:t>
            </a: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en-US" sz="2400" b="1" dirty="0" smtClean="0">
                <a:solidFill>
                  <a:srgbClr val="C00000"/>
                </a:solidFill>
              </a:rPr>
              <a:t>4.   </a:t>
            </a:r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</a:rPr>
              <a:t>A.</a:t>
            </a:r>
            <a:r>
              <a:rPr lang="en-US" sz="2400" b="1" dirty="0" smtClean="0"/>
              <a:t> first         </a:t>
            </a:r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</a:rPr>
              <a:t>B.</a:t>
            </a:r>
            <a:r>
              <a:rPr lang="en-US" sz="2400" b="1" dirty="0" smtClean="0"/>
              <a:t> second            </a:t>
            </a:r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</a:rPr>
              <a:t>C.</a:t>
            </a:r>
            <a:r>
              <a:rPr lang="en-US" sz="2400" b="1" dirty="0" smtClean="0"/>
              <a:t> third</a:t>
            </a:r>
            <a:endParaRPr lang="ru-RU" sz="24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07504" y="0"/>
            <a:ext cx="8928992" cy="2348880"/>
          </a:xfrm>
          <a:prstGeom prst="horizontalScroll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2400" u="sng" dirty="0" smtClean="0">
                <a:solidFill>
                  <a:srgbClr val="002060"/>
                </a:solidFill>
                <a:effectLst/>
              </a:rPr>
              <a:t>TASK </a:t>
            </a:r>
            <a:r>
              <a:rPr lang="ru-RU" sz="2400" u="sng" dirty="0" smtClean="0">
                <a:solidFill>
                  <a:srgbClr val="002060"/>
                </a:solidFill>
                <a:effectLst/>
              </a:rPr>
              <a:t>8</a:t>
            </a:r>
            <a:r>
              <a:rPr lang="en-US" sz="2400" u="sng" dirty="0" smtClean="0">
                <a:solidFill>
                  <a:srgbClr val="002060"/>
                </a:solidFill>
                <a:effectLst/>
              </a:rPr>
              <a:t>.</a:t>
            </a:r>
            <a:br>
              <a:rPr lang="en-US" sz="2400" u="sng" dirty="0" smtClean="0">
                <a:solidFill>
                  <a:srgbClr val="002060"/>
                </a:solidFill>
                <a:effectLst/>
              </a:rPr>
            </a:br>
            <a:r>
              <a:rPr lang="en-US" sz="2400" u="sng" dirty="0" smtClean="0">
                <a:solidFill>
                  <a:srgbClr val="002060"/>
                </a:solidFill>
                <a:effectLst/>
              </a:rPr>
              <a:t>Read the text below and decide which answer </a:t>
            </a:r>
            <a:r>
              <a:rPr lang="ru-RU" sz="2400" u="sng" dirty="0" smtClean="0">
                <a:solidFill>
                  <a:srgbClr val="002060"/>
                </a:solidFill>
                <a:effectLst/>
              </a:rPr>
              <a:t/>
            </a:r>
            <a:br>
              <a:rPr lang="ru-RU" sz="2400" u="sng" dirty="0" smtClean="0">
                <a:solidFill>
                  <a:srgbClr val="002060"/>
                </a:solidFill>
                <a:effectLst/>
              </a:rPr>
            </a:br>
            <a:r>
              <a:rPr lang="en-US" sz="2400" u="sng" dirty="0" smtClean="0">
                <a:solidFill>
                  <a:srgbClr val="C00000"/>
                </a:solidFill>
                <a:effectLst/>
              </a:rPr>
              <a:t>(A, B, C) </a:t>
            </a:r>
            <a:r>
              <a:rPr lang="en-US" sz="2400" u="sng" dirty="0" smtClean="0">
                <a:solidFill>
                  <a:srgbClr val="002060"/>
                </a:solidFill>
                <a:effectLst/>
              </a:rPr>
              <a:t>best fits each space</a:t>
            </a:r>
            <a:r>
              <a:rPr lang="ru-RU" sz="2400" u="sng" dirty="0" smtClean="0">
                <a:solidFill>
                  <a:srgbClr val="002060"/>
                </a:solidFill>
                <a:effectLst/>
              </a:rPr>
              <a:t> </a:t>
            </a:r>
            <a:br>
              <a:rPr lang="ru-RU" sz="2400" u="sng" dirty="0" smtClean="0">
                <a:solidFill>
                  <a:srgbClr val="002060"/>
                </a:solidFill>
                <a:effectLst/>
              </a:rPr>
            </a:br>
            <a:r>
              <a:rPr lang="en-US" sz="1800" i="1" u="sng" dirty="0" smtClean="0">
                <a:solidFill>
                  <a:srgbClr val="002060"/>
                </a:solidFill>
                <a:effectLst/>
              </a:rPr>
              <a:t>(</a:t>
            </a:r>
            <a:r>
              <a:rPr lang="ru-RU" sz="1800" i="1" u="sng" dirty="0" smtClean="0">
                <a:solidFill>
                  <a:srgbClr val="002060"/>
                </a:solidFill>
                <a:effectLst/>
              </a:rPr>
              <a:t>Прочитай текст и реши, какой из вариантов </a:t>
            </a:r>
            <a:r>
              <a:rPr lang="ru-RU" sz="1800" i="1" u="sng" dirty="0" smtClean="0">
                <a:solidFill>
                  <a:srgbClr val="C00000"/>
                </a:solidFill>
                <a:effectLst/>
              </a:rPr>
              <a:t>(А, В, С) </a:t>
            </a:r>
            <a:r>
              <a:rPr lang="ru-RU" sz="1800" i="1" u="sng" dirty="0" smtClean="0">
                <a:solidFill>
                  <a:srgbClr val="002060"/>
                </a:solidFill>
                <a:effectLst/>
              </a:rPr>
              <a:t>лучше всего подходит)</a:t>
            </a:r>
            <a:r>
              <a:rPr lang="en-US" sz="1800" i="1" u="sng" dirty="0" smtClean="0">
                <a:solidFill>
                  <a:srgbClr val="002060"/>
                </a:solidFill>
                <a:effectLst/>
              </a:rPr>
              <a:t>.</a:t>
            </a:r>
            <a:endParaRPr lang="ru-RU" sz="1800" i="1" dirty="0">
              <a:effectLst/>
            </a:endParaRPr>
          </a:p>
        </p:txBody>
      </p:sp>
      <p:pic>
        <p:nvPicPr>
          <p:cNvPr id="17412" name="Рисунок 5" descr="анимация космос.gif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8101013" y="1844675"/>
            <a:ext cx="827087" cy="1058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Алексей Гагарин.jpg"/>
          <p:cNvPicPr>
            <a:picLocks noChangeAspect="1"/>
          </p:cNvPicPr>
          <p:nvPr/>
        </p:nvPicPr>
        <p:blipFill>
          <a:blip r:embed="rId3" cstate="email">
            <a:lum bright="20000" contrast="10000"/>
          </a:blip>
          <a:stretch>
            <a:fillRect/>
          </a:stretch>
        </p:blipFill>
        <p:spPr>
          <a:xfrm>
            <a:off x="1763688" y="1916832"/>
            <a:ext cx="1241629" cy="899973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7414" name="Рисунок 5" descr="604271064.jpg.gif"/>
          <p:cNvPicPr>
            <a:picLocks noChangeAspect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7812088" y="5516563"/>
            <a:ext cx="1219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Открытая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Открытая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Открытая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Открытая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176</TotalTime>
  <Words>535</Words>
  <Application>Microsoft Office PowerPoint</Application>
  <PresentationFormat>Экран (4:3)</PresentationFormat>
  <Paragraphs>84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20" baseType="lpstr">
      <vt:lpstr>Arial</vt:lpstr>
      <vt:lpstr>Lucida Sans Unicode</vt:lpstr>
      <vt:lpstr>Wingdings 3</vt:lpstr>
      <vt:lpstr>Verdana</vt:lpstr>
      <vt:lpstr>Wingdings 2</vt:lpstr>
      <vt:lpstr>Calibri</vt:lpstr>
      <vt:lpstr>Arial Black</vt:lpstr>
      <vt:lpstr>Открытая</vt:lpstr>
      <vt:lpstr>Victorina “cosmos”  (5-6 forms).</vt:lpstr>
      <vt:lpstr>Task 1 Choose the right variant (Выбери правильный вариант):  </vt:lpstr>
      <vt:lpstr>Task 2.  Choose the right variant  (Выбери правильный вариант):  </vt:lpstr>
      <vt:lpstr>Task 3. Do you Know? Guess.  (Знаешь ли ты? Отгадай.)</vt:lpstr>
      <vt:lpstr>TASK 4.  CHOOSE THE RIGHT VARIANT (Выберите правильный вариант).</vt:lpstr>
      <vt:lpstr>TASK 5. CHOOSE THE RIGHT VARIANT  (выберите правильный вариант):</vt:lpstr>
      <vt:lpstr>TASK 6. Finish the sentences (Закончи предложения):</vt:lpstr>
      <vt:lpstr>Task 7. Guess the words (отгадай слова):</vt:lpstr>
      <vt:lpstr>TASK 8. Read the text below and decide which answer  (A, B, C) best fits each space  (Прочитай текст и реши, какой из вариантов (А, В, С) лучше всего подходит).</vt:lpstr>
      <vt:lpstr>TASK 9.  Answer the questions after  the text.  (Ответьте на вопросы после текста):</vt:lpstr>
      <vt:lpstr>TASK 10.  TRANSLATE THIS TEXT FROM ENGLISH INTO RUSSIAN  (переведите текст на русский язык). </vt:lpstr>
      <vt:lpstr>Слайд 12</vt:lpstr>
    </vt:vector>
  </TitlesOfParts>
  <Company>WareZ Provider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Task 1Choose the right variant:</dc:title>
  <dc:creator>www.PHILka.RU</dc:creator>
  <cp:lastModifiedBy>Дарёна</cp:lastModifiedBy>
  <cp:revision>19</cp:revision>
  <dcterms:created xsi:type="dcterms:W3CDTF">2011-03-19T11:09:08Z</dcterms:created>
  <dcterms:modified xsi:type="dcterms:W3CDTF">2011-12-15T12:21:07Z</dcterms:modified>
</cp:coreProperties>
</file>