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828" r:id="rId3"/>
  </p:sldMasterIdLst>
  <p:sldIdLst>
    <p:sldId id="256" r:id="rId4"/>
    <p:sldId id="257" r:id="rId5"/>
    <p:sldId id="268" r:id="rId6"/>
    <p:sldId id="259" r:id="rId7"/>
    <p:sldId id="260" r:id="rId8"/>
    <p:sldId id="261" r:id="rId9"/>
    <p:sldId id="262" r:id="rId10"/>
    <p:sldId id="280" r:id="rId11"/>
    <p:sldId id="266" r:id="rId12"/>
    <p:sldId id="267" r:id="rId13"/>
    <p:sldId id="269" r:id="rId14"/>
    <p:sldId id="270" r:id="rId15"/>
    <p:sldId id="272" r:id="rId16"/>
    <p:sldId id="274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3C2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67\&#1083;&#1103;&#1096;&#1086;&#1074;&#1072;\&#1055;.&#1048;.&#1063;&#1072;&#1081;&#1082;&#1086;&#1074;&#1089;&#1082;&#1080;&#1081;.+&amp;quot;&#1065;&#1077;&#1083;&#1082;&#1091;&#1085;&#1095;&#1080;&#1082;&amp;quot;+-+&#1042;&#1072;&#1083;&#1100;&#1089;+&#1062;&#1074;&#1077;&#1090;&#1086;&#1074;.mp3" TargetMode="Externa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00042"/>
            <a:ext cx="9001156" cy="578647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Слова и дела, имеющие вечный смысл</a:t>
            </a:r>
            <a:r>
              <a:rPr lang="ru-RU" sz="3600" i="1" dirty="0" smtClean="0"/>
              <a:t/>
            </a:r>
            <a:br>
              <a:rPr lang="ru-RU" sz="3600" i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  <a:t>Кто делает добро –</a:t>
            </a:r>
            <a:b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</a:br>
            <a:r>
              <a:rPr lang="ru-RU" sz="6000" b="1" i="1" dirty="0" err="1" smtClean="0">
                <a:solidFill>
                  <a:srgbClr val="FF0000"/>
                </a:solidFill>
                <a:latin typeface="Arno Pro Smbd Caption" pitchFamily="18" charset="0"/>
              </a:rPr>
              <a:t>Преобретает</a:t>
            </a:r>
            <a: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  <a:t> для души,</a:t>
            </a:r>
            <a:b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</a:br>
            <a: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  <a:t>Кто зло творит –</a:t>
            </a:r>
            <a:b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</a:br>
            <a:r>
              <a:rPr lang="ru-RU" sz="6000" b="1" i="1" dirty="0" smtClean="0">
                <a:solidFill>
                  <a:srgbClr val="FF0000"/>
                </a:solidFill>
                <a:latin typeface="Arno Pro Smbd Caption" pitchFamily="18" charset="0"/>
              </a:rPr>
              <a:t>Против нее стяжается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Медина\Рабочий стол\егэ\pechkin_8f4aa8afe49e4b4a9c437b8f4d29fb3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0" contrast="40000"/>
          </a:blip>
          <a:srcRect/>
          <a:stretch>
            <a:fillRect/>
          </a:stretch>
        </p:blipFill>
        <p:spPr bwMode="auto">
          <a:xfrm>
            <a:off x="1142976" y="428604"/>
            <a:ext cx="6500858" cy="61318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softRound"/>
            <a:contourClr>
              <a:srgbClr val="969696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68" y="285728"/>
            <a:ext cx="5114932" cy="2357454"/>
          </a:xfrm>
        </p:spPr>
        <p:txBody>
          <a:bodyPr>
            <a:normAutofit fontScale="90000"/>
          </a:bodyPr>
          <a:lstStyle/>
          <a:p>
            <a:r>
              <a:rPr lang="ru-RU" sz="1800" b="1" u="sng" dirty="0" smtClean="0">
                <a:solidFill>
                  <a:srgbClr val="C00000"/>
                </a:solidFill>
                <a:latin typeface="+mn-lt"/>
              </a:rPr>
              <a:t>Коран — священное Писание мусульман.</a:t>
            </a:r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600" i="1" dirty="0" smtClean="0">
                <a:solidFill>
                  <a:schemeClr val="tx1"/>
                </a:solidFill>
                <a:latin typeface="+mn-lt"/>
              </a:rPr>
              <a:t>Коран написан на арабском языке. Мусульмане считают, что арабский язык — это язык Аллаха, поэтому долгое время Коран не переводили на другие языки. Сейчас существует много переводов Корана, в том числе и на русский язык, но в богослужебных целях по-прежнему можно использовать только Коран на арабском языке.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Program Files\Образование-Медиа\Основы мировых религиозных культур\data\objects\06-04-int\0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63624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Program Files\Образование-Медиа\Основы мировых религиозных культур\data\objects\06-04-int\0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500306"/>
            <a:ext cx="2857500" cy="2085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2357430"/>
            <a:ext cx="2191279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6143636" y="2428868"/>
            <a:ext cx="2857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 err="1" smtClean="0">
                <a:solidFill>
                  <a:srgbClr val="C00000"/>
                </a:solidFill>
              </a:rPr>
              <a:t>Трипитака</a:t>
            </a:r>
            <a:r>
              <a:rPr lang="ru-RU" sz="1600" b="1" u="sng" dirty="0" smtClean="0">
                <a:solidFill>
                  <a:srgbClr val="C00000"/>
                </a:solidFill>
              </a:rPr>
              <a:t> — буддийский священный канон.</a:t>
            </a:r>
            <a:endParaRPr lang="ru-RU" sz="1600" u="sng" dirty="0" smtClean="0">
              <a:solidFill>
                <a:srgbClr val="C00000"/>
              </a:solidFill>
            </a:endParaRPr>
          </a:p>
          <a:p>
            <a:pPr algn="ctr"/>
            <a:r>
              <a:rPr lang="ru-RU" sz="1400" i="1" dirty="0" smtClean="0"/>
              <a:t>В древности буддийские тексты записывались, как правило, на тонких деревянных пластинах. В Таиланде эта традиция сохранилась до сих пор: на фото вы видите современное издание фрагмента </a:t>
            </a:r>
            <a:r>
              <a:rPr lang="ru-RU" sz="1400" i="1" dirty="0" err="1" smtClean="0"/>
              <a:t>Трипитаки</a:t>
            </a:r>
            <a:r>
              <a:rPr lang="ru-RU" sz="1400" i="1" dirty="0" smtClean="0"/>
              <a:t>.</a:t>
            </a:r>
            <a:endParaRPr lang="ru-RU" sz="1400" i="1" dirty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71472" y="5286388"/>
            <a:ext cx="314327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</a:rPr>
              <a:t>Новый Завет — священное Писание христиан.</a:t>
            </a:r>
            <a:endParaRPr kumimoji="0" lang="ru-RU" sz="1600" b="0" i="0" u="sng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Самый древний из дошедших до нас фрагментов Нового Завета был написан по-гречески на папирусе.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Глоссарий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Священные Книги Ветхого Завета, написаны пророками – святыми людьми, жившими до Рождества Иисуса Христа.</a:t>
            </a:r>
          </a:p>
          <a:p>
            <a:r>
              <a:rPr lang="ru-RU" sz="2800" b="1" i="1" dirty="0" smtClean="0">
                <a:solidFill>
                  <a:srgbClr val="C00000"/>
                </a:solidFill>
              </a:rPr>
              <a:t>Священные Книги Нового Завета, написаны учениками Иисуса Христа – апостолами.</a:t>
            </a:r>
          </a:p>
          <a:p>
            <a:r>
              <a:rPr lang="ru-RU" sz="2800" b="1" i="1" dirty="0" smtClean="0">
                <a:solidFill>
                  <a:srgbClr val="C00000"/>
                </a:solidFill>
              </a:rPr>
              <a:t>Сура это глава, состоящая из стихов, </a:t>
            </a:r>
            <a:r>
              <a:rPr lang="ru-RU" sz="2800" b="1" i="1" dirty="0" err="1" smtClean="0">
                <a:solidFill>
                  <a:srgbClr val="C00000"/>
                </a:solidFill>
              </a:rPr>
              <a:t>аятов</a:t>
            </a:r>
            <a:r>
              <a:rPr lang="ru-RU" sz="2800" b="1" i="1" dirty="0" smtClean="0">
                <a:solidFill>
                  <a:srgbClr val="C00000"/>
                </a:solidFill>
              </a:rPr>
              <a:t>.</a:t>
            </a:r>
            <a:endParaRPr lang="ru-RU" sz="28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214291"/>
            <a:ext cx="6357982" cy="250032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Моисеевы руки держали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Богом данные людям скрижали, 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Эти каменные скрижали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Десять заповедей содержали!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357430"/>
            <a:ext cx="3291505" cy="4214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785794"/>
            <a:ext cx="3286148" cy="928694"/>
          </a:xfrm>
        </p:spPr>
        <p:txBody>
          <a:bodyPr/>
          <a:lstStyle/>
          <a:p>
            <a:pPr algn="ctr"/>
            <a:r>
              <a:rPr lang="ru-RU" b="1" dirty="0" smtClean="0"/>
              <a:t>Глоссарий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1428760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+mj-lt"/>
              </a:rPr>
              <a:t>Скрижали – каменные плиты, </a:t>
            </a:r>
          </a:p>
          <a:p>
            <a:pPr algn="ctr">
              <a:buNone/>
            </a:pPr>
            <a:r>
              <a:rPr lang="ru-RU" sz="3200" b="1" i="1" dirty="0" smtClean="0">
                <a:solidFill>
                  <a:srgbClr val="C00000"/>
                </a:solidFill>
                <a:latin typeface="+mj-lt"/>
              </a:rPr>
              <a:t>на которых были записаны заповеди.</a:t>
            </a:r>
            <a:endParaRPr lang="ru-RU" sz="3200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2357422" y="3000372"/>
            <a:ext cx="4286250" cy="3724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8" y="970948"/>
          <a:ext cx="8286807" cy="4958382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762269"/>
                <a:gridCol w="2762269"/>
                <a:gridCol w="2762269"/>
              </a:tblGrid>
              <a:tr h="616506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u="sng" dirty="0" err="1" smtClean="0">
                          <a:solidFill>
                            <a:srgbClr val="0070C0"/>
                          </a:solidFill>
                        </a:rPr>
                        <a:t>Трипикака</a:t>
                      </a:r>
                      <a:r>
                        <a:rPr lang="ru-RU" sz="2000" b="1" i="1" u="sng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ru-RU" sz="2000" i="1" u="sng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u="sng" dirty="0" smtClean="0">
                          <a:solidFill>
                            <a:srgbClr val="0070C0"/>
                          </a:solidFill>
                        </a:rPr>
                        <a:t>Коран</a:t>
                      </a:r>
                      <a:endParaRPr lang="ru-RU" sz="2000" i="1" u="sng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u="sng" dirty="0" smtClean="0">
                          <a:solidFill>
                            <a:srgbClr val="0070C0"/>
                          </a:solidFill>
                        </a:rPr>
                        <a:t>Библия</a:t>
                      </a:r>
                      <a:endParaRPr lang="ru-RU" sz="2000" i="1" u="sng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4312716">
                <a:tc>
                  <a:txBody>
                    <a:bodyPr/>
                    <a:lstStyle/>
                    <a:p>
                      <a:pPr marL="514350" indent="-5143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kumimoji="0" lang="ru-RU" sz="1400" b="1" i="0" kern="1200" cap="none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Отказ от убийства любого живого  существа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kumimoji="0" lang="ru-RU" sz="1400" b="1" i="0" kern="1200" cap="none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Отказ от воровства,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kumimoji="0" lang="ru-RU" sz="1400" b="1" i="0" kern="1200" cap="none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Отказ от лжи,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kumimoji="0" lang="ru-RU" sz="1400" b="1" i="0" kern="1200" cap="none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Отказ от неверности</a:t>
                      </a:r>
                    </a:p>
                    <a:p>
                      <a:pPr marL="514350" indent="-51435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kumimoji="0" lang="ru-RU" sz="1400" b="1" i="0" kern="1200" cap="none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Отказ от употребления алкоголя.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endParaRPr lang="ru-RU" sz="2000" b="1" i="0" cap="none" baseline="0" dirty="0"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ru-RU" sz="1400" b="1" i="0" u="none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    </a:t>
                      </a:r>
                      <a:r>
                        <a:rPr lang="ru-RU" sz="1400" b="1" i="0" u="sng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Добродетели ислама: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Мусульманин должен быть искренен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Мусульманин должен сохранять чистоту, непорочность, 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Мусульманин должен быть щедрым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Мусульманин с почтением относится к родителям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Жизнь мусульманина связана с трудом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endParaRPr lang="ru-RU" sz="2000" b="1" i="0" cap="none" baseline="0" dirty="0"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5. почитай отца своего и мать свою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6. не убивай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7. не обманывай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8. не кради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9. не произноси ложного свидетельства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b="1" i="0" cap="none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10. не желай себе дома ближнего твоего, ни скота его, ни всего того, что принадлежит ближнему твоему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sz="2000" b="1" i="0" cap="none" baseline="0" dirty="0">
                        <a:latin typeface="+mn-lt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1500198"/>
          </a:xfrm>
        </p:spPr>
        <p:txBody>
          <a:bodyPr>
            <a:noAutofit/>
          </a:bodyPr>
          <a:lstStyle/>
          <a:p>
            <a:pPr algn="ctr"/>
            <a:r>
              <a:rPr lang="ru-RU" sz="11500" b="1" i="1" dirty="0" smtClean="0"/>
              <a:t>Притча </a:t>
            </a:r>
            <a:endParaRPr lang="ru-RU" sz="115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71810"/>
            <a:ext cx="8229600" cy="135732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600" b="1" i="1" dirty="0" smtClean="0">
                <a:solidFill>
                  <a:srgbClr val="143C26"/>
                </a:solidFill>
              </a:rPr>
              <a:t>Священные книги</a:t>
            </a:r>
            <a:endParaRPr lang="ru-RU" sz="6600" b="1" i="1" dirty="0">
              <a:solidFill>
                <a:srgbClr val="143C26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4572000" y="428604"/>
            <a:ext cx="3929090" cy="61284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285720" y="428604"/>
            <a:ext cx="4214842" cy="6175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472518" cy="541180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    - 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священные книги помогают узнать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  о том, как нужно себя вести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- помогает узнать о жизни 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  основоположников религии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- священные книги помогают 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   определить добро от зла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- священные книги помогают лучше</a:t>
            </a:r>
          </a:p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         относиться к людям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14348" y="857232"/>
            <a:ext cx="571504" cy="5715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14348" y="2071678"/>
            <a:ext cx="571504" cy="57150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714348" y="3214686"/>
            <a:ext cx="571504" cy="571504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14348" y="4429132"/>
            <a:ext cx="571504" cy="571504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.И.Чайковский.+&amp;quot;Щелкунчик&amp;quot;+-+Вальс+Цветов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7"/>
            <a:ext cx="9001156" cy="242889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Цветы, как люди, на добро щедры,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И, щедро нежность людям отдавая,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Они цветут, сердца обогревая,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FF00"/>
                </a:solidFill>
                <a:latin typeface="Arial Black" pitchFamily="34" charset="0"/>
              </a:rPr>
              <a:t>Как маленькие теплые костры.</a:t>
            </a:r>
            <a:endParaRPr lang="ru-RU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1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5400" b="1" i="1" dirty="0" smtClean="0">
                <a:solidFill>
                  <a:srgbClr val="C00000"/>
                </a:solidFill>
              </a:rPr>
              <a:t>«Поступай по отношению к другому так, как ты хочешь, чтобы поступали с тобой».</a:t>
            </a:r>
            <a:endParaRPr lang="ru-RU" sz="54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86874" cy="136841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Икона </a:t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«Равноапостольных  Кирилла и </a:t>
            </a:r>
            <a:r>
              <a:rPr lang="ru-RU" sz="3600" b="1" dirty="0" err="1" smtClean="0">
                <a:solidFill>
                  <a:srgbClr val="FF0000"/>
                </a:solidFill>
              </a:rPr>
              <a:t>Мефодия</a:t>
            </a:r>
            <a:r>
              <a:rPr lang="ru-RU" sz="3600" b="1" dirty="0" smtClean="0">
                <a:solidFill>
                  <a:srgbClr val="FF0000"/>
                </a:solidFill>
              </a:rPr>
              <a:t>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20000"/>
          </a:blip>
          <a:stretch>
            <a:fillRect/>
          </a:stretch>
        </p:blipFill>
        <p:spPr bwMode="auto">
          <a:xfrm>
            <a:off x="2786050" y="1627291"/>
            <a:ext cx="3643338" cy="5230709"/>
          </a:xfrm>
          <a:prstGeom prst="rect">
            <a:avLst/>
          </a:prstGeom>
          <a:ln>
            <a:solidFill>
              <a:srgbClr val="92D050"/>
            </a:solidFill>
          </a:ln>
          <a:effectLst>
            <a:softEdge rad="112500"/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85720" y="285728"/>
            <a:ext cx="76438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СПЕШИТЕ  ТВОРИТЬ  ДОБРО</a:t>
            </a:r>
            <a:endParaRPr kumimoji="0" lang="ru-RU" sz="48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 descr="C:\Documents and Settings\МОУ СОШ № 11\Рабочий стол\2358956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714348" y="1142984"/>
            <a:ext cx="7893669" cy="55007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001156" cy="1654164"/>
          </a:xfrm>
        </p:spPr>
        <p:txBody>
          <a:bodyPr>
            <a:noAutofit/>
          </a:bodyPr>
          <a:lstStyle/>
          <a:p>
            <a:pPr algn="r"/>
            <a:r>
              <a:rPr lang="ru-RU" sz="3600" b="1" cap="all" spc="600" dirty="0" smtClean="0">
                <a:solidFill>
                  <a:srgbClr val="FF0000"/>
                </a:solidFill>
                <a:latin typeface="a_CampusOtl3DShad" pitchFamily="82" charset="-52"/>
              </a:rPr>
              <a:t>«прекраснейшая музыка души - это доброта»</a:t>
            </a:r>
            <a:r>
              <a:rPr lang="ru-RU" sz="2400" b="1" cap="all" dirty="0" smtClean="0">
                <a:solidFill>
                  <a:srgbClr val="FF0000"/>
                </a:solidFill>
                <a:latin typeface="a_OldTyperCmDcFnt1" pitchFamily="82" charset="-52"/>
              </a:rPr>
              <a:t/>
            </a:r>
            <a:br>
              <a:rPr lang="ru-RU" sz="2400" b="1" cap="all" dirty="0" smtClean="0">
                <a:solidFill>
                  <a:srgbClr val="FF0000"/>
                </a:solidFill>
                <a:latin typeface="a_OldTyperCmDcFnt1" pitchFamily="82" charset="-52"/>
              </a:rPr>
            </a:br>
            <a:r>
              <a:rPr lang="ru-RU" sz="2400" b="1" cap="all" dirty="0" smtClean="0">
                <a:solidFill>
                  <a:srgbClr val="FF0000"/>
                </a:solidFill>
                <a:latin typeface="a_OldTyperCmDcFnt1" pitchFamily="82" charset="-52"/>
              </a:rPr>
              <a:t/>
            </a:r>
            <a:br>
              <a:rPr lang="ru-RU" sz="2400" b="1" cap="all" dirty="0" smtClean="0">
                <a:solidFill>
                  <a:srgbClr val="FF0000"/>
                </a:solidFill>
                <a:latin typeface="a_OldTyperCmDcFnt1" pitchFamily="82" charset="-52"/>
              </a:rPr>
            </a:br>
            <a:r>
              <a:rPr lang="ru-RU" sz="2400" b="1" cap="all" dirty="0" err="1" smtClean="0">
                <a:solidFill>
                  <a:srgbClr val="FF0000"/>
                </a:solidFill>
                <a:latin typeface="a_CampusOtl3DShad" pitchFamily="82" charset="-52"/>
              </a:rPr>
              <a:t>и.гете</a:t>
            </a:r>
            <a:endParaRPr lang="ru-RU" sz="2400" b="1" cap="all" dirty="0">
              <a:solidFill>
                <a:srgbClr val="FF0000"/>
              </a:solidFill>
              <a:latin typeface="a_CampusOtl3DShad" pitchFamily="82" charset="-52"/>
            </a:endParaRPr>
          </a:p>
        </p:txBody>
      </p:sp>
      <p:pic>
        <p:nvPicPr>
          <p:cNvPr id="6348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732146" y="1214422"/>
            <a:ext cx="6896178" cy="5500726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бычная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282</Words>
  <PresentationFormat>Экран (4:3)</PresentationFormat>
  <Paragraphs>55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Поток</vt:lpstr>
      <vt:lpstr>Солнцестояние</vt:lpstr>
      <vt:lpstr>Обычная</vt:lpstr>
      <vt:lpstr>Слова и дела, имеющие вечный смысл  Кто делает добро – Преобретает для души, Кто зло творит – Против нее стяжается  </vt:lpstr>
      <vt:lpstr>Слайд 2</vt:lpstr>
      <vt:lpstr>Коран — священное Писание мусульман. Коран написан на арабском языке. Мусульмане считают, что арабский язык — это язык Аллаха, поэтому долгое время Коран не переводили на другие языки. Сейчас существует много переводов Корана, в том числе и на русский язык, но в богослужебных целях по-прежнему можно использовать только Коран на арабском языке. </vt:lpstr>
      <vt:lpstr>Глоссарий </vt:lpstr>
      <vt:lpstr>Слайд 5</vt:lpstr>
      <vt:lpstr>Глоссарий </vt:lpstr>
      <vt:lpstr>Слайд 7</vt:lpstr>
      <vt:lpstr>Притча </vt:lpstr>
      <vt:lpstr>Слайд 9</vt:lpstr>
      <vt:lpstr>Слайд 10</vt:lpstr>
      <vt:lpstr>Слайд 11</vt:lpstr>
      <vt:lpstr>Слайд 12</vt:lpstr>
      <vt:lpstr>Икона  «Равноапостольных  Кирилла и Мефодия»</vt:lpstr>
      <vt:lpstr>Слайд 14</vt:lpstr>
      <vt:lpstr>«прекраснейшая музыка души - это доброта»  и.гете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Слова и дела, имеющие вечный смысл  Кто делает добро – Преобретает для души, Кто зло творит – Против нее стяжается  </dc:title>
  <cp:lastModifiedBy>Школа</cp:lastModifiedBy>
  <cp:revision>34</cp:revision>
  <dcterms:modified xsi:type="dcterms:W3CDTF">2010-04-13T09:38:31Z</dcterms:modified>
</cp:coreProperties>
</file>