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86" r:id="rId2"/>
    <p:sldId id="285" r:id="rId3"/>
    <p:sldId id="259" r:id="rId4"/>
    <p:sldId id="256" r:id="rId5"/>
    <p:sldId id="260" r:id="rId6"/>
    <p:sldId id="261" r:id="rId7"/>
    <p:sldId id="258" r:id="rId8"/>
    <p:sldId id="264" r:id="rId9"/>
    <p:sldId id="262" r:id="rId10"/>
    <p:sldId id="267" r:id="rId11"/>
    <p:sldId id="263" r:id="rId12"/>
    <p:sldId id="265" r:id="rId13"/>
    <p:sldId id="266" r:id="rId14"/>
    <p:sldId id="268" r:id="rId15"/>
    <p:sldId id="269" r:id="rId16"/>
    <p:sldId id="272" r:id="rId17"/>
    <p:sldId id="273" r:id="rId18"/>
    <p:sldId id="291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7" r:id="rId27"/>
    <p:sldId id="288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B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71" d="100"/>
          <a:sy n="71" d="100"/>
        </p:scale>
        <p:origin x="-135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9B916-BD34-44DD-98E9-ED6493009725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26783-5317-4352-A666-BE62E75D7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322937-96C7-4CF1-BF55-37D265BFC25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6783-5317-4352-A666-BE62E75D71D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AF9E92-3C62-40E3-A8D9-4D25FE0467FE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F4FB2B-2D6B-4292-B664-A46FC596011C}" type="slidenum">
              <a:rPr lang="ru-RU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6800" y="2362200"/>
            <a:ext cx="7239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 язык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Сердцевина в мишени для стрельбы в цель- 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яблочко ( попасть в яблочко)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Desktop\Лапти и яблоко\matrix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57200"/>
            <a:ext cx="902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Рукоятка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меча-яблоко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User\Desktop\Лапти и яблоко\SD1400_Irish_Sword_Hi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551478" cy="4468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799" y="152400"/>
            <a:ext cx="67649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Кадык-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адамово яблоко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User\Desktop\Лапти и яблоко\749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4224338" cy="4600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381000"/>
            <a:ext cx="7361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Державное яблоко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User\Desktop\Лапти и яблоко\Denmark_globus_cruci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4953000" cy="541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1"/>
            <a:ext cx="6207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Яблоку негде упасть.</a:t>
            </a:r>
          </a:p>
          <a:p>
            <a:endParaRPr lang="ru-RU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575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    Конь в яблоках.</a:t>
            </a:r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631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Как румяное яблочко.</a:t>
            </a:r>
            <a:endParaRPr lang="ru-RU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038600"/>
            <a:ext cx="540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Яблоко раздора.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105400"/>
            <a:ext cx="1073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Яблоко от яблоньки недалеко падает.</a:t>
            </a:r>
            <a:endParaRPr lang="ru-RU" sz="3600" b="1" i="1" dirty="0"/>
          </a:p>
        </p:txBody>
      </p:sp>
      <p:pic>
        <p:nvPicPr>
          <p:cNvPr id="2050" name="Picture 2" descr="C:\Users\User\Desktop\Словарные сл\1206129343_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"/>
            <a:ext cx="2997200" cy="2247900"/>
          </a:xfrm>
          <a:prstGeom prst="rect">
            <a:avLst/>
          </a:prstGeom>
          <a:noFill/>
        </p:spPr>
      </p:pic>
      <p:pic>
        <p:nvPicPr>
          <p:cNvPr id="2051" name="Picture 3" descr="C:\Users\User\Desktop\Словарные сл\1278038945_rumyan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667000"/>
            <a:ext cx="2090737" cy="2581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3300"/>
                </a:solidFill>
              </a:rPr>
              <a:t>Безударная гласная в корне</a:t>
            </a:r>
            <a:br>
              <a:rPr lang="ru-RU" sz="4000" b="1" dirty="0" smtClean="0">
                <a:solidFill>
                  <a:srgbClr val="FF3300"/>
                </a:solidFill>
              </a:rPr>
            </a:br>
            <a:r>
              <a:rPr lang="ru-RU" sz="4000" b="1" dirty="0" smtClean="0">
                <a:solidFill>
                  <a:srgbClr val="FF3300"/>
                </a:solidFill>
              </a:rPr>
              <a:t>Алгоритм проверки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1. Прочитай слово, поставь ударение.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2. Определи, в какой части слова находится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безударный гласный.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Выдели корень и безударный гласный.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3.  Для проверки гласного измени слово или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подбери однокоренное, чтобы проверяемый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гласный стоял под ударением.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4.   Напиши в слове такую же гласную, как и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 проверочном.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5.   Обозначь орфограмму.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G:\КАРТИНКИ ДЛЯ ПРЕЗЕНТАЦИЙ\babochka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3071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G:\КАРТИНКИ ДЛЯ ПРЕЗЕНТАЦИЙ\babochka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4572000"/>
            <a:ext cx="3000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G:\КАРТИНКИ ДЛЯ ПРЕЗЕНТАЦИЙ\babochka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4572000"/>
            <a:ext cx="3071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G:\КАРТИНКИ ДЛЯ ПРЕЗЕНТАЦИЙ\butterfly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1643063"/>
            <a:ext cx="113665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G:\КАРТИНКИ ДЛЯ ПРЕЗЕНТАЦИЙ\oblaka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860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G:\КАРТИНКИ ДЛЯ ПРЕЗЕНТАЦИЙ\oblaka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0"/>
            <a:ext cx="27146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G:\КАРТИНКИ ДЛЯ ПРЕЗЕНТАЦИЙ\oblaka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0"/>
            <a:ext cx="2540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685800" y="1571625"/>
            <a:ext cx="7772400" cy="1285875"/>
          </a:xfrm>
        </p:spPr>
        <p:txBody>
          <a:bodyPr/>
          <a:lstStyle/>
          <a:p>
            <a:pPr>
              <a:defRPr/>
            </a:pP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370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7786687" cy="1752600"/>
          </a:xfrm>
        </p:spPr>
        <p:txBody>
          <a:bodyPr/>
          <a:lstStyle/>
          <a:p>
            <a:r>
              <a:rPr lang="ru-RU" sz="4000" b="1" i="1" dirty="0" err="1" smtClean="0">
                <a:latin typeface="Comic Sans MS" pitchFamily="66" charset="0"/>
              </a:rPr>
              <a:t>На,сп.не</a:t>
            </a:r>
            <a:r>
              <a:rPr lang="ru-RU" sz="4000" b="1" i="1" dirty="0" smtClean="0">
                <a:latin typeface="Comic Sans MS" pitchFamily="66" charset="0"/>
              </a:rPr>
              <a:t>, н.сёт, </a:t>
            </a:r>
            <a:r>
              <a:rPr lang="ru-RU" sz="4000" b="1" i="1" dirty="0" err="1" smtClean="0">
                <a:latin typeface="Comic Sans MS" pitchFamily="66" charset="0"/>
              </a:rPr>
              <a:t>ёж.к</a:t>
            </a:r>
            <a:r>
              <a:rPr lang="ru-RU" sz="4000" b="1" i="1" dirty="0" smtClean="0">
                <a:latin typeface="Comic Sans MS" pitchFamily="66" charset="0"/>
              </a:rPr>
              <a:t>, </a:t>
            </a:r>
            <a:r>
              <a:rPr lang="ru-RU" sz="4000" b="1" i="1" dirty="0" err="1" smtClean="0">
                <a:latin typeface="Comic Sans MS" pitchFamily="66" charset="0"/>
              </a:rPr>
              <a:t>соч.ое,ябл.ко</a:t>
            </a:r>
            <a:r>
              <a:rPr lang="ru-RU" sz="4000" b="1" i="1" dirty="0" smtClean="0">
                <a:latin typeface="Comic Sans MS" pitchFamily="66" charset="0"/>
              </a:rPr>
              <a:t>, </a:t>
            </a:r>
            <a:r>
              <a:rPr lang="ru-RU" sz="4000" b="1" i="1" dirty="0" err="1" smtClean="0">
                <a:latin typeface="Comic Sans MS" pitchFamily="66" charset="0"/>
              </a:rPr>
              <a:t>к.лючий</a:t>
            </a:r>
            <a:r>
              <a:rPr lang="ru-RU" sz="4000" b="1" i="1" dirty="0" smtClean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лючий ё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ж</a:t>
            </a: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н</a:t>
            </a: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сёт на сп</a:t>
            </a: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не со</a:t>
            </a:r>
            <a:r>
              <a:rPr lang="ru-RU" i="1" dirty="0" smtClean="0">
                <a:solidFill>
                  <a:srgbClr val="00B050"/>
                </a:solidFill>
                <a:latin typeface="Comic Sans MS" pitchFamily="66" charset="0"/>
              </a:rPr>
              <a:t>чн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ое ябл</a:t>
            </a: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ко.</a:t>
            </a:r>
            <a:endParaRPr lang="ru-RU" b="1" i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1963" y="1600200"/>
            <a:ext cx="5680075" cy="4525963"/>
          </a:xfrm>
          <a:noFill/>
          <a:ln w="28575">
            <a:solidFill>
              <a:srgbClr val="33339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0800000">
            <a:off x="1714500" y="5572125"/>
            <a:ext cx="1571625" cy="928688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низ 4"/>
          <p:cNvSpPr>
            <a:spLocks noChangeArrowheads="1"/>
          </p:cNvSpPr>
          <p:nvPr/>
        </p:nvSpPr>
        <p:spPr bwMode="auto">
          <a:xfrm>
            <a:off x="7929563" y="3571875"/>
            <a:ext cx="928687" cy="1357313"/>
          </a:xfrm>
          <a:prstGeom prst="down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>
            <a:off x="2928938" y="357188"/>
            <a:ext cx="1500187" cy="785812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Стрелка вправо 9"/>
          <p:cNvSpPr>
            <a:spLocks noChangeArrowheads="1"/>
          </p:cNvSpPr>
          <p:nvPr/>
        </p:nvSpPr>
        <p:spPr bwMode="auto">
          <a:xfrm rot="10800000">
            <a:off x="3643313" y="5572125"/>
            <a:ext cx="1500187" cy="85725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Стрелка вправо 11"/>
          <p:cNvSpPr>
            <a:spLocks noChangeArrowheads="1"/>
          </p:cNvSpPr>
          <p:nvPr/>
        </p:nvSpPr>
        <p:spPr bwMode="auto">
          <a:xfrm>
            <a:off x="4857750" y="285750"/>
            <a:ext cx="1500188" cy="85725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Стрелка вправо 12"/>
          <p:cNvSpPr>
            <a:spLocks noChangeArrowheads="1"/>
          </p:cNvSpPr>
          <p:nvPr/>
        </p:nvSpPr>
        <p:spPr bwMode="auto">
          <a:xfrm>
            <a:off x="900113" y="333375"/>
            <a:ext cx="1500187" cy="785813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5400000">
            <a:off x="7643813" y="5214937"/>
            <a:ext cx="928688" cy="1357313"/>
          </a:xfrm>
          <a:prstGeom prst="down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низ 14"/>
          <p:cNvSpPr>
            <a:spLocks noChangeArrowheads="1"/>
          </p:cNvSpPr>
          <p:nvPr/>
        </p:nvSpPr>
        <p:spPr bwMode="auto">
          <a:xfrm>
            <a:off x="7929563" y="1571625"/>
            <a:ext cx="928687" cy="1357313"/>
          </a:xfrm>
          <a:prstGeom prst="down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трелка вниз 15"/>
          <p:cNvSpPr>
            <a:spLocks noChangeArrowheads="1"/>
          </p:cNvSpPr>
          <p:nvPr/>
        </p:nvSpPr>
        <p:spPr bwMode="auto">
          <a:xfrm rot="5400000">
            <a:off x="5786438" y="5214938"/>
            <a:ext cx="928687" cy="1500187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Стрелка вправо 16"/>
          <p:cNvSpPr>
            <a:spLocks noChangeArrowheads="1"/>
          </p:cNvSpPr>
          <p:nvPr/>
        </p:nvSpPr>
        <p:spPr bwMode="auto">
          <a:xfrm>
            <a:off x="6929438" y="357188"/>
            <a:ext cx="1500187" cy="785812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Стрелка вправо 17"/>
          <p:cNvSpPr>
            <a:spLocks noChangeArrowheads="1"/>
          </p:cNvSpPr>
          <p:nvPr/>
        </p:nvSpPr>
        <p:spPr bwMode="auto">
          <a:xfrm rot="-5400000">
            <a:off x="250031" y="5107782"/>
            <a:ext cx="1214437" cy="857250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-5400000">
            <a:off x="285750" y="3357563"/>
            <a:ext cx="1143000" cy="85725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Стрелка вправо 19"/>
          <p:cNvSpPr>
            <a:spLocks noChangeArrowheads="1"/>
          </p:cNvSpPr>
          <p:nvPr/>
        </p:nvSpPr>
        <p:spPr bwMode="auto">
          <a:xfrm rot="-5400000">
            <a:off x="329406" y="1715294"/>
            <a:ext cx="1177925" cy="928688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Нижний колонтитул 2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" name="Стрелка вправо 20"/>
          <p:cNvSpPr>
            <a:spLocks noChangeArrowheads="1"/>
          </p:cNvSpPr>
          <p:nvPr/>
        </p:nvSpPr>
        <p:spPr bwMode="auto">
          <a:xfrm rot="7260250">
            <a:off x="3112294" y="4137819"/>
            <a:ext cx="1177925" cy="928687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Стрелка вправо 21"/>
          <p:cNvSpPr>
            <a:spLocks noChangeArrowheads="1"/>
          </p:cNvSpPr>
          <p:nvPr/>
        </p:nvSpPr>
        <p:spPr bwMode="auto">
          <a:xfrm rot="10629526">
            <a:off x="2451100" y="3171825"/>
            <a:ext cx="1177925" cy="928688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Стрелка вправо 23"/>
          <p:cNvSpPr>
            <a:spLocks noChangeArrowheads="1"/>
          </p:cNvSpPr>
          <p:nvPr/>
        </p:nvSpPr>
        <p:spPr bwMode="auto">
          <a:xfrm rot="-7112941">
            <a:off x="3101181" y="2204244"/>
            <a:ext cx="1177925" cy="928688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24"/>
          <p:cNvSpPr>
            <a:spLocks noChangeArrowheads="1"/>
          </p:cNvSpPr>
          <p:nvPr/>
        </p:nvSpPr>
        <p:spPr bwMode="auto">
          <a:xfrm rot="-1315031">
            <a:off x="5059363" y="2686050"/>
            <a:ext cx="1177925" cy="928688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Стрелка вправо 25"/>
          <p:cNvSpPr>
            <a:spLocks noChangeArrowheads="1"/>
          </p:cNvSpPr>
          <p:nvPr/>
        </p:nvSpPr>
        <p:spPr bwMode="auto">
          <a:xfrm rot="1240625">
            <a:off x="5126038" y="3678238"/>
            <a:ext cx="1177925" cy="928687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Стрелка вправо 26"/>
          <p:cNvSpPr>
            <a:spLocks noChangeArrowheads="1"/>
          </p:cNvSpPr>
          <p:nvPr/>
        </p:nvSpPr>
        <p:spPr bwMode="auto">
          <a:xfrm rot="-4103898">
            <a:off x="4274344" y="2040732"/>
            <a:ext cx="1177925" cy="928687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Стрелка вправо 27"/>
          <p:cNvSpPr>
            <a:spLocks noChangeArrowheads="1"/>
          </p:cNvSpPr>
          <p:nvPr/>
        </p:nvSpPr>
        <p:spPr bwMode="auto">
          <a:xfrm rot="5624341">
            <a:off x="4128294" y="4296569"/>
            <a:ext cx="1177925" cy="928687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1692275" y="188913"/>
            <a:ext cx="5759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3E1F61"/>
                </a:solidFill>
                <a:latin typeface="Arial" charset="0"/>
              </a:rPr>
              <a:t>Физминутка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8455" grpId="0"/>
      <p:bldP spid="1845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50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317625" algn="l"/>
              </a:tabLst>
            </a:pPr>
            <a:r>
              <a:rPr lang="ru-RU" sz="1200">
                <a:cs typeface="Times New Roman" pitchFamily="18" charset="0"/>
              </a:rPr>
              <a:t>	</a:t>
            </a:r>
            <a:endParaRPr lang="ru-RU" sz="18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150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317625" algn="l"/>
              </a:tabLst>
            </a:pPr>
            <a:r>
              <a:rPr lang="ru-RU" sz="1200">
                <a:cs typeface="Times New Roman" pitchFamily="18" charset="0"/>
              </a:rPr>
              <a:t>	</a:t>
            </a:r>
            <a:endParaRPr lang="ru-RU" sz="1800"/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4071938" y="3643313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4478338" y="43275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5164138" y="43275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3357563" y="435768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4706938" y="36417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17" name="Rectangle 18"/>
          <p:cNvSpPr>
            <a:spLocks noChangeArrowheads="1"/>
          </p:cNvSpPr>
          <p:nvPr/>
        </p:nvSpPr>
        <p:spPr bwMode="auto">
          <a:xfrm>
            <a:off x="5392738" y="36417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18" name="Rectangle 19"/>
          <p:cNvSpPr>
            <a:spLocks noChangeArrowheads="1"/>
          </p:cNvSpPr>
          <p:nvPr/>
        </p:nvSpPr>
        <p:spPr bwMode="auto">
          <a:xfrm>
            <a:off x="4286250" y="2928938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19" name="Rectangle 20"/>
          <p:cNvSpPr>
            <a:spLocks noChangeArrowheads="1"/>
          </p:cNvSpPr>
          <p:nvPr/>
        </p:nvSpPr>
        <p:spPr bwMode="auto">
          <a:xfrm>
            <a:off x="3714750" y="292893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20" name="Rectangle 21"/>
          <p:cNvSpPr>
            <a:spLocks noChangeArrowheads="1"/>
          </p:cNvSpPr>
          <p:nvPr/>
        </p:nvSpPr>
        <p:spPr bwMode="auto">
          <a:xfrm>
            <a:off x="4935538" y="29559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5621338" y="29559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22" name="Rectangle 25"/>
          <p:cNvSpPr>
            <a:spLocks noChangeArrowheads="1"/>
          </p:cNvSpPr>
          <p:nvPr/>
        </p:nvSpPr>
        <p:spPr bwMode="auto">
          <a:xfrm>
            <a:off x="50498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23" name="Rectangle 26"/>
          <p:cNvSpPr>
            <a:spLocks noChangeArrowheads="1"/>
          </p:cNvSpPr>
          <p:nvPr/>
        </p:nvSpPr>
        <p:spPr bwMode="auto">
          <a:xfrm>
            <a:off x="57356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24" name="Rectangle 27"/>
          <p:cNvSpPr>
            <a:spLocks noChangeArrowheads="1"/>
          </p:cNvSpPr>
          <p:nvPr/>
        </p:nvSpPr>
        <p:spPr bwMode="auto">
          <a:xfrm>
            <a:off x="64214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25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>Кроссворд</a:t>
            </a:r>
          </a:p>
        </p:txBody>
      </p:sp>
      <p:sp>
        <p:nvSpPr>
          <p:cNvPr id="17426" name="Rectangle 13"/>
          <p:cNvSpPr>
            <a:spLocks noChangeArrowheads="1"/>
          </p:cNvSpPr>
          <p:nvPr/>
        </p:nvSpPr>
        <p:spPr bwMode="auto">
          <a:xfrm>
            <a:off x="6286500" y="292893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27" name="Rectangle 13"/>
          <p:cNvSpPr>
            <a:spLocks noChangeArrowheads="1"/>
          </p:cNvSpPr>
          <p:nvPr/>
        </p:nvSpPr>
        <p:spPr bwMode="auto">
          <a:xfrm>
            <a:off x="6143625" y="3643313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28" name="Rectangle 23"/>
          <p:cNvSpPr>
            <a:spLocks noChangeArrowheads="1"/>
          </p:cNvSpPr>
          <p:nvPr/>
        </p:nvSpPr>
        <p:spPr bwMode="auto">
          <a:xfrm>
            <a:off x="4357688" y="2143125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29" name="Rectangle 25"/>
          <p:cNvSpPr>
            <a:spLocks noChangeArrowheads="1"/>
          </p:cNvSpPr>
          <p:nvPr/>
        </p:nvSpPr>
        <p:spPr bwMode="auto">
          <a:xfrm>
            <a:off x="3786188" y="21431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7430" name="Rectangle 9"/>
          <p:cNvSpPr>
            <a:spLocks noChangeArrowheads="1"/>
          </p:cNvSpPr>
          <p:nvPr/>
        </p:nvSpPr>
        <p:spPr bwMode="auto">
          <a:xfrm>
            <a:off x="3929063" y="4357688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pic>
        <p:nvPicPr>
          <p:cNvPr id="17431" name="Picture 30" descr="G:\КАРТИНКИ ДЛЯ ПРЕЗЕНТАЦИЙ\egiky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6400" y="4709160"/>
            <a:ext cx="2387600" cy="2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32" descr="G:\КАРТИНКИ ДЛЯ ПРЕЗЕНТАЦИЙ\butterfly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09800"/>
            <a:ext cx="1273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33" descr="G:\КАРТИНКИ ДЛЯ ПРЕЗЕНТАЦИЙ\oblaka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2700338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743200" y="4343400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838200" y="1752600"/>
            <a:ext cx="3048000" cy="2819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5105400" y="1752600"/>
            <a:ext cx="3048000" cy="2819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1524000" y="2590800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590800" y="2590800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791200" y="2590800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858000" y="2590800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0800000">
            <a:off x="1752600" y="3048000"/>
            <a:ext cx="1067019" cy="1114959"/>
          </a:xfrm>
          <a:prstGeom prst="arc">
            <a:avLst>
              <a:gd name="adj1" fmla="val 12186605"/>
              <a:gd name="adj2" fmla="val 2083999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6055428" y="3656496"/>
            <a:ext cx="1100135" cy="600756"/>
          </a:xfrm>
          <a:prstGeom prst="arc">
            <a:avLst>
              <a:gd name="adj1" fmla="val 10949833"/>
              <a:gd name="adj2" fmla="val 26762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28800" y="533400"/>
            <a:ext cx="595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Моё настроение сегодня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50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317625" algn="l"/>
              </a:tabLst>
            </a:pPr>
            <a:r>
              <a:rPr lang="ru-RU" sz="1200">
                <a:cs typeface="Times New Roman" pitchFamily="18" charset="0"/>
              </a:rPr>
              <a:t>	</a:t>
            </a:r>
            <a:endParaRPr lang="ru-RU" sz="18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150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317625" algn="l"/>
              </a:tabLst>
            </a:pPr>
            <a:r>
              <a:rPr lang="ru-RU" sz="1200">
                <a:cs typeface="Times New Roman" pitchFamily="18" charset="0"/>
              </a:rPr>
              <a:t>	</a:t>
            </a:r>
            <a:endParaRPr lang="ru-RU" sz="1800"/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4071938" y="3643313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4478338" y="43275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5164138" y="43275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3357563" y="435768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8440" name="Rectangle 17"/>
          <p:cNvSpPr>
            <a:spLocks noChangeArrowheads="1"/>
          </p:cNvSpPr>
          <p:nvPr/>
        </p:nvSpPr>
        <p:spPr bwMode="auto">
          <a:xfrm>
            <a:off x="4706938" y="36417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8441" name="Rectangle 18"/>
          <p:cNvSpPr>
            <a:spLocks noChangeArrowheads="1"/>
          </p:cNvSpPr>
          <p:nvPr/>
        </p:nvSpPr>
        <p:spPr bwMode="auto">
          <a:xfrm>
            <a:off x="5392738" y="36417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8442" name="Rectangle 19"/>
          <p:cNvSpPr>
            <a:spLocks noChangeArrowheads="1"/>
          </p:cNvSpPr>
          <p:nvPr/>
        </p:nvSpPr>
        <p:spPr bwMode="auto">
          <a:xfrm>
            <a:off x="4286250" y="2928938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8443" name="Rectangle 20"/>
          <p:cNvSpPr>
            <a:spLocks noChangeArrowheads="1"/>
          </p:cNvSpPr>
          <p:nvPr/>
        </p:nvSpPr>
        <p:spPr bwMode="auto">
          <a:xfrm>
            <a:off x="3714750" y="292893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8444" name="Rectangle 21"/>
          <p:cNvSpPr>
            <a:spLocks noChangeArrowheads="1"/>
          </p:cNvSpPr>
          <p:nvPr/>
        </p:nvSpPr>
        <p:spPr bwMode="auto">
          <a:xfrm>
            <a:off x="4935538" y="29559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8445" name="Rectangle 22"/>
          <p:cNvSpPr>
            <a:spLocks noChangeArrowheads="1"/>
          </p:cNvSpPr>
          <p:nvPr/>
        </p:nvSpPr>
        <p:spPr bwMode="auto">
          <a:xfrm>
            <a:off x="5621338" y="29559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8446" name="Rectangle 25"/>
          <p:cNvSpPr>
            <a:spLocks noChangeArrowheads="1"/>
          </p:cNvSpPr>
          <p:nvPr/>
        </p:nvSpPr>
        <p:spPr bwMode="auto">
          <a:xfrm>
            <a:off x="50498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О</a:t>
            </a:r>
          </a:p>
        </p:txBody>
      </p:sp>
      <p:sp>
        <p:nvSpPr>
          <p:cNvPr id="18447" name="Rectangle 26"/>
          <p:cNvSpPr>
            <a:spLocks noChangeArrowheads="1"/>
          </p:cNvSpPr>
          <p:nvPr/>
        </p:nvSpPr>
        <p:spPr bwMode="auto">
          <a:xfrm>
            <a:off x="57356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З</a:t>
            </a:r>
          </a:p>
        </p:txBody>
      </p:sp>
      <p:sp>
        <p:nvSpPr>
          <p:cNvPr id="18448" name="Rectangle 27"/>
          <p:cNvSpPr>
            <a:spLocks noChangeArrowheads="1"/>
          </p:cNvSpPr>
          <p:nvPr/>
        </p:nvSpPr>
        <p:spPr bwMode="auto">
          <a:xfrm>
            <a:off x="64214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А</a:t>
            </a:r>
          </a:p>
        </p:txBody>
      </p:sp>
      <p:sp>
        <p:nvSpPr>
          <p:cNvPr id="18449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>Кроссворд</a:t>
            </a:r>
          </a:p>
        </p:txBody>
      </p:sp>
      <p:sp>
        <p:nvSpPr>
          <p:cNvPr id="18450" name="Rectangle 13"/>
          <p:cNvSpPr>
            <a:spLocks noChangeArrowheads="1"/>
          </p:cNvSpPr>
          <p:nvPr/>
        </p:nvSpPr>
        <p:spPr bwMode="auto">
          <a:xfrm>
            <a:off x="6286500" y="292893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8451" name="Rectangle 13"/>
          <p:cNvSpPr>
            <a:spLocks noChangeArrowheads="1"/>
          </p:cNvSpPr>
          <p:nvPr/>
        </p:nvSpPr>
        <p:spPr bwMode="auto">
          <a:xfrm>
            <a:off x="6143625" y="3643313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8452" name="Rectangle 23"/>
          <p:cNvSpPr>
            <a:spLocks noChangeArrowheads="1"/>
          </p:cNvSpPr>
          <p:nvPr/>
        </p:nvSpPr>
        <p:spPr bwMode="auto">
          <a:xfrm>
            <a:off x="4357688" y="2143125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Р</a:t>
            </a:r>
          </a:p>
        </p:txBody>
      </p:sp>
      <p:sp>
        <p:nvSpPr>
          <p:cNvPr id="18453" name="Rectangle 25"/>
          <p:cNvSpPr>
            <a:spLocks noChangeArrowheads="1"/>
          </p:cNvSpPr>
          <p:nvPr/>
        </p:nvSpPr>
        <p:spPr bwMode="auto">
          <a:xfrm>
            <a:off x="3786188" y="21431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Г</a:t>
            </a:r>
          </a:p>
        </p:txBody>
      </p:sp>
      <p:sp>
        <p:nvSpPr>
          <p:cNvPr id="18454" name="Rectangle 9"/>
          <p:cNvSpPr>
            <a:spLocks noChangeArrowheads="1"/>
          </p:cNvSpPr>
          <p:nvPr/>
        </p:nvSpPr>
        <p:spPr bwMode="auto">
          <a:xfrm>
            <a:off x="3929063" y="4357688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pic>
        <p:nvPicPr>
          <p:cNvPr id="18455" name="Picture 30" descr="G:\КАРТИНКИ ДЛЯ ПРЕЗЕНТАЦИЙ\egiky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5833" y="4438650"/>
            <a:ext cx="268816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33" descr="G:\КАРТИНКИ ДЛЯ ПРЕЗЕНТАЦИЙ\oblaka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2700338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32" descr="G:\КАРТИНКИ ДЛЯ ПРЕЗЕНТАЦИЙ\butterfly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1285875"/>
            <a:ext cx="1273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743200" y="4343400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50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317625" algn="l"/>
              </a:tabLst>
            </a:pPr>
            <a:r>
              <a:rPr lang="ru-RU" sz="1200">
                <a:cs typeface="Times New Roman" pitchFamily="18" charset="0"/>
              </a:rPr>
              <a:t>	</a:t>
            </a:r>
            <a:endParaRPr lang="ru-RU" sz="180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150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317625" algn="l"/>
              </a:tabLst>
            </a:pPr>
            <a:r>
              <a:rPr lang="ru-RU" sz="1200">
                <a:cs typeface="Times New Roman" pitchFamily="18" charset="0"/>
              </a:rPr>
              <a:t>	</a:t>
            </a:r>
            <a:endParaRPr lang="ru-RU" sz="1800"/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4071938" y="3643313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4478338" y="43275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5164138" y="43275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3357563" y="435768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9464" name="Rectangle 17"/>
          <p:cNvSpPr>
            <a:spLocks noChangeArrowheads="1"/>
          </p:cNvSpPr>
          <p:nvPr/>
        </p:nvSpPr>
        <p:spPr bwMode="auto">
          <a:xfrm>
            <a:off x="4706938" y="36417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9465" name="Rectangle 18"/>
          <p:cNvSpPr>
            <a:spLocks noChangeArrowheads="1"/>
          </p:cNvSpPr>
          <p:nvPr/>
        </p:nvSpPr>
        <p:spPr bwMode="auto">
          <a:xfrm>
            <a:off x="5392738" y="36417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9466" name="Rectangle 19"/>
          <p:cNvSpPr>
            <a:spLocks noChangeArrowheads="1"/>
          </p:cNvSpPr>
          <p:nvPr/>
        </p:nvSpPr>
        <p:spPr bwMode="auto">
          <a:xfrm>
            <a:off x="4286250" y="2928938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О</a:t>
            </a:r>
          </a:p>
        </p:txBody>
      </p:sp>
      <p:sp>
        <p:nvSpPr>
          <p:cNvPr id="19467" name="Rectangle 20"/>
          <p:cNvSpPr>
            <a:spLocks noChangeArrowheads="1"/>
          </p:cNvSpPr>
          <p:nvPr/>
        </p:nvSpPr>
        <p:spPr bwMode="auto">
          <a:xfrm>
            <a:off x="3714750" y="292893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Б</a:t>
            </a:r>
          </a:p>
        </p:txBody>
      </p:sp>
      <p:sp>
        <p:nvSpPr>
          <p:cNvPr id="19468" name="Rectangle 21"/>
          <p:cNvSpPr>
            <a:spLocks noChangeArrowheads="1"/>
          </p:cNvSpPr>
          <p:nvPr/>
        </p:nvSpPr>
        <p:spPr bwMode="auto">
          <a:xfrm>
            <a:off x="4935538" y="29559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Б</a:t>
            </a:r>
          </a:p>
        </p:txBody>
      </p:sp>
      <p:sp>
        <p:nvSpPr>
          <p:cNvPr id="19469" name="Rectangle 22"/>
          <p:cNvSpPr>
            <a:spLocks noChangeArrowheads="1"/>
          </p:cNvSpPr>
          <p:nvPr/>
        </p:nvSpPr>
        <p:spPr bwMode="auto">
          <a:xfrm>
            <a:off x="5621338" y="29559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Р</a:t>
            </a:r>
          </a:p>
        </p:txBody>
      </p:sp>
      <p:sp>
        <p:nvSpPr>
          <p:cNvPr id="19470" name="Rectangle 25"/>
          <p:cNvSpPr>
            <a:spLocks noChangeArrowheads="1"/>
          </p:cNvSpPr>
          <p:nvPr/>
        </p:nvSpPr>
        <p:spPr bwMode="auto">
          <a:xfrm>
            <a:off x="50498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О</a:t>
            </a:r>
          </a:p>
        </p:txBody>
      </p:sp>
      <p:sp>
        <p:nvSpPr>
          <p:cNvPr id="19471" name="Rectangle 26"/>
          <p:cNvSpPr>
            <a:spLocks noChangeArrowheads="1"/>
          </p:cNvSpPr>
          <p:nvPr/>
        </p:nvSpPr>
        <p:spPr bwMode="auto">
          <a:xfrm>
            <a:off x="57356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З</a:t>
            </a:r>
          </a:p>
        </p:txBody>
      </p:sp>
      <p:sp>
        <p:nvSpPr>
          <p:cNvPr id="19472" name="Rectangle 27"/>
          <p:cNvSpPr>
            <a:spLocks noChangeArrowheads="1"/>
          </p:cNvSpPr>
          <p:nvPr/>
        </p:nvSpPr>
        <p:spPr bwMode="auto">
          <a:xfrm>
            <a:off x="64214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А</a:t>
            </a:r>
          </a:p>
        </p:txBody>
      </p:sp>
      <p:sp>
        <p:nvSpPr>
          <p:cNvPr id="19473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>Кроссворд</a:t>
            </a:r>
          </a:p>
        </p:txBody>
      </p:sp>
      <p:sp>
        <p:nvSpPr>
          <p:cNvPr id="19474" name="Rectangle 13"/>
          <p:cNvSpPr>
            <a:spLocks noChangeArrowheads="1"/>
          </p:cNvSpPr>
          <p:nvPr/>
        </p:nvSpPr>
        <p:spPr bwMode="auto">
          <a:xfrm>
            <a:off x="6286500" y="292893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Ы</a:t>
            </a:r>
          </a:p>
        </p:txBody>
      </p:sp>
      <p:sp>
        <p:nvSpPr>
          <p:cNvPr id="19475" name="Rectangle 13"/>
          <p:cNvSpPr>
            <a:spLocks noChangeArrowheads="1"/>
          </p:cNvSpPr>
          <p:nvPr/>
        </p:nvSpPr>
        <p:spPr bwMode="auto">
          <a:xfrm>
            <a:off x="6143625" y="3643313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19476" name="Rectangle 23"/>
          <p:cNvSpPr>
            <a:spLocks noChangeArrowheads="1"/>
          </p:cNvSpPr>
          <p:nvPr/>
        </p:nvSpPr>
        <p:spPr bwMode="auto">
          <a:xfrm>
            <a:off x="4357688" y="2143125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Р</a:t>
            </a:r>
          </a:p>
        </p:txBody>
      </p:sp>
      <p:sp>
        <p:nvSpPr>
          <p:cNvPr id="19477" name="Rectangle 25"/>
          <p:cNvSpPr>
            <a:spLocks noChangeArrowheads="1"/>
          </p:cNvSpPr>
          <p:nvPr/>
        </p:nvSpPr>
        <p:spPr bwMode="auto">
          <a:xfrm>
            <a:off x="3786188" y="21431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Г</a:t>
            </a:r>
          </a:p>
        </p:txBody>
      </p:sp>
      <p:sp>
        <p:nvSpPr>
          <p:cNvPr id="19478" name="Rectangle 9"/>
          <p:cNvSpPr>
            <a:spLocks noChangeArrowheads="1"/>
          </p:cNvSpPr>
          <p:nvPr/>
        </p:nvSpPr>
        <p:spPr bwMode="auto">
          <a:xfrm>
            <a:off x="3929063" y="4357688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pic>
        <p:nvPicPr>
          <p:cNvPr id="19479" name="Picture 30" descr="G:\КАРТИНКИ ДЛЯ ПРЕЗЕНТАЦИЙ\egiky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200" y="4640580"/>
            <a:ext cx="2463800" cy="221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33" descr="G:\КАРТИНКИ ДЛЯ ПРЕЗЕНТАЦИЙ\oblaka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2700338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32" descr="G:\КАРТИНКИ ДЛЯ ПРЕЗЕНТАЦИЙ\butterfly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1285875"/>
            <a:ext cx="1273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743200" y="4343400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50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317625" algn="l"/>
              </a:tabLst>
            </a:pPr>
            <a:r>
              <a:rPr lang="ru-RU" sz="1200">
                <a:cs typeface="Times New Roman" pitchFamily="18" charset="0"/>
              </a:rPr>
              <a:t>	</a:t>
            </a:r>
            <a:endParaRPr lang="ru-RU" sz="18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150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317625" algn="l"/>
              </a:tabLst>
            </a:pPr>
            <a:r>
              <a:rPr lang="ru-RU" sz="1200">
                <a:cs typeface="Times New Roman" pitchFamily="18" charset="0"/>
              </a:rPr>
              <a:t>	</a:t>
            </a:r>
            <a:endParaRPr lang="ru-RU" sz="1800"/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4071938" y="3643313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С</a:t>
            </a: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4478338" y="43275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5164138" y="43275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3357563" y="435768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706938" y="36417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О</a:t>
            </a:r>
          </a:p>
        </p:txBody>
      </p:sp>
      <p:sp>
        <p:nvSpPr>
          <p:cNvPr id="20489" name="Rectangle 18"/>
          <p:cNvSpPr>
            <a:spLocks noChangeArrowheads="1"/>
          </p:cNvSpPr>
          <p:nvPr/>
        </p:nvSpPr>
        <p:spPr bwMode="auto">
          <a:xfrm>
            <a:off x="5392738" y="36417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В</a:t>
            </a:r>
          </a:p>
        </p:txBody>
      </p:sp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4286250" y="2928938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О</a:t>
            </a:r>
          </a:p>
        </p:txBody>
      </p:sp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3714750" y="292893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Б</a:t>
            </a:r>
          </a:p>
        </p:txBody>
      </p:sp>
      <p:sp>
        <p:nvSpPr>
          <p:cNvPr id="20492" name="Rectangle 21"/>
          <p:cNvSpPr>
            <a:spLocks noChangeArrowheads="1"/>
          </p:cNvSpPr>
          <p:nvPr/>
        </p:nvSpPr>
        <p:spPr bwMode="auto">
          <a:xfrm>
            <a:off x="4935538" y="29559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Б</a:t>
            </a: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621338" y="29559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Р</a:t>
            </a:r>
          </a:p>
        </p:txBody>
      </p:sp>
      <p:sp>
        <p:nvSpPr>
          <p:cNvPr id="20494" name="Rectangle 25"/>
          <p:cNvSpPr>
            <a:spLocks noChangeArrowheads="1"/>
          </p:cNvSpPr>
          <p:nvPr/>
        </p:nvSpPr>
        <p:spPr bwMode="auto">
          <a:xfrm>
            <a:off x="50498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О</a:t>
            </a:r>
          </a:p>
        </p:txBody>
      </p:sp>
      <p:sp>
        <p:nvSpPr>
          <p:cNvPr id="20495" name="Rectangle 26"/>
          <p:cNvSpPr>
            <a:spLocks noChangeArrowheads="1"/>
          </p:cNvSpPr>
          <p:nvPr/>
        </p:nvSpPr>
        <p:spPr bwMode="auto">
          <a:xfrm>
            <a:off x="57356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З</a:t>
            </a:r>
          </a:p>
        </p:txBody>
      </p:sp>
      <p:sp>
        <p:nvSpPr>
          <p:cNvPr id="20496" name="Rectangle 27"/>
          <p:cNvSpPr>
            <a:spLocks noChangeArrowheads="1"/>
          </p:cNvSpPr>
          <p:nvPr/>
        </p:nvSpPr>
        <p:spPr bwMode="auto">
          <a:xfrm>
            <a:off x="64214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А</a:t>
            </a:r>
          </a:p>
        </p:txBody>
      </p:sp>
      <p:sp>
        <p:nvSpPr>
          <p:cNvPr id="20497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>Кроссворд</a:t>
            </a:r>
          </a:p>
        </p:txBody>
      </p:sp>
      <p:sp>
        <p:nvSpPr>
          <p:cNvPr id="20498" name="Rectangle 13"/>
          <p:cNvSpPr>
            <a:spLocks noChangeArrowheads="1"/>
          </p:cNvSpPr>
          <p:nvPr/>
        </p:nvSpPr>
        <p:spPr bwMode="auto">
          <a:xfrm>
            <a:off x="6286500" y="292893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Ы</a:t>
            </a:r>
          </a:p>
        </p:txBody>
      </p:sp>
      <p:sp>
        <p:nvSpPr>
          <p:cNvPr id="20499" name="Rectangle 13"/>
          <p:cNvSpPr>
            <a:spLocks noChangeArrowheads="1"/>
          </p:cNvSpPr>
          <p:nvPr/>
        </p:nvSpPr>
        <p:spPr bwMode="auto">
          <a:xfrm>
            <a:off x="6143625" y="3643313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А</a:t>
            </a:r>
          </a:p>
        </p:txBody>
      </p:sp>
      <p:sp>
        <p:nvSpPr>
          <p:cNvPr id="20500" name="Rectangle 23"/>
          <p:cNvSpPr>
            <a:spLocks noChangeArrowheads="1"/>
          </p:cNvSpPr>
          <p:nvPr/>
        </p:nvSpPr>
        <p:spPr bwMode="auto">
          <a:xfrm>
            <a:off x="4357688" y="2143125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Р</a:t>
            </a:r>
          </a:p>
        </p:txBody>
      </p:sp>
      <p:sp>
        <p:nvSpPr>
          <p:cNvPr id="20501" name="Rectangle 25"/>
          <p:cNvSpPr>
            <a:spLocks noChangeArrowheads="1"/>
          </p:cNvSpPr>
          <p:nvPr/>
        </p:nvSpPr>
        <p:spPr bwMode="auto">
          <a:xfrm>
            <a:off x="3786188" y="21431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Г</a:t>
            </a:r>
          </a:p>
        </p:txBody>
      </p:sp>
      <p:sp>
        <p:nvSpPr>
          <p:cNvPr id="20502" name="Rectangle 9"/>
          <p:cNvSpPr>
            <a:spLocks noChangeArrowheads="1"/>
          </p:cNvSpPr>
          <p:nvPr/>
        </p:nvSpPr>
        <p:spPr bwMode="auto">
          <a:xfrm>
            <a:off x="3929063" y="4357688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  <p:pic>
        <p:nvPicPr>
          <p:cNvPr id="20503" name="Picture 30" descr="G:\КАРТИНКИ ДЛЯ ПРЕЗЕНТАЦИЙ\egiky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2533" y="4678680"/>
            <a:ext cx="2421467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33" descr="G:\КАРТИНКИ ДЛЯ ПРЕЗЕНТАЦИЙ\oblaka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2700338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32" descr="G:\КАРТИНКИ ДЛЯ ПРЕЗЕНТАЦИЙ\butterfly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1285875"/>
            <a:ext cx="1273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2743200" y="4343400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50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317625" algn="l"/>
              </a:tabLst>
            </a:pPr>
            <a:r>
              <a:rPr lang="ru-RU" sz="1200">
                <a:cs typeface="Times New Roman" pitchFamily="18" charset="0"/>
              </a:rPr>
              <a:t>	</a:t>
            </a:r>
            <a:endParaRPr lang="ru-RU" sz="18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150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317625" algn="l"/>
              </a:tabLst>
            </a:pPr>
            <a:r>
              <a:rPr lang="ru-RU" sz="1200">
                <a:cs typeface="Times New Roman" pitchFamily="18" charset="0"/>
              </a:rPr>
              <a:t>	</a:t>
            </a:r>
            <a:endParaRPr lang="ru-RU" sz="1800"/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4071938" y="3643313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С</a:t>
            </a: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4478338" y="43275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dirty="0"/>
              <a:t>в</a:t>
            </a:r>
            <a:endParaRPr lang="ru-RU" sz="1800" dirty="0"/>
          </a:p>
        </p:txBody>
      </p:sp>
      <p:sp>
        <p:nvSpPr>
          <p:cNvPr id="21510" name="Rectangle 12"/>
          <p:cNvSpPr>
            <a:spLocks noChangeArrowheads="1"/>
          </p:cNvSpPr>
          <p:nvPr/>
        </p:nvSpPr>
        <p:spPr bwMode="auto">
          <a:xfrm>
            <a:off x="5164138" y="43275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dirty="0"/>
              <a:t>а</a:t>
            </a:r>
            <a:endParaRPr lang="ru-RU" sz="1800" dirty="0"/>
          </a:p>
        </p:txBody>
      </p:sp>
      <p:sp>
        <p:nvSpPr>
          <p:cNvPr id="21511" name="Rectangle 13"/>
          <p:cNvSpPr>
            <a:spLocks noChangeArrowheads="1"/>
          </p:cNvSpPr>
          <p:nvPr/>
        </p:nvSpPr>
        <p:spPr bwMode="auto">
          <a:xfrm>
            <a:off x="3357563" y="435768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dirty="0" err="1"/>
              <a:t>р</a:t>
            </a:r>
            <a:endParaRPr lang="ru-RU" sz="1800" dirty="0"/>
          </a:p>
        </p:txBody>
      </p:sp>
      <p:sp>
        <p:nvSpPr>
          <p:cNvPr id="21512" name="Rectangle 17"/>
          <p:cNvSpPr>
            <a:spLocks noChangeArrowheads="1"/>
          </p:cNvSpPr>
          <p:nvPr/>
        </p:nvSpPr>
        <p:spPr bwMode="auto">
          <a:xfrm>
            <a:off x="4706938" y="36417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О</a:t>
            </a:r>
          </a:p>
        </p:txBody>
      </p:sp>
      <p:sp>
        <p:nvSpPr>
          <p:cNvPr id="21513" name="Rectangle 18"/>
          <p:cNvSpPr>
            <a:spLocks noChangeArrowheads="1"/>
          </p:cNvSpPr>
          <p:nvPr/>
        </p:nvSpPr>
        <p:spPr bwMode="auto">
          <a:xfrm>
            <a:off x="5392738" y="36417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В</a:t>
            </a:r>
          </a:p>
        </p:txBody>
      </p:sp>
      <p:sp>
        <p:nvSpPr>
          <p:cNvPr id="21514" name="Rectangle 19"/>
          <p:cNvSpPr>
            <a:spLocks noChangeArrowheads="1"/>
          </p:cNvSpPr>
          <p:nvPr/>
        </p:nvSpPr>
        <p:spPr bwMode="auto">
          <a:xfrm>
            <a:off x="4286250" y="2928938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О</a:t>
            </a:r>
          </a:p>
        </p:txBody>
      </p:sp>
      <p:sp>
        <p:nvSpPr>
          <p:cNvPr id="21515" name="Rectangle 20"/>
          <p:cNvSpPr>
            <a:spLocks noChangeArrowheads="1"/>
          </p:cNvSpPr>
          <p:nvPr/>
        </p:nvSpPr>
        <p:spPr bwMode="auto">
          <a:xfrm>
            <a:off x="3714750" y="292893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Б</a:t>
            </a:r>
          </a:p>
        </p:txBody>
      </p:sp>
      <p:sp>
        <p:nvSpPr>
          <p:cNvPr id="21516" name="Rectangle 21"/>
          <p:cNvSpPr>
            <a:spLocks noChangeArrowheads="1"/>
          </p:cNvSpPr>
          <p:nvPr/>
        </p:nvSpPr>
        <p:spPr bwMode="auto">
          <a:xfrm>
            <a:off x="4935538" y="29559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Б</a:t>
            </a:r>
          </a:p>
        </p:txBody>
      </p:sp>
      <p:sp>
        <p:nvSpPr>
          <p:cNvPr id="21517" name="Rectangle 22"/>
          <p:cNvSpPr>
            <a:spLocks noChangeArrowheads="1"/>
          </p:cNvSpPr>
          <p:nvPr/>
        </p:nvSpPr>
        <p:spPr bwMode="auto">
          <a:xfrm>
            <a:off x="5621338" y="29559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Р</a:t>
            </a:r>
          </a:p>
        </p:txBody>
      </p:sp>
      <p:sp>
        <p:nvSpPr>
          <p:cNvPr id="21518" name="Rectangle 25"/>
          <p:cNvSpPr>
            <a:spLocks noChangeArrowheads="1"/>
          </p:cNvSpPr>
          <p:nvPr/>
        </p:nvSpPr>
        <p:spPr bwMode="auto">
          <a:xfrm>
            <a:off x="50498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О</a:t>
            </a:r>
          </a:p>
        </p:txBody>
      </p:sp>
      <p:sp>
        <p:nvSpPr>
          <p:cNvPr id="21519" name="Rectangle 26"/>
          <p:cNvSpPr>
            <a:spLocks noChangeArrowheads="1"/>
          </p:cNvSpPr>
          <p:nvPr/>
        </p:nvSpPr>
        <p:spPr bwMode="auto">
          <a:xfrm>
            <a:off x="57356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З</a:t>
            </a:r>
          </a:p>
        </p:txBody>
      </p:sp>
      <p:sp>
        <p:nvSpPr>
          <p:cNvPr id="21520" name="Rectangle 27"/>
          <p:cNvSpPr>
            <a:spLocks noChangeArrowheads="1"/>
          </p:cNvSpPr>
          <p:nvPr/>
        </p:nvSpPr>
        <p:spPr bwMode="auto">
          <a:xfrm>
            <a:off x="6421438" y="21558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А</a:t>
            </a:r>
          </a:p>
        </p:txBody>
      </p:sp>
      <p:sp>
        <p:nvSpPr>
          <p:cNvPr id="21521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>Кроссворд</a:t>
            </a:r>
          </a:p>
        </p:txBody>
      </p:sp>
      <p:sp>
        <p:nvSpPr>
          <p:cNvPr id="21522" name="Rectangle 13"/>
          <p:cNvSpPr>
            <a:spLocks noChangeArrowheads="1"/>
          </p:cNvSpPr>
          <p:nvPr/>
        </p:nvSpPr>
        <p:spPr bwMode="auto">
          <a:xfrm>
            <a:off x="6286500" y="2928938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Ы</a:t>
            </a: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6143625" y="3643313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А</a:t>
            </a:r>
          </a:p>
        </p:txBody>
      </p:sp>
      <p:sp>
        <p:nvSpPr>
          <p:cNvPr id="21524" name="Rectangle 23"/>
          <p:cNvSpPr>
            <a:spLocks noChangeArrowheads="1"/>
          </p:cNvSpPr>
          <p:nvPr/>
        </p:nvSpPr>
        <p:spPr bwMode="auto">
          <a:xfrm>
            <a:off x="4357688" y="2143125"/>
            <a:ext cx="342900" cy="342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Р</a:t>
            </a:r>
          </a:p>
        </p:txBody>
      </p:sp>
      <p:sp>
        <p:nvSpPr>
          <p:cNvPr id="21525" name="Rectangle 25"/>
          <p:cNvSpPr>
            <a:spLocks noChangeArrowheads="1"/>
          </p:cNvSpPr>
          <p:nvPr/>
        </p:nvSpPr>
        <p:spPr bwMode="auto">
          <a:xfrm>
            <a:off x="3786188" y="2143125"/>
            <a:ext cx="342900" cy="3429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Г</a:t>
            </a:r>
          </a:p>
        </p:txBody>
      </p:sp>
      <p:sp>
        <p:nvSpPr>
          <p:cNvPr id="21526" name="Rectangle 9"/>
          <p:cNvSpPr>
            <a:spLocks noChangeArrowheads="1"/>
          </p:cNvSpPr>
          <p:nvPr/>
        </p:nvSpPr>
        <p:spPr bwMode="auto">
          <a:xfrm>
            <a:off x="3929063" y="4343400"/>
            <a:ext cx="261937" cy="357188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r>
              <a:rPr lang="ru-RU" sz="1800"/>
              <a:t>А</a:t>
            </a:r>
          </a:p>
        </p:txBody>
      </p:sp>
      <p:pic>
        <p:nvPicPr>
          <p:cNvPr id="21527" name="Picture 30" descr="G:\КАРТИНКИ ДЛЯ ПРЕЗЕНТАЦИЙ\egiky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389120"/>
            <a:ext cx="274320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33" descr="G:\КАРТИНКИ ДЛЯ ПРЕЗЕНТАЦИЙ\oblaka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2700338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32" descr="G:\КАРТИНКИ ДЛЯ ПРЕЗЕНТАЦИЙ\butterfly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133600"/>
            <a:ext cx="1273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Куб 27"/>
          <p:cNvSpPr/>
          <p:nvPr/>
        </p:nvSpPr>
        <p:spPr>
          <a:xfrm>
            <a:off x="2743200" y="4191000"/>
            <a:ext cx="533400" cy="533400"/>
          </a:xfrm>
          <a:prstGeom prst="cube">
            <a:avLst>
              <a:gd name="adj" fmla="val 32161"/>
            </a:avLst>
          </a:prstGeom>
          <a:solidFill>
            <a:srgbClr val="21BB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FFFF00"/>
              </a:gs>
              <a:gs pos="100000">
                <a:srgbClr val="F6FDA1"/>
              </a:gs>
            </a:gsLst>
            <a:lin ang="2700000" scaled="1"/>
          </a:gradFill>
        </p:spPr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990099"/>
                </a:solidFill>
                <a:latin typeface="Comic Sans MS" pitchFamily="66" charset="0"/>
              </a:rPr>
              <a:t>Прочитайте предложения. Сформулируйте задание.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  <a:gradFill rotWithShape="1">
            <a:gsLst>
              <a:gs pos="0">
                <a:srgbClr val="F6FDA1"/>
              </a:gs>
              <a:gs pos="100000">
                <a:srgbClr val="FFFF00"/>
              </a:gs>
            </a:gsLst>
            <a:lin ang="2700000" scaled="1"/>
          </a:gra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i="1" dirty="0" smtClean="0">
                <a:solidFill>
                  <a:srgbClr val="003366"/>
                </a:solidFill>
                <a:latin typeface="Comic Sans MS" pitchFamily="66" charset="0"/>
              </a:rPr>
              <a:t> </a:t>
            </a:r>
            <a:r>
              <a:rPr lang="ru-RU" sz="4800" b="1" i="1" dirty="0" smtClean="0">
                <a:latin typeface="Comic Sans MS" pitchFamily="66" charset="0"/>
              </a:rPr>
              <a:t>Стаяли </a:t>
            </a:r>
            <a:r>
              <a:rPr lang="ru-RU" sz="4800" b="1" i="1" dirty="0" err="1" smtClean="0">
                <a:latin typeface="Comic Sans MS" pitchFamily="66" charset="0"/>
              </a:rPr>
              <a:t>харошые</a:t>
            </a:r>
            <a:r>
              <a:rPr lang="ru-RU" sz="4800" b="1" i="1" dirty="0" smtClean="0">
                <a:latin typeface="Comic Sans MS" pitchFamily="66" charset="0"/>
              </a:rPr>
              <a:t>         </a:t>
            </a:r>
            <a:r>
              <a:rPr lang="ru-RU" sz="4800" b="1" i="1" dirty="0" err="1" smtClean="0">
                <a:latin typeface="Comic Sans MS" pitchFamily="66" charset="0"/>
              </a:rPr>
              <a:t>солнечьные</a:t>
            </a:r>
            <a:r>
              <a:rPr lang="ru-RU" sz="4800" b="1" i="1" dirty="0" smtClean="0">
                <a:latin typeface="Comic Sans MS" pitchFamily="66" charset="0"/>
              </a:rPr>
              <a:t> дни. Мы </a:t>
            </a:r>
            <a:r>
              <a:rPr lang="ru-RU" sz="4800" b="1" i="1" dirty="0" err="1" smtClean="0">
                <a:latin typeface="Comic Sans MS" pitchFamily="66" charset="0"/>
              </a:rPr>
              <a:t>чясто</a:t>
            </a:r>
            <a:r>
              <a:rPr lang="ru-RU" sz="4800" b="1" i="1" dirty="0" smtClean="0">
                <a:latin typeface="Comic Sans MS" pitchFamily="66" charset="0"/>
              </a:rPr>
              <a:t> </a:t>
            </a:r>
            <a:r>
              <a:rPr lang="ru-RU" sz="4800" b="1" i="1" dirty="0" err="1" smtClean="0">
                <a:latin typeface="Comic Sans MS" pitchFamily="66" charset="0"/>
              </a:rPr>
              <a:t>хадили</a:t>
            </a:r>
            <a:r>
              <a:rPr lang="ru-RU" sz="4800" b="1" i="1" dirty="0" smtClean="0">
                <a:latin typeface="Comic Sans MS" pitchFamily="66" charset="0"/>
              </a:rPr>
              <a:t> в </a:t>
            </a:r>
            <a:r>
              <a:rPr lang="ru-RU" sz="4800" b="1" i="1" dirty="0" err="1" smtClean="0">
                <a:latin typeface="Comic Sans MS" pitchFamily="66" charset="0"/>
              </a:rPr>
              <a:t>рощю</a:t>
            </a:r>
            <a:r>
              <a:rPr lang="ru-RU" sz="4800" b="1" i="1" dirty="0" smtClean="0">
                <a:latin typeface="Comic Sans MS" pitchFamily="66" charset="0"/>
              </a:rPr>
              <a:t>.</a:t>
            </a:r>
          </a:p>
          <a:p>
            <a:pPr algn="ctr" eaLnBrk="1" hangingPunct="1">
              <a:buFontTx/>
              <a:buNone/>
            </a:pPr>
            <a:r>
              <a:rPr lang="ru-RU" sz="4800" b="1" i="1" dirty="0" smtClean="0">
                <a:latin typeface="Comic Sans MS" pitchFamily="66" charset="0"/>
              </a:rPr>
              <a:t> </a:t>
            </a:r>
            <a:r>
              <a:rPr lang="ru-RU" sz="4800" b="1" i="1" dirty="0" err="1" smtClean="0">
                <a:latin typeface="Comic Sans MS" pitchFamily="66" charset="0"/>
              </a:rPr>
              <a:t>Хателось</a:t>
            </a:r>
            <a:r>
              <a:rPr lang="ru-RU" sz="4800" b="1" i="1" dirty="0" smtClean="0">
                <a:latin typeface="Comic Sans MS" pitchFamily="66" charset="0"/>
              </a:rPr>
              <a:t> узнать, как </a:t>
            </a:r>
            <a:r>
              <a:rPr lang="ru-RU" sz="4800" b="1" i="1" dirty="0" err="1" smtClean="0">
                <a:latin typeface="Comic Sans MS" pitchFamily="66" charset="0"/>
              </a:rPr>
              <a:t>лисные</a:t>
            </a:r>
            <a:r>
              <a:rPr lang="ru-RU" sz="4800" b="1" i="1" dirty="0" smtClean="0">
                <a:latin typeface="Comic Sans MS" pitchFamily="66" charset="0"/>
              </a:rPr>
              <a:t> </a:t>
            </a:r>
            <a:r>
              <a:rPr lang="ru-RU" sz="4800" b="1" i="1" dirty="0" err="1" smtClean="0">
                <a:latin typeface="Comic Sans MS" pitchFamily="66" charset="0"/>
              </a:rPr>
              <a:t>жытели</a:t>
            </a:r>
            <a:r>
              <a:rPr lang="ru-RU" sz="4800" b="1" i="1" dirty="0" smtClean="0">
                <a:latin typeface="Comic Sans MS" pitchFamily="66" charset="0"/>
              </a:rPr>
              <a:t> готовятся к встрече </a:t>
            </a:r>
            <a:r>
              <a:rPr lang="ru-RU" sz="4800" b="1" i="1" dirty="0" err="1" smtClean="0">
                <a:latin typeface="Comic Sans MS" pitchFamily="66" charset="0"/>
              </a:rPr>
              <a:t>висны</a:t>
            </a:r>
            <a:r>
              <a:rPr lang="ru-RU" sz="4800" b="1" i="1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1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i="1" smtClean="0">
                <a:solidFill>
                  <a:srgbClr val="FF0000"/>
                </a:solidFill>
                <a:latin typeface="Comic Sans MS" pitchFamily="66" charset="0"/>
              </a:rPr>
              <a:t>      Проверь себя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</a:p>
          <a:p>
            <a:pPr eaLnBrk="1" hangingPunct="1">
              <a:buFontTx/>
              <a:buNone/>
            </a:pPr>
            <a:endParaRPr lang="ru-RU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ru-RU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ru-RU" sz="3600" b="1" i="1" dirty="0" smtClean="0">
                <a:solidFill>
                  <a:srgbClr val="003366"/>
                </a:solidFill>
                <a:latin typeface="Comic Sans MS" pitchFamily="66" charset="0"/>
              </a:rPr>
              <a:t>  Ст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3600" b="1" i="1" dirty="0" smtClean="0">
                <a:solidFill>
                  <a:srgbClr val="003366"/>
                </a:solidFill>
                <a:latin typeface="Comic Sans MS" pitchFamily="66" charset="0"/>
              </a:rPr>
              <a:t>яли х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3600" b="1" i="1" dirty="0" smtClean="0">
                <a:solidFill>
                  <a:srgbClr val="003366"/>
                </a:solidFill>
                <a:latin typeface="Comic Sans MS" pitchFamily="66" charset="0"/>
              </a:rPr>
              <a:t>рош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3600" b="1" i="1" dirty="0" smtClean="0">
                <a:solidFill>
                  <a:srgbClr val="003366"/>
                </a:solidFill>
                <a:latin typeface="Comic Sans MS" pitchFamily="66" charset="0"/>
              </a:rPr>
              <a:t>е 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солне</a:t>
            </a:r>
            <a:r>
              <a:rPr lang="ru-RU" sz="3600" b="1" i="1" dirty="0" smtClean="0">
                <a:solidFill>
                  <a:srgbClr val="00B050"/>
                </a:solidFill>
                <a:latin typeface="Comic Sans MS" pitchFamily="66" charset="0"/>
              </a:rPr>
              <a:t>чн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ые</a:t>
            </a:r>
            <a:r>
              <a:rPr lang="ru-RU" sz="3600" b="1" i="1" dirty="0" smtClean="0">
                <a:solidFill>
                  <a:srgbClr val="003366"/>
                </a:solidFill>
                <a:latin typeface="Comic Sans MS" pitchFamily="66" charset="0"/>
              </a:rPr>
              <a:t> дни. Мы ч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3600" b="1" i="1" dirty="0" smtClean="0">
                <a:solidFill>
                  <a:srgbClr val="003366"/>
                </a:solidFill>
                <a:latin typeface="Comic Sans MS" pitchFamily="66" charset="0"/>
              </a:rPr>
              <a:t>сто х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3600" b="1" i="1" dirty="0" smtClean="0">
                <a:solidFill>
                  <a:srgbClr val="003366"/>
                </a:solidFill>
                <a:latin typeface="Comic Sans MS" pitchFamily="66" charset="0"/>
              </a:rPr>
              <a:t>дили в рощ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у</a:t>
            </a:r>
            <a:r>
              <a:rPr lang="ru-RU" sz="3600" b="1" i="1" dirty="0" smtClean="0">
                <a:solidFill>
                  <a:srgbClr val="003366"/>
                </a:solidFill>
                <a:latin typeface="Comic Sans MS" pitchFamily="66" charset="0"/>
              </a:rPr>
              <a:t>. Х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3600" b="1" i="1" dirty="0" smtClean="0">
                <a:solidFill>
                  <a:srgbClr val="003366"/>
                </a:solidFill>
                <a:latin typeface="Comic Sans MS" pitchFamily="66" charset="0"/>
              </a:rPr>
              <a:t>телось узнать, как л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3600" b="1" i="1" dirty="0" smtClean="0">
                <a:solidFill>
                  <a:srgbClr val="003366"/>
                </a:solidFill>
                <a:latin typeface="Comic Sans MS" pitchFamily="66" charset="0"/>
              </a:rPr>
              <a:t>сные ж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3600" b="1" i="1" dirty="0" smtClean="0">
                <a:solidFill>
                  <a:srgbClr val="003366"/>
                </a:solidFill>
                <a:latin typeface="Comic Sans MS" pitchFamily="66" charset="0"/>
              </a:rPr>
              <a:t>тели готовятся к встрече в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сны</a:t>
            </a:r>
            <a:r>
              <a:rPr lang="ru-RU" sz="3600" b="1" i="1" dirty="0" smtClean="0">
                <a:solidFill>
                  <a:srgbClr val="003366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buFontTx/>
              <a:buNone/>
            </a:pPr>
            <a:endParaRPr lang="ru-RU" sz="3600" b="1" i="1" dirty="0" smtClean="0">
              <a:solidFill>
                <a:srgbClr val="003366"/>
              </a:solidFill>
              <a:latin typeface="Comic Sans MS" pitchFamily="66" charset="0"/>
            </a:endParaRPr>
          </a:p>
        </p:txBody>
      </p:sp>
      <p:pic>
        <p:nvPicPr>
          <p:cNvPr id="28676" name="Picture 4" descr="t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2916238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ТЕСТ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599" y="914400"/>
            <a:ext cx="89154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Как проверить правописание безударного гласного в корне слова? </a:t>
            </a:r>
            <a:r>
              <a:rPr lang="ru-RU" sz="2400" b="1" dirty="0" smtClean="0">
                <a:solidFill>
                  <a:srgbClr val="FF0000"/>
                </a:solidFill>
              </a:rPr>
              <a:t>2б.</a:t>
            </a:r>
          </a:p>
          <a:p>
            <a:pPr marL="342900" indent="-342900"/>
            <a:r>
              <a:rPr lang="ru-RU" dirty="0" smtClean="0"/>
              <a:t>А) Нужно изменить слово или подобрать однокоренное слово так, </a:t>
            </a:r>
          </a:p>
          <a:p>
            <a:pPr marL="342900" indent="-342900"/>
            <a:r>
              <a:rPr lang="ru-RU" dirty="0" smtClean="0"/>
              <a:t>чтобы безударный гласный стал ударным.</a:t>
            </a:r>
          </a:p>
          <a:p>
            <a:pPr marL="342900" indent="-342900"/>
            <a:r>
              <a:rPr lang="ru-RU" dirty="0" smtClean="0"/>
              <a:t>Б) Нужно правильно задать вопрос к этому слову или подобрать </a:t>
            </a:r>
          </a:p>
          <a:p>
            <a:pPr marL="342900" indent="-342900"/>
            <a:r>
              <a:rPr lang="ru-RU" dirty="0" smtClean="0"/>
              <a:t>слово – помощник.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b="1" dirty="0" smtClean="0"/>
              <a:t>2. Где допущена ошибка? </a:t>
            </a:r>
            <a:r>
              <a:rPr lang="ru-RU" sz="2400" b="1" dirty="0" smtClean="0">
                <a:solidFill>
                  <a:srgbClr val="FF0000"/>
                </a:solidFill>
              </a:rPr>
              <a:t>2 б.</a:t>
            </a:r>
          </a:p>
          <a:p>
            <a:pPr marL="342900" indent="-342900"/>
            <a:r>
              <a:rPr lang="ru-RU" dirty="0" smtClean="0"/>
              <a:t>А) встр</a:t>
            </a:r>
            <a:r>
              <a:rPr lang="ru-RU" u="sng" dirty="0" smtClean="0"/>
              <a:t>е</a:t>
            </a:r>
            <a:r>
              <a:rPr lang="ru-RU" dirty="0" smtClean="0"/>
              <a:t>ча – встр</a:t>
            </a:r>
            <a:r>
              <a:rPr lang="ru-RU" u="sng" dirty="0" smtClean="0"/>
              <a:t>е</a:t>
            </a:r>
            <a:r>
              <a:rPr lang="ru-RU" dirty="0" smtClean="0"/>
              <a:t>чать</a:t>
            </a:r>
          </a:p>
          <a:p>
            <a:pPr marL="342900" indent="-342900"/>
            <a:r>
              <a:rPr lang="ru-RU" dirty="0" smtClean="0"/>
              <a:t>Б) д</a:t>
            </a:r>
            <a:r>
              <a:rPr lang="ru-RU" u="sng" dirty="0" smtClean="0"/>
              <a:t>о</a:t>
            </a:r>
            <a:r>
              <a:rPr lang="ru-RU" dirty="0" smtClean="0"/>
              <a:t>м – д</a:t>
            </a:r>
            <a:r>
              <a:rPr lang="ru-RU" u="sng" dirty="0" smtClean="0"/>
              <a:t>о</a:t>
            </a:r>
            <a:r>
              <a:rPr lang="ru-RU" dirty="0" smtClean="0"/>
              <a:t>машний</a:t>
            </a:r>
          </a:p>
          <a:p>
            <a:pPr marL="342900" indent="-342900"/>
            <a:r>
              <a:rPr lang="ru-RU" dirty="0" smtClean="0"/>
              <a:t>В) д</a:t>
            </a:r>
            <a:r>
              <a:rPr lang="ru-RU" u="sng" dirty="0" smtClean="0"/>
              <a:t>а</a:t>
            </a:r>
            <a:r>
              <a:rPr lang="ru-RU" dirty="0" smtClean="0"/>
              <a:t>р – </a:t>
            </a:r>
            <a:r>
              <a:rPr lang="ru-RU" dirty="0" err="1" smtClean="0"/>
              <a:t>д</a:t>
            </a:r>
            <a:r>
              <a:rPr lang="ru-RU" u="sng" dirty="0" err="1" smtClean="0"/>
              <a:t>а</a:t>
            </a:r>
            <a:r>
              <a:rPr lang="ru-RU" dirty="0" err="1" smtClean="0"/>
              <a:t>рога</a:t>
            </a:r>
            <a:endParaRPr lang="ru-RU" dirty="0" smtClean="0"/>
          </a:p>
          <a:p>
            <a:pPr marL="342900" indent="-342900"/>
            <a:r>
              <a:rPr lang="ru-RU" dirty="0" smtClean="0"/>
              <a:t>Г) с</a:t>
            </a:r>
            <a:r>
              <a:rPr lang="ru-RU" u="sng" dirty="0" smtClean="0"/>
              <a:t>о</a:t>
            </a:r>
            <a:r>
              <a:rPr lang="ru-RU" dirty="0" smtClean="0"/>
              <a:t>сны – с</a:t>
            </a:r>
            <a:r>
              <a:rPr lang="ru-RU" u="sng" dirty="0" smtClean="0"/>
              <a:t>о</a:t>
            </a:r>
            <a:r>
              <a:rPr lang="ru-RU" dirty="0" smtClean="0"/>
              <a:t>сна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b="1" dirty="0" smtClean="0"/>
              <a:t>3. Подбери проверочное слово к слову  </a:t>
            </a:r>
            <a:r>
              <a:rPr lang="ru-RU" sz="2000" b="1" dirty="0" smtClean="0"/>
              <a:t> Л… СОК.  </a:t>
            </a:r>
            <a:r>
              <a:rPr lang="ru-RU" sz="2400" b="1" dirty="0" smtClean="0">
                <a:solidFill>
                  <a:srgbClr val="FF0000"/>
                </a:solidFill>
              </a:rPr>
              <a:t>1б.</a:t>
            </a:r>
          </a:p>
          <a:p>
            <a:pPr marL="342900" indent="-342900"/>
            <a:r>
              <a:rPr lang="ru-RU" dirty="0" smtClean="0"/>
              <a:t>А) лес</a:t>
            </a:r>
          </a:p>
          <a:p>
            <a:pPr marL="342900" indent="-342900"/>
            <a:r>
              <a:rPr lang="ru-RU" dirty="0" smtClean="0"/>
              <a:t>Б) листья</a:t>
            </a:r>
          </a:p>
          <a:p>
            <a:pPr marL="342900" indent="-342900"/>
            <a:r>
              <a:rPr lang="ru-RU" dirty="0" smtClean="0"/>
              <a:t>В) лиса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                               Количество </a:t>
            </a:r>
            <a:r>
              <a:rPr lang="ru-RU" dirty="0" err="1" smtClean="0"/>
              <a:t>баллов_____________________________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38200"/>
            <a:ext cx="374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Проверка теста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146546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smtClean="0"/>
              <a:t>  А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sz="4400" dirty="0" smtClean="0"/>
          </a:p>
          <a:p>
            <a:pPr marL="342900" indent="-342900">
              <a:buAutoNum type="arabicPeriod" startAt="2"/>
            </a:pPr>
            <a:r>
              <a:rPr lang="ru-RU" sz="4400" dirty="0" smtClean="0"/>
              <a:t>  В</a:t>
            </a:r>
          </a:p>
          <a:p>
            <a:pPr marL="342900" indent="-342900"/>
            <a:endParaRPr lang="ru-RU" sz="4400" dirty="0" smtClean="0"/>
          </a:p>
          <a:p>
            <a:pPr marL="342900" indent="-342900"/>
            <a:r>
              <a:rPr lang="ru-RU" sz="4400" dirty="0" smtClean="0"/>
              <a:t>3.  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sz="6000" i="1" dirty="0" smtClean="0">
                <a:solidFill>
                  <a:srgbClr val="FF0000"/>
                </a:solidFill>
                <a:latin typeface="Comic Sans MS" pitchFamily="66" charset="0"/>
              </a:rPr>
              <a:t>Рефлексия</a:t>
            </a:r>
            <a:endParaRPr lang="ru-RU" sz="60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000" b="1" i="1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6787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/>
              <a:t>Что получилось на уроке</a:t>
            </a:r>
            <a:r>
              <a:rPr lang="en-US" sz="4000" i="1" dirty="0" smtClean="0"/>
              <a:t>?</a:t>
            </a:r>
            <a:endParaRPr lang="ru-RU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826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/>
              <a:t>Чему нужно уделить внимание</a:t>
            </a:r>
            <a:r>
              <a:rPr lang="en-US" sz="4000" i="1" dirty="0" smtClean="0"/>
              <a:t>?</a:t>
            </a:r>
            <a:endParaRPr lang="ru-RU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1" y="38862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/>
              <a:t>Для чего нужно знать правописание безударных гласных в корне слова</a:t>
            </a:r>
            <a:r>
              <a:rPr lang="en-US" sz="4000" i="1" dirty="0" smtClean="0"/>
              <a:t>?</a:t>
            </a:r>
            <a:endParaRPr lang="ru-RU" sz="4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Спасибо за урок.</a:t>
            </a:r>
          </a:p>
        </p:txBody>
      </p:sp>
      <p:pic>
        <p:nvPicPr>
          <p:cNvPr id="2253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13"/>
          <p:cNvSpPr txBox="1">
            <a:spLocks noChangeArrowheads="1"/>
          </p:cNvSpPr>
          <p:nvPr/>
        </p:nvSpPr>
        <p:spPr bwMode="auto">
          <a:xfrm>
            <a:off x="2214563" y="142875"/>
            <a:ext cx="422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0099"/>
                </a:solidFill>
              </a:rPr>
              <a:t>Спасибо за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066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</a:t>
            </a:r>
            <a:r>
              <a:rPr lang="ru-RU" sz="2800" b="1" i="1" dirty="0" smtClean="0"/>
              <a:t>Двенадцатое     апреля.</a:t>
            </a:r>
          </a:p>
          <a:p>
            <a:r>
              <a:rPr lang="ru-RU" sz="2800" b="1" i="1" dirty="0" smtClean="0"/>
              <a:t>                     Классная   работа.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2590800"/>
            <a:ext cx="383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с  _  лить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3429000"/>
            <a:ext cx="4037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л  _ жать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4267200"/>
            <a:ext cx="3459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тр</a:t>
            </a:r>
            <a:r>
              <a:rPr lang="ru-RU" sz="4400" dirty="0" smtClean="0"/>
              <a:t>  _  </a:t>
            </a:r>
            <a:r>
              <a:rPr lang="ru-RU" sz="4400" dirty="0" err="1" smtClean="0"/>
              <a:t>ва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5257801"/>
            <a:ext cx="341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св</a:t>
            </a:r>
            <a:r>
              <a:rPr lang="ru-RU" sz="4400" dirty="0" smtClean="0"/>
              <a:t>  _  </a:t>
            </a:r>
            <a:r>
              <a:rPr lang="ru-RU" sz="4400" dirty="0" err="1" smtClean="0"/>
              <a:t>стун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2667000"/>
            <a:ext cx="812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352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4267200"/>
            <a:ext cx="62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181600"/>
            <a:ext cx="733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1676400"/>
            <a:ext cx="63600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Правописание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безударных гласных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корне слова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i="1" dirty="0" smtClean="0"/>
              <a:t>Словарь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827088" y="3733800"/>
            <a:ext cx="16658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Comic Sans MS" pitchFamily="66" charset="0"/>
              </a:rPr>
              <a:t>в</a:t>
            </a:r>
            <a:r>
              <a:rPr lang="ru-RU" sz="3200" b="1" i="1" dirty="0" smtClean="0">
                <a:latin typeface="Comic Sans MS" pitchFamily="66" charset="0"/>
              </a:rPr>
              <a:t>  </a:t>
            </a:r>
            <a:r>
              <a:rPr lang="ru-RU" sz="3200" b="1" i="1" dirty="0" err="1">
                <a:latin typeface="Comic Sans MS" pitchFamily="66" charset="0"/>
              </a:rPr>
              <a:t>рона</a:t>
            </a:r>
            <a:endParaRPr lang="ru-RU" sz="3200" b="1" i="1" dirty="0">
              <a:latin typeface="Comic Sans MS" pitchFamily="66" charset="0"/>
            </a:endParaRP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3429000" y="3573463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omic Sans MS" pitchFamily="66" charset="0"/>
              </a:rPr>
              <a:t>дев  </a:t>
            </a:r>
            <a:r>
              <a:rPr lang="ru-RU" sz="3200" b="1" i="1" dirty="0" err="1">
                <a:latin typeface="Comic Sans MS" pitchFamily="66" charset="0"/>
              </a:rPr>
              <a:t>чка</a:t>
            </a:r>
            <a:endParaRPr lang="ru-RU" sz="3200" b="1" i="1" dirty="0">
              <a:latin typeface="Comic Sans MS" pitchFamily="66" charset="0"/>
            </a:endParaRPr>
          </a:p>
        </p:txBody>
      </p:sp>
      <p:sp>
        <p:nvSpPr>
          <p:cNvPr id="13325" name="Text Box 16"/>
          <p:cNvSpPr txBox="1">
            <a:spLocks noChangeArrowheads="1"/>
          </p:cNvSpPr>
          <p:nvPr/>
        </p:nvSpPr>
        <p:spPr bwMode="auto">
          <a:xfrm>
            <a:off x="2843213" y="5837238"/>
            <a:ext cx="1529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latin typeface="Comic Sans MS" pitchFamily="66" charset="0"/>
              </a:rPr>
              <a:t>п</a:t>
            </a:r>
            <a:r>
              <a:rPr lang="ru-RU" sz="3200" b="1" i="1" dirty="0" smtClean="0">
                <a:latin typeface="Comic Sans MS" pitchFamily="66" charset="0"/>
              </a:rPr>
              <a:t>  </a:t>
            </a:r>
            <a:r>
              <a:rPr lang="ru-RU" sz="3200" b="1" i="1" dirty="0">
                <a:latin typeface="Comic Sans MS" pitchFamily="66" charset="0"/>
              </a:rPr>
              <a:t>нал</a:t>
            </a:r>
          </a:p>
        </p:txBody>
      </p:sp>
      <p:sp>
        <p:nvSpPr>
          <p:cNvPr id="13327" name="Text Box 18"/>
          <p:cNvSpPr txBox="1">
            <a:spLocks noChangeArrowheads="1"/>
          </p:cNvSpPr>
          <p:nvPr/>
        </p:nvSpPr>
        <p:spPr bwMode="auto">
          <a:xfrm>
            <a:off x="6096000" y="58674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omic Sans MS" pitchFamily="66" charset="0"/>
              </a:rPr>
              <a:t>м  </a:t>
            </a:r>
            <a:r>
              <a:rPr lang="ru-RU" sz="3200" b="1" i="1" dirty="0" err="1">
                <a:latin typeface="Comic Sans MS" pitchFamily="66" charset="0"/>
              </a:rPr>
              <a:t>дведь</a:t>
            </a:r>
            <a:endParaRPr lang="ru-RU" sz="3200" b="1" i="1" dirty="0">
              <a:latin typeface="Comic Sans MS" pitchFamily="66" charset="0"/>
            </a:endParaRPr>
          </a:p>
        </p:txBody>
      </p:sp>
      <p:sp>
        <p:nvSpPr>
          <p:cNvPr id="13328" name="Text Box 19"/>
          <p:cNvSpPr txBox="1">
            <a:spLocks noChangeArrowheads="1"/>
          </p:cNvSpPr>
          <p:nvPr/>
        </p:nvSpPr>
        <p:spPr bwMode="auto">
          <a:xfrm>
            <a:off x="6553200" y="3048000"/>
            <a:ext cx="2236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 err="1">
                <a:latin typeface="Comic Sans MS" pitchFamily="66" charset="0"/>
              </a:rPr>
              <a:t>я</a:t>
            </a:r>
            <a:r>
              <a:rPr lang="ru-RU" sz="3200" b="1" i="1" dirty="0" err="1" smtClean="0">
                <a:latin typeface="Comic Sans MS" pitchFamily="66" charset="0"/>
              </a:rPr>
              <a:t>г</a:t>
            </a:r>
            <a:r>
              <a:rPr lang="ru-RU" sz="3200" b="1" i="1" dirty="0" smtClean="0">
                <a:latin typeface="Comic Sans MS" pitchFamily="66" charset="0"/>
              </a:rPr>
              <a:t>   </a:t>
            </a:r>
            <a:r>
              <a:rPr lang="ru-RU" sz="3200" b="1" i="1" dirty="0">
                <a:latin typeface="Comic Sans MS" pitchFamily="66" charset="0"/>
              </a:rPr>
              <a:t>да</a:t>
            </a: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4767263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pic>
        <p:nvPicPr>
          <p:cNvPr id="1026" name="Picture 2" descr="C:\Users\User\Desktop\Словарные сл\6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371600"/>
            <a:ext cx="2133600" cy="1600200"/>
          </a:xfrm>
          <a:prstGeom prst="rect">
            <a:avLst/>
          </a:prstGeom>
          <a:noFill/>
        </p:spPr>
      </p:pic>
      <p:pic>
        <p:nvPicPr>
          <p:cNvPr id="1027" name="Picture 3" descr="C:\Users\User\Desktop\Словарные сл\1124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219200"/>
            <a:ext cx="1762125" cy="2349500"/>
          </a:xfrm>
          <a:prstGeom prst="rect">
            <a:avLst/>
          </a:prstGeom>
          <a:noFill/>
        </p:spPr>
      </p:pic>
      <p:pic>
        <p:nvPicPr>
          <p:cNvPr id="1028" name="Picture 4" descr="C:\Users\User\Desktop\Словарные сл\425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191000"/>
            <a:ext cx="2463177" cy="1733550"/>
          </a:xfrm>
          <a:prstGeom prst="rect">
            <a:avLst/>
          </a:prstGeom>
          <a:noFill/>
        </p:spPr>
      </p:pic>
      <p:pic>
        <p:nvPicPr>
          <p:cNvPr id="1029" name="Picture 5" descr="C:\Users\User\Desktop\Словарные сл\1222780469_grizli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114800"/>
            <a:ext cx="2235200" cy="1676400"/>
          </a:xfrm>
          <a:prstGeom prst="rect">
            <a:avLst/>
          </a:prstGeom>
          <a:noFill/>
        </p:spPr>
      </p:pic>
      <p:pic>
        <p:nvPicPr>
          <p:cNvPr id="1031" name="Picture 7" descr="C:\Users\User\Desktop\Словарные сл\destillat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524000"/>
            <a:ext cx="2667000" cy="1953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i="1" dirty="0" smtClean="0"/>
          </a:p>
          <a:p>
            <a:r>
              <a:rPr lang="ru-RU" sz="5400" i="1" dirty="0" smtClean="0"/>
              <a:t>Словарь:    </a:t>
            </a:r>
            <a:r>
              <a:rPr lang="ru-RU" sz="4800" i="1" dirty="0" smtClean="0"/>
              <a:t>в</a:t>
            </a:r>
            <a:r>
              <a:rPr lang="ru-RU" sz="4800" i="1" dirty="0" smtClean="0">
                <a:solidFill>
                  <a:srgbClr val="FF0000"/>
                </a:solidFill>
              </a:rPr>
              <a:t>о</a:t>
            </a:r>
            <a:r>
              <a:rPr lang="ru-RU" sz="4800" i="1" dirty="0" smtClean="0"/>
              <a:t>рона, дев</a:t>
            </a:r>
            <a:r>
              <a:rPr lang="ru-RU" sz="4800" i="1" dirty="0" smtClean="0">
                <a:solidFill>
                  <a:srgbClr val="FF0000"/>
                </a:solidFill>
              </a:rPr>
              <a:t>о</a:t>
            </a:r>
            <a:r>
              <a:rPr lang="ru-RU" sz="4800" i="1" dirty="0" smtClean="0"/>
              <a:t>чка, яг</a:t>
            </a:r>
            <a:r>
              <a:rPr lang="ru-RU" sz="4800" i="1" dirty="0" smtClean="0">
                <a:solidFill>
                  <a:srgbClr val="FF0000"/>
                </a:solidFill>
              </a:rPr>
              <a:t>о</a:t>
            </a:r>
            <a:r>
              <a:rPr lang="ru-RU" sz="4800" i="1" dirty="0" smtClean="0"/>
              <a:t>да, п</a:t>
            </a:r>
            <a:r>
              <a:rPr lang="ru-RU" sz="4800" i="1" dirty="0" smtClean="0">
                <a:solidFill>
                  <a:srgbClr val="FF0000"/>
                </a:solidFill>
              </a:rPr>
              <a:t>е</a:t>
            </a:r>
            <a:r>
              <a:rPr lang="ru-RU" sz="4800" i="1" dirty="0" smtClean="0"/>
              <a:t>нал, м</a:t>
            </a:r>
            <a:r>
              <a:rPr lang="ru-RU" sz="4800" i="1" dirty="0" smtClean="0">
                <a:solidFill>
                  <a:srgbClr val="FF0000"/>
                </a:solidFill>
              </a:rPr>
              <a:t>е</a:t>
            </a:r>
            <a:r>
              <a:rPr lang="ru-RU" sz="4800" i="1" dirty="0" smtClean="0"/>
              <a:t>дведь</a:t>
            </a:r>
            <a:endParaRPr lang="ru-RU" sz="4800" i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6600" b="1" i="1" dirty="0" smtClean="0"/>
              <a:t>Проверь себя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1676400" y="2133600"/>
            <a:ext cx="914400" cy="24353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</a:t>
            </a:r>
            <a:endParaRPr lang="ru-RU" sz="4800" dirty="0"/>
          </a:p>
        </p:txBody>
      </p:sp>
      <p:sp>
        <p:nvSpPr>
          <p:cNvPr id="3" name="Цилиндр 2"/>
          <p:cNvSpPr/>
          <p:nvPr/>
        </p:nvSpPr>
        <p:spPr>
          <a:xfrm>
            <a:off x="2590800" y="1600200"/>
            <a:ext cx="914400" cy="29687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</a:t>
            </a:r>
            <a:endParaRPr lang="ru-RU" sz="4800" dirty="0"/>
          </a:p>
        </p:txBody>
      </p:sp>
      <p:sp>
        <p:nvSpPr>
          <p:cNvPr id="4" name="Цилиндр 3"/>
          <p:cNvSpPr/>
          <p:nvPr/>
        </p:nvSpPr>
        <p:spPr>
          <a:xfrm>
            <a:off x="3505200" y="2362200"/>
            <a:ext cx="914400" cy="22067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л</a:t>
            </a:r>
            <a:endParaRPr lang="ru-RU" sz="4800" dirty="0"/>
          </a:p>
        </p:txBody>
      </p:sp>
      <p:sp>
        <p:nvSpPr>
          <p:cNvPr id="5" name="Цилиндр 4"/>
          <p:cNvSpPr/>
          <p:nvPr/>
        </p:nvSpPr>
        <p:spPr>
          <a:xfrm>
            <a:off x="4343400" y="33528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я</a:t>
            </a:r>
            <a:endParaRPr lang="ru-RU" sz="4800" dirty="0"/>
          </a:p>
        </p:txBody>
      </p:sp>
      <p:sp>
        <p:nvSpPr>
          <p:cNvPr id="6" name="Цилиндр 5"/>
          <p:cNvSpPr/>
          <p:nvPr/>
        </p:nvSpPr>
        <p:spPr>
          <a:xfrm>
            <a:off x="5257800" y="2971800"/>
            <a:ext cx="914400" cy="1597152"/>
          </a:xfrm>
          <a:prstGeom prst="can">
            <a:avLst>
              <a:gd name="adj" fmla="val 31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б</a:t>
            </a:r>
            <a:endParaRPr lang="ru-RU" sz="4800" dirty="0"/>
          </a:p>
        </p:txBody>
      </p:sp>
      <p:sp>
        <p:nvSpPr>
          <p:cNvPr id="7" name="Цилиндр 6"/>
          <p:cNvSpPr/>
          <p:nvPr/>
        </p:nvSpPr>
        <p:spPr>
          <a:xfrm>
            <a:off x="6172200" y="990600"/>
            <a:ext cx="914400" cy="35783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апти и яблоко\1251725799_slide0003_image004_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5970608" cy="5895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2315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ябл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/>
              <a:t>к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апти и яблоко\eye-appl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6400800" cy="4267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6732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Тело глаза – глазное яблоко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335</TotalTime>
  <Words>454</Words>
  <Application>Microsoft Office PowerPoint</Application>
  <PresentationFormat>Экран (4:3)</PresentationFormat>
  <Paragraphs>165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Слайд 1</vt:lpstr>
      <vt:lpstr>Слайд 2</vt:lpstr>
      <vt:lpstr>Слайд 3</vt:lpstr>
      <vt:lpstr>Слайд 4</vt:lpstr>
      <vt:lpstr>Словарь</vt:lpstr>
      <vt:lpstr>Проверь себя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Безударная гласная в корне Алгоритм проверки</vt:lpstr>
      <vt:lpstr>Слайд 16</vt:lpstr>
      <vt:lpstr> Колючий ёжик несёт на спине сочное яблоко.</vt:lpstr>
      <vt:lpstr>Слайд 18</vt:lpstr>
      <vt:lpstr>Кроссворд</vt:lpstr>
      <vt:lpstr>Кроссворд</vt:lpstr>
      <vt:lpstr>Кроссворд</vt:lpstr>
      <vt:lpstr>Кроссворд</vt:lpstr>
      <vt:lpstr>Кроссворд</vt:lpstr>
      <vt:lpstr>Прочитайте предложения. Сформулируйте задание.</vt:lpstr>
      <vt:lpstr>      Проверь себя</vt:lpstr>
      <vt:lpstr>Слайд 26</vt:lpstr>
      <vt:lpstr>Слайд 27</vt:lpstr>
      <vt:lpstr>Рефлексия</vt:lpstr>
      <vt:lpstr>Спасибо за урок.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User</cp:lastModifiedBy>
  <cp:revision>51</cp:revision>
  <dcterms:created xsi:type="dcterms:W3CDTF">2011-02-08T11:03:49Z</dcterms:created>
  <dcterms:modified xsi:type="dcterms:W3CDTF">2011-04-08T11:43:11Z</dcterms:modified>
</cp:coreProperties>
</file>