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84" r:id="rId9"/>
    <p:sldId id="262" r:id="rId10"/>
    <p:sldId id="265" r:id="rId11"/>
    <p:sldId id="275" r:id="rId12"/>
    <p:sldId id="272" r:id="rId13"/>
    <p:sldId id="277" r:id="rId14"/>
    <p:sldId id="278" r:id="rId15"/>
    <p:sldId id="279" r:id="rId16"/>
    <p:sldId id="280" r:id="rId17"/>
    <p:sldId id="267" r:id="rId18"/>
    <p:sldId id="281" r:id="rId19"/>
    <p:sldId id="282" r:id="rId20"/>
    <p:sldId id="269" r:id="rId21"/>
    <p:sldId id="273" r:id="rId22"/>
    <p:sldId id="283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02" autoAdjust="0"/>
    <p:restoredTop sz="94660"/>
  </p:normalViewPr>
  <p:slideViewPr>
    <p:cSldViewPr>
      <p:cViewPr varScale="1">
        <p:scale>
          <a:sx n="84" d="100"/>
          <a:sy n="84" d="100"/>
        </p:scale>
        <p:origin x="-10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AC1E2D8-7F9D-4E18-8784-0C3B32C4F7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274F2B2-FE70-4D02-B954-D6A6FB06E8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04B827-72E8-4D31-9542-D44018C52B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0C17CEB-DD42-4C15-BDF9-8C3481C7C1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52AF1-8332-47FF-8FD4-321A76BA8F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2117725" y="0"/>
            <a:ext cx="6867525" cy="106521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09800" y="1927225"/>
            <a:ext cx="3311525" cy="19986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673725" y="1927225"/>
            <a:ext cx="3311525" cy="19986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2209800" y="4078288"/>
            <a:ext cx="3311525" cy="20002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673725" y="4078288"/>
            <a:ext cx="3311525" cy="20002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74E57-DAA0-464D-9B17-D6028CADFB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23ADC2D-9453-4FC5-8558-787CD4D2C3B7}" type="datetimeFigureOut">
              <a:rPr lang="ru-RU" smtClean="0"/>
              <a:pPr/>
              <a:t>17.09.2011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3C9814E-B992-43AE-9D64-BA0EA5225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18.gi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476363"/>
          </a:xfrm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ТЕМА УРОКА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928934"/>
            <a:ext cx="8193800" cy="378621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ТЕМПЕРАТУРА. ТЕПЛОВОЕ РАВНОВЕСИЕ.</a:t>
            </a:r>
          </a:p>
          <a:p>
            <a:endParaRPr lang="ru-RU" b="1" dirty="0" smtClean="0">
              <a:solidFill>
                <a:schemeClr val="bg1"/>
              </a:solidFill>
            </a:endParaRPr>
          </a:p>
          <a:p>
            <a:r>
              <a:rPr lang="ru-RU" sz="1600" b="1" dirty="0" smtClean="0">
                <a:solidFill>
                  <a:schemeClr val="bg1"/>
                </a:solidFill>
              </a:rPr>
              <a:t>Учитель физики :МОУ СОШ  №1 г. Зарайск. МОРЖАКОВА Т.Ю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pic>
        <p:nvPicPr>
          <p:cNvPr id="13313" name="Picture 1" descr="C:\Users\мишаня\Desktop\картинки\спиртовый термомет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879755">
            <a:off x="1276439" y="4362251"/>
            <a:ext cx="1643074" cy="2143140"/>
          </a:xfrm>
          <a:prstGeom prst="rect">
            <a:avLst/>
          </a:prstGeom>
          <a:noFill/>
        </p:spPr>
      </p:pic>
      <p:pic>
        <p:nvPicPr>
          <p:cNvPr id="7" name="Picture 20" descr="BS00554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4572008"/>
            <a:ext cx="2209788" cy="1865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0" name="Picture 10" descr="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58" y="357166"/>
            <a:ext cx="3024188" cy="3597275"/>
          </a:xfrm>
          <a:noFill/>
          <a:ln/>
        </p:spPr>
      </p:pic>
      <p:sp>
        <p:nvSpPr>
          <p:cNvPr id="1536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3786182" y="1071546"/>
            <a:ext cx="5072098" cy="5054617"/>
          </a:xfrm>
        </p:spPr>
        <p:txBody>
          <a:bodyPr>
            <a:noAutofit/>
          </a:bodyPr>
          <a:lstStyle/>
          <a:p>
            <a:r>
              <a:rPr lang="ru-RU" sz="2800" dirty="0"/>
              <a:t> </a:t>
            </a:r>
            <a:r>
              <a:rPr lang="en-US" sz="2800" dirty="0"/>
              <a:t>  </a:t>
            </a:r>
            <a:r>
              <a:rPr lang="ru-RU" sz="2800" dirty="0"/>
              <a:t> </a:t>
            </a:r>
            <a:r>
              <a:rPr lang="ru-RU" sz="2800" dirty="0">
                <a:solidFill>
                  <a:schemeClr val="bg1"/>
                </a:solidFill>
              </a:rPr>
              <a:t>Примерно в это же время шведский астроном Андерс Цельсий использовал ртутный термометр Фаренгейта с собственной шкалой, где температура кипения воды была принята за 0 градусов, а таяния льда – за 100 градусов</a:t>
            </a:r>
            <a:r>
              <a:rPr lang="ru-RU" sz="2800" dirty="0" smtClean="0">
                <a:solidFill>
                  <a:schemeClr val="bg1"/>
                </a:solidFill>
              </a:rPr>
              <a:t>. </a:t>
            </a:r>
            <a:endParaRPr lang="ru-RU" sz="2800" dirty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5121" name="Picture 1" descr="C:\Users\мишаня\Desktop\убаева\02603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85918" y="4000504"/>
            <a:ext cx="1912607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14810" y="1643050"/>
            <a:ext cx="4471990" cy="452628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Позже шкала Цельсия была изменена и за температуру таяния льда взяли 0 градусов, а за температуру кипения воды 100 градусов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 настоящее время  существует связь между шкалой Цельсия и шкалой Фаренгейта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1,8 С+32  = </a:t>
            </a:r>
            <a:r>
              <a:rPr lang="en-US" dirty="0" smtClean="0">
                <a:solidFill>
                  <a:schemeClr val="bg1"/>
                </a:solidFill>
              </a:rPr>
              <a:t>F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5" name="Picture 2" descr="{99267771-5D80-4074-9354-9E816487119D}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3500462" cy="560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836613"/>
            <a:ext cx="4495800" cy="52895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 dirty="0">
                <a:solidFill>
                  <a:schemeClr val="bg1"/>
                </a:solidFill>
              </a:rPr>
              <a:t>   В настоящее время используют спиртовые, ртутные, электрические термометры, в которых колебания температур составляет 0,000001 С. Термометр позволяет измерить как весьма низкие температуры, так и высокие</a:t>
            </a:r>
            <a:r>
              <a:rPr lang="ru-RU" sz="2800" dirty="0"/>
              <a:t>.</a:t>
            </a:r>
          </a:p>
        </p:txBody>
      </p:sp>
      <p:pic>
        <p:nvPicPr>
          <p:cNvPr id="81927" name="Picture 7" descr="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549275"/>
            <a:ext cx="4495800" cy="54371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400" dirty="0" smtClean="0">
                <a:solidFill>
                  <a:schemeClr val="tx2">
                    <a:lumMod val="25000"/>
                  </a:schemeClr>
                </a:solidFill>
              </a:rPr>
              <a:t>Определение температуры</a:t>
            </a:r>
            <a:r>
              <a:rPr lang="ru-RU" sz="4400" dirty="0" smtClean="0"/>
              <a:t>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47050" cy="478155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bg1"/>
                </a:solidFill>
              </a:rPr>
              <a:t>В состоянии теплового равновесия температура всех газов одинакова. Выясним, какая физическая величина в МКТ обладает таким же свойством.</a:t>
            </a:r>
          </a:p>
          <a:p>
            <a:pPr eaLnBrk="1" hangingPunct="1">
              <a:defRPr/>
            </a:pPr>
            <a:endParaRPr lang="ru-RU" sz="2000" dirty="0" smtClean="0"/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T~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</a:rPr>
              <a:t>v</a:t>
            </a:r>
            <a:endParaRPr lang="en-US" sz="2800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p ~</a:t>
            </a:r>
            <a:r>
              <a:rPr lang="en-US" sz="2800" i="1" dirty="0" smtClean="0">
                <a:solidFill>
                  <a:schemeClr val="bg1"/>
                </a:solidFill>
              </a:rPr>
              <a:t> Ē                              </a:t>
            </a:r>
            <a:r>
              <a:rPr lang="ru-RU" sz="2800" i="1" dirty="0" smtClean="0">
                <a:solidFill>
                  <a:schemeClr val="bg1"/>
                </a:solidFill>
              </a:rPr>
              <a:t>               </a:t>
            </a:r>
            <a:r>
              <a:rPr lang="en-US" sz="2800" i="1" dirty="0" smtClean="0">
                <a:solidFill>
                  <a:schemeClr val="bg1"/>
                </a:solidFill>
              </a:rPr>
              <a:t>         Ē=const</a:t>
            </a:r>
          </a:p>
          <a:p>
            <a:pPr eaLnBrk="1" hangingPunct="1">
              <a:defRPr/>
            </a:pPr>
            <a:r>
              <a:rPr lang="en-US" sz="2800" i="1" dirty="0" smtClean="0">
                <a:solidFill>
                  <a:schemeClr val="bg1"/>
                </a:solidFill>
              </a:rPr>
              <a:t>p=const, V=const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 i="1" dirty="0" smtClean="0"/>
          </a:p>
          <a:p>
            <a:pPr eaLnBrk="1" hangingPunct="1">
              <a:defRPr/>
            </a:pPr>
            <a:endParaRPr lang="ru-RU" sz="2000" i="1" dirty="0" smtClean="0"/>
          </a:p>
          <a:p>
            <a:pPr eaLnBrk="1" hangingPunct="1">
              <a:defRPr/>
            </a:pPr>
            <a:endParaRPr lang="en-US" sz="2000" i="1" dirty="0" smtClean="0"/>
          </a:p>
        </p:txBody>
      </p:sp>
      <p:sp>
        <p:nvSpPr>
          <p:cNvPr id="1029" name="AutoShape 4"/>
          <p:cNvSpPr>
            <a:spLocks/>
          </p:cNvSpPr>
          <p:nvPr/>
        </p:nvSpPr>
        <p:spPr bwMode="auto">
          <a:xfrm>
            <a:off x="3563938" y="3141663"/>
            <a:ext cx="71437" cy="1368425"/>
          </a:xfrm>
          <a:prstGeom prst="rightBrace">
            <a:avLst>
              <a:gd name="adj1" fmla="val 15963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0" name="AutoShape 5"/>
          <p:cNvSpPr>
            <a:spLocks noChangeArrowheads="1"/>
          </p:cNvSpPr>
          <p:nvPr/>
        </p:nvSpPr>
        <p:spPr bwMode="auto">
          <a:xfrm>
            <a:off x="4067175" y="3644900"/>
            <a:ext cx="720725" cy="358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026" name="Rectangle 6"/>
          <p:cNvGraphicFramePr>
            <a:graphicFrameLocks/>
          </p:cNvGraphicFramePr>
          <p:nvPr>
            <p:ph sz="half" idx="2"/>
          </p:nvPr>
        </p:nvGraphicFramePr>
        <p:xfrm>
          <a:off x="4648200" y="2509838"/>
          <a:ext cx="4038600" cy="2674937"/>
        </p:xfrm>
        <a:graphic>
          <a:graphicData uri="http://schemas.openxmlformats.org/presentationml/2006/ole">
            <p:oleObj spid="_x0000_s30722" name="Формула" r:id="rId3" imgW="0" imgH="0" progId="Equation.3">
              <p:embed/>
            </p:oleObj>
          </a:graphicData>
        </a:graphic>
      </p:graphicFrame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ru-RU" sz="2000" b="1" dirty="0" smtClean="0"/>
              <a:t>                        </a:t>
            </a:r>
            <a:r>
              <a:rPr lang="ru-RU" sz="4400" b="1" dirty="0" smtClean="0">
                <a:solidFill>
                  <a:schemeClr val="bg2">
                    <a:lumMod val="75000"/>
                  </a:schemeClr>
                </a:solidFill>
              </a:rPr>
              <a:t>Доказательство</a:t>
            </a:r>
          </a:p>
        </p:txBody>
      </p:sp>
      <p:graphicFrame>
        <p:nvGraphicFramePr>
          <p:cNvPr id="2050" name="Rectangle 6"/>
          <p:cNvGraphicFramePr>
            <a:graphicFrameLocks/>
          </p:cNvGraphicFramePr>
          <p:nvPr>
            <p:ph sz="quarter" idx="1"/>
          </p:nvPr>
        </p:nvGraphicFramePr>
        <p:xfrm>
          <a:off x="2522538" y="1927225"/>
          <a:ext cx="2700337" cy="2005013"/>
        </p:xfrm>
        <a:graphic>
          <a:graphicData uri="http://schemas.openxmlformats.org/presentationml/2006/ole">
            <p:oleObj spid="_x0000_s31746" name="Формула" r:id="rId3" imgW="0" imgH="0" progId="Equation.3">
              <p:embed/>
            </p:oleObj>
          </a:graphicData>
        </a:graphic>
      </p:graphicFrame>
      <p:graphicFrame>
        <p:nvGraphicFramePr>
          <p:cNvPr id="2051" name="Rectangle 10"/>
          <p:cNvGraphicFramePr>
            <a:graphicFrameLocks/>
          </p:cNvGraphicFramePr>
          <p:nvPr>
            <p:ph sz="quarter" idx="3"/>
          </p:nvPr>
        </p:nvGraphicFramePr>
        <p:xfrm>
          <a:off x="2520950" y="4071938"/>
          <a:ext cx="2701925" cy="2006600"/>
        </p:xfrm>
        <a:graphic>
          <a:graphicData uri="http://schemas.openxmlformats.org/presentationml/2006/ole">
            <p:oleObj spid="_x0000_s31747" name="Формула" r:id="rId4" imgW="0" imgH="0" progId="Equation.3">
              <p:embed/>
            </p:oleObj>
          </a:graphicData>
        </a:graphic>
      </p:graphicFrame>
      <p:graphicFrame>
        <p:nvGraphicFramePr>
          <p:cNvPr id="2052" name="Object 8"/>
          <p:cNvGraphicFramePr>
            <a:graphicFrameLocks noChangeAspect="1"/>
          </p:cNvGraphicFramePr>
          <p:nvPr>
            <p:ph sz="quarter" idx="2"/>
          </p:nvPr>
        </p:nvGraphicFramePr>
        <p:xfrm>
          <a:off x="1714480" y="1857364"/>
          <a:ext cx="1482725" cy="1068387"/>
        </p:xfrm>
        <a:graphic>
          <a:graphicData uri="http://schemas.openxmlformats.org/presentationml/2006/ole">
            <p:oleObj spid="_x0000_s31748" name="Формула" r:id="rId5" imgW="609480" imgH="393480" progId="Equation.3">
              <p:embed/>
            </p:oleObj>
          </a:graphicData>
        </a:graphic>
      </p:graphicFrame>
      <p:graphicFrame>
        <p:nvGraphicFramePr>
          <p:cNvPr id="2053" name="Object 12"/>
          <p:cNvGraphicFramePr>
            <a:graphicFrameLocks noChangeAspect="1"/>
          </p:cNvGraphicFramePr>
          <p:nvPr>
            <p:ph sz="quarter" idx="4"/>
          </p:nvPr>
        </p:nvGraphicFramePr>
        <p:xfrm>
          <a:off x="5072066" y="1714488"/>
          <a:ext cx="1700212" cy="3433762"/>
        </p:xfrm>
        <a:graphic>
          <a:graphicData uri="http://schemas.openxmlformats.org/presentationml/2006/ole">
            <p:oleObj spid="_x0000_s31749" name="Формула" r:id="rId6" imgW="672840" imgH="1218960" progId="Equation.3">
              <p:embed/>
            </p:oleObj>
          </a:graphicData>
        </a:graphic>
      </p:graphicFrame>
      <p:pic>
        <p:nvPicPr>
          <p:cNvPr id="7" name="Picture 6" descr="30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71604" y="3286124"/>
            <a:ext cx="2085976" cy="189547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2" descr="{F243AD0F-1DF6-4328-B906-8DDCC160ABB1}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1" y="620713"/>
            <a:ext cx="69564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000100" y="136525"/>
            <a:ext cx="86439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Arial" pitchFamily="34" charset="0"/>
              </a:rPr>
              <a:t>Газы в состоянии теплового равновесия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92138" y="5753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Arial" pitchFamily="34" charset="0"/>
            </a:endParaRPr>
          </a:p>
        </p:txBody>
      </p:sp>
      <p:graphicFrame>
        <p:nvGraphicFramePr>
          <p:cNvPr id="3074" name="Object 8"/>
          <p:cNvGraphicFramePr>
            <a:graphicFrameLocks noChangeAspect="1"/>
          </p:cNvGraphicFramePr>
          <p:nvPr/>
        </p:nvGraphicFramePr>
        <p:xfrm>
          <a:off x="611188" y="4941888"/>
          <a:ext cx="3600450" cy="1714500"/>
        </p:xfrm>
        <a:graphic>
          <a:graphicData uri="http://schemas.openxmlformats.org/presentationml/2006/ole">
            <p:oleObj spid="_x0000_s32770" name="Формула" r:id="rId4" imgW="1333440" imgH="634680" progId="Equation.3">
              <p:embed/>
            </p:oleObj>
          </a:graphicData>
        </a:graphic>
      </p:graphicFrame>
      <p:graphicFrame>
        <p:nvGraphicFramePr>
          <p:cNvPr id="3075" name="Object 9"/>
          <p:cNvGraphicFramePr>
            <a:graphicFrameLocks noChangeAspect="1"/>
          </p:cNvGraphicFramePr>
          <p:nvPr/>
        </p:nvGraphicFramePr>
        <p:xfrm>
          <a:off x="5148263" y="4941888"/>
          <a:ext cx="3408362" cy="1638300"/>
        </p:xfrm>
        <a:graphic>
          <a:graphicData uri="http://schemas.openxmlformats.org/presentationml/2006/ole">
            <p:oleObj spid="_x0000_s32771" name="Формула" r:id="rId5" imgW="1320480" imgH="6346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2988" y="476250"/>
            <a:ext cx="1727200" cy="287338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ru-RU" sz="2400" smtClean="0"/>
              <a:t>              </a:t>
            </a:r>
            <a:endParaRPr lang="ru-RU" sz="2800" dirty="0" smtClean="0"/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>
            <p:ph sz="half" idx="4294967295"/>
          </p:nvPr>
        </p:nvGraphicFramePr>
        <p:xfrm>
          <a:off x="714348" y="1000108"/>
          <a:ext cx="2736850" cy="1768475"/>
        </p:xfrm>
        <a:graphic>
          <a:graphicData uri="http://schemas.openxmlformats.org/presentationml/2006/ole">
            <p:oleObj spid="_x0000_s33794" name="Формула" r:id="rId3" imgW="609480" imgH="393480" progId="Equation.3">
              <p:embed/>
            </p:oleObj>
          </a:graphicData>
        </a:graphic>
      </p:graphicFrame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2916238" y="5661025"/>
            <a:ext cx="4176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 dirty="0">
                <a:solidFill>
                  <a:schemeClr val="bg1"/>
                </a:solidFill>
                <a:latin typeface="Arial" pitchFamily="34" charset="0"/>
              </a:rPr>
              <a:t>У.Кельвин (1824-1907)</a:t>
            </a:r>
          </a:p>
        </p:txBody>
      </p:sp>
      <p:pic>
        <p:nvPicPr>
          <p:cNvPr id="4101" name="Picture 11" descr="kelvi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214686"/>
            <a:ext cx="2170113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3714744" y="571480"/>
            <a:ext cx="5062537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i="1" dirty="0">
                <a:solidFill>
                  <a:schemeClr val="bg1"/>
                </a:solidFill>
                <a:latin typeface="Arial" pitchFamily="34" charset="0"/>
              </a:rPr>
              <a:t>Это соотношение позволяет ввести абсолютную шкалу температур.</a:t>
            </a:r>
          </a:p>
          <a:p>
            <a:pPr>
              <a:defRPr/>
            </a:pPr>
            <a:endParaRPr lang="ru-RU" sz="2400" b="1" i="1" dirty="0">
              <a:solidFill>
                <a:schemeClr val="bg1"/>
              </a:solidFill>
              <a:latin typeface="Arial" pitchFamily="34" charset="0"/>
            </a:endParaRPr>
          </a:p>
          <a:p>
            <a:pPr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Предельную температуру, при которой давление идеального газа обращается в нуль при фиксированном объеме или объем идеального газа стремится к нулю при неизменном давлении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, 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называют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абсолютным нулем температуры.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25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25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62" name="Picture 10" descr="0000009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3800" y="115888"/>
            <a:ext cx="2520950" cy="3529012"/>
          </a:xfrm>
          <a:noFill/>
          <a:ln/>
        </p:spPr>
      </p:pic>
      <p:pic>
        <p:nvPicPr>
          <p:cNvPr id="23565" name="Picture 13" descr="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042988" y="115888"/>
            <a:ext cx="2376487" cy="3600450"/>
          </a:xfrm>
          <a:noFill/>
          <a:ln/>
        </p:spPr>
      </p:pic>
      <p:sp>
        <p:nvSpPr>
          <p:cNvPr id="2355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 В 1848 году с произволом в выборе нуля отсчета температуры на шкалах термометров было покончено английским физиком Вильямом Томсоном (Лордом Кельвином</a:t>
            </a:r>
            <a:r>
              <a:rPr lang="ru-RU" sz="2400" dirty="0" smtClean="0">
                <a:solidFill>
                  <a:schemeClr val="bg1"/>
                </a:solidFill>
              </a:rPr>
              <a:t>). Абсолютная температура Т  связана с температурой по шкале Цельсия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Т = </a:t>
            </a:r>
            <a:r>
              <a:rPr lang="en-US" sz="2400" dirty="0" smtClean="0">
                <a:solidFill>
                  <a:schemeClr val="bg1"/>
                </a:solidFill>
              </a:rPr>
              <a:t>t + 273  ( </a:t>
            </a:r>
            <a:r>
              <a:rPr lang="ru-RU" sz="2400" dirty="0" smtClean="0">
                <a:solidFill>
                  <a:schemeClr val="bg1"/>
                </a:solidFill>
              </a:rPr>
              <a:t>К)    ,  1С= 1К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{094C5699-37B8-4C97-B88E-CC981E7A7CAB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476250"/>
            <a:ext cx="8135938" cy="610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714356"/>
            <a:ext cx="8229600" cy="207170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000" b="1" dirty="0" smtClean="0"/>
              <a:t> </a:t>
            </a:r>
            <a:r>
              <a:rPr lang="ru-RU" sz="4000" b="1" dirty="0" smtClean="0">
                <a:solidFill>
                  <a:schemeClr val="bg2">
                    <a:lumMod val="75000"/>
                  </a:schemeClr>
                </a:solidFill>
              </a:rPr>
              <a:t>ТЕМПЕРАТУРА-МЕРА СРЕДНЕЙ КИНЕТИЧЕСКОЙ ЭНЕРГИИ МОЛЕКУЛ</a:t>
            </a:r>
          </a:p>
        </p:txBody>
      </p:sp>
      <p:pic>
        <p:nvPicPr>
          <p:cNvPr id="5" name="Рисунок 4" descr="lovesacmolecul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786058"/>
            <a:ext cx="271464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b="1" dirty="0" smtClean="0">
                <a:solidFill>
                  <a:schemeClr val="tx2">
                    <a:lumMod val="25000"/>
                  </a:schemeClr>
                </a:solidFill>
              </a:rPr>
              <a:t>Цели урока:</a:t>
            </a:r>
            <a:r>
              <a:rPr lang="ru-RU" sz="4400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4400" dirty="0" smtClean="0">
                <a:solidFill>
                  <a:schemeClr val="tx2">
                    <a:lumMod val="25000"/>
                  </a:schemeClr>
                </a:solidFill>
              </a:rPr>
            </a:br>
            <a:endParaRPr lang="ru-RU" sz="44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71612"/>
            <a:ext cx="8229600" cy="452628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Сформулировать понятие о температуре;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Продолжить развитие умения работать с физическими приборами и проводить эксперимент;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Ввести понятие абсолютного нуля температур;  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Внести вклад в развитие мышления, творческой активности, познавательного интереса учащихся.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                                                 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{0324E000-610D-4C9D-8B37-1295DE2446FC}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60350"/>
            <a:ext cx="4032250" cy="289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{0B8F6E61-A873-47C2-9CB5-1DD6DB3CDED7}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00488" y="1844675"/>
            <a:ext cx="5243512" cy="376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5762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/>
              <a:t>Ответьте на вопросы: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85794"/>
            <a:ext cx="8229600" cy="56165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1. Что характеризует температура?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2. Как измерить температуру тела?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3.Что называется тепловым равновесием?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4. Что можно сказать о температуре тел, находящихся в состоянии теплового равновесия?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5. Каков принцип действия жидкостных термометров?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6.Что называется абсолютным нулем температур?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7. Почему показания разных жидкостных термометров при измерении температуры одного и того же тела могут различаться?</a:t>
            </a:r>
          </a:p>
        </p:txBody>
      </p:sp>
      <p:sp>
        <p:nvSpPr>
          <p:cNvPr id="1229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659563" y="3789363"/>
            <a:ext cx="288925" cy="360362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67175" y="5516563"/>
            <a:ext cx="360363" cy="28892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4286256"/>
            <a:ext cx="10382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2461084"/>
          </a:xfrm>
        </p:spPr>
        <p:txBody>
          <a:bodyPr/>
          <a:lstStyle/>
          <a:p>
            <a:r>
              <a:rPr lang="ru-RU" dirty="0" smtClean="0"/>
              <a:t>ДОМАШНЕЕ ЗАДАНИ </a:t>
            </a:r>
            <a:r>
              <a:rPr lang="en-US" dirty="0" smtClean="0"/>
              <a:t>§</a:t>
            </a:r>
            <a:r>
              <a:rPr lang="ru-RU" dirty="0" smtClean="0"/>
              <a:t> </a:t>
            </a:r>
            <a:r>
              <a:rPr lang="ru-RU" dirty="0" smtClean="0"/>
              <a:t>66-68</a:t>
            </a:r>
            <a:endParaRPr lang="ru-RU" dirty="0"/>
          </a:p>
        </p:txBody>
      </p:sp>
      <p:pic>
        <p:nvPicPr>
          <p:cNvPr id="66562" name="Picture 2" descr="C:\Users\мишаня\Desktop\картинки\картинкидля презентаций\file_20100817135020\Анимационные картинки для презентаций. Часть 2\Школа\97524875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357562"/>
            <a:ext cx="1428760" cy="1500194"/>
          </a:xfrm>
          <a:prstGeom prst="rect">
            <a:avLst/>
          </a:prstGeom>
          <a:noFill/>
        </p:spPr>
      </p:pic>
      <p:pic>
        <p:nvPicPr>
          <p:cNvPr id="66563" name="Picture 3" descr="C:\Users\мишаня\Desktop\картинки\картинкидля презентаций\file_20100817135020\Анимационные картинки для презентаций. Часть 2\Школа\052ahc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4214818"/>
            <a:ext cx="1500198" cy="1924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68313" y="908050"/>
            <a:ext cx="8218487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8000"/>
              <a:t>Спасибо за урок!</a:t>
            </a:r>
            <a:endParaRPr lang="en-US" sz="8000"/>
          </a:p>
          <a:p>
            <a:r>
              <a:rPr lang="en-US" sz="8000">
                <a:solidFill>
                  <a:schemeClr val="bg2"/>
                </a:solidFill>
              </a:rPr>
              <a:t>             </a:t>
            </a:r>
          </a:p>
          <a:p>
            <a:endParaRPr lang="ru-RU" sz="8000">
              <a:solidFill>
                <a:schemeClr val="bg2"/>
              </a:solidFill>
            </a:endParaRPr>
          </a:p>
        </p:txBody>
      </p:sp>
      <p:pic>
        <p:nvPicPr>
          <p:cNvPr id="18435" name="Picture 3" descr="мальчик с рюкзаком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275" y="3357563"/>
            <a:ext cx="2808288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ЭКСПЕРИМЕНТАЛЬНОЕ  ЗАДАНИЕ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Рассчитать число атомов в алюминиевом цилиндре по формуле:</a:t>
            </a:r>
          </a:p>
          <a:p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ru-RU" sz="4800" dirty="0" smtClean="0">
                <a:solidFill>
                  <a:schemeClr val="bg1"/>
                </a:solidFill>
              </a:rPr>
              <a:t>                          </a:t>
            </a:r>
            <a:r>
              <a:rPr lang="en-US" sz="4800" dirty="0" smtClean="0">
                <a:solidFill>
                  <a:schemeClr val="bg1"/>
                </a:solidFill>
              </a:rPr>
              <a:t>m</a:t>
            </a:r>
            <a:endParaRPr lang="ru-RU" sz="4800" dirty="0" smtClean="0">
              <a:solidFill>
                <a:schemeClr val="bg1"/>
              </a:solidFill>
            </a:endParaRPr>
          </a:p>
          <a:p>
            <a:r>
              <a:rPr lang="ru-RU" sz="4800" dirty="0" smtClean="0">
                <a:solidFill>
                  <a:schemeClr val="bg1"/>
                </a:solidFill>
              </a:rPr>
              <a:t>              </a:t>
            </a:r>
            <a:r>
              <a:rPr lang="en-US" sz="4800" dirty="0" smtClean="0">
                <a:solidFill>
                  <a:schemeClr val="bg1"/>
                </a:solidFill>
              </a:rPr>
              <a:t>N =----------N</a:t>
            </a:r>
            <a:r>
              <a:rPr lang="ru-RU" sz="4800" dirty="0" smtClean="0">
                <a:solidFill>
                  <a:schemeClr val="bg1"/>
                </a:solidFill>
              </a:rPr>
              <a:t>а</a:t>
            </a:r>
            <a:endParaRPr lang="en-US" sz="4800" dirty="0" smtClean="0">
              <a:solidFill>
                <a:schemeClr val="bg1"/>
              </a:solidFill>
            </a:endParaRPr>
          </a:p>
          <a:p>
            <a:r>
              <a:rPr lang="en-US" sz="4800" dirty="0" smtClean="0">
                <a:solidFill>
                  <a:schemeClr val="bg1"/>
                </a:solidFill>
              </a:rPr>
              <a:t>                      M</a:t>
            </a:r>
            <a:endParaRPr lang="ru-RU" sz="4800" dirty="0" smtClean="0">
              <a:solidFill>
                <a:schemeClr val="bg1"/>
              </a:solidFill>
            </a:endParaRPr>
          </a:p>
          <a:p>
            <a:endParaRPr lang="ru-RU" sz="5400" dirty="0">
              <a:solidFill>
                <a:schemeClr val="bg1"/>
              </a:solidFill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4286256"/>
            <a:ext cx="10382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ТЕМПЕРАТУРА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bg1"/>
                </a:solidFill>
              </a:rPr>
              <a:t>Характеризует  степень </a:t>
            </a:r>
            <a:r>
              <a:rPr lang="ru-RU" dirty="0" err="1" smtClean="0">
                <a:solidFill>
                  <a:schemeClr val="bg1"/>
                </a:solidFill>
              </a:rPr>
              <a:t>нагретости</a:t>
            </a:r>
            <a:r>
              <a:rPr lang="ru-RU" dirty="0" smtClean="0">
                <a:solidFill>
                  <a:schemeClr val="bg1"/>
                </a:solidFill>
              </a:rPr>
              <a:t> тела</a:t>
            </a:r>
          </a:p>
          <a:p>
            <a:pPr eaLnBrk="1" hangingPunct="1">
              <a:defRPr/>
            </a:pPr>
            <a:r>
              <a:rPr lang="ru-RU" dirty="0" smtClean="0">
                <a:solidFill>
                  <a:schemeClr val="bg1"/>
                </a:solidFill>
              </a:rPr>
              <a:t>Характеризует состояние теплового равновесия.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i="1" dirty="0" smtClean="0"/>
              <a:t> </a:t>
            </a:r>
            <a:r>
              <a:rPr lang="ru-RU" dirty="0" smtClean="0">
                <a:solidFill>
                  <a:schemeClr val="bg1"/>
                </a:solidFill>
              </a:rPr>
              <a:t>При  тепловом равновесии все тела системы имеют одну и ту же температуру</a:t>
            </a:r>
          </a:p>
          <a:p>
            <a:pPr eaLnBrk="1" hangingPunct="1">
              <a:defRPr/>
            </a:pPr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8072438" y="6143625"/>
            <a:ext cx="428625" cy="3571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9938" name="Picture 2" descr="C:\Users\мишаня\Desktop\картинки\картинкидля презентаций\file_20100817135020\Анимационные картинки для презентаций. Часть 2\Школа\b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429132"/>
            <a:ext cx="2000264" cy="166687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ПРИБОР ДЛЯ ИЗМЕРЕНИЯ ТЕМПЕРАТУРЫ- ТЕРМОМЕТР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42975" y="3287712"/>
            <a:ext cx="7351737" cy="314168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41" name="Picture 1" descr="C:\Users\мишаня\Desktop\картинки\термомет р ртутный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742045">
            <a:off x="1963983" y="3507647"/>
            <a:ext cx="1865302" cy="2832859"/>
          </a:xfrm>
          <a:prstGeom prst="rect">
            <a:avLst/>
          </a:prstGeom>
          <a:noFill/>
        </p:spPr>
      </p:pic>
      <p:pic>
        <p:nvPicPr>
          <p:cNvPr id="10242" name="Picture 2" descr="C:\Users\мишаня\Desktop\картинки\спиртовый термометр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71825">
            <a:off x="5683155" y="3418606"/>
            <a:ext cx="1679597" cy="28509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3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1125538"/>
            <a:ext cx="4249738" cy="5543550"/>
          </a:xfrm>
          <a:noFill/>
          <a:ln/>
        </p:spPr>
      </p:pic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142984"/>
            <a:ext cx="4572000" cy="5526104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 dirty="0">
                <a:solidFill>
                  <a:schemeClr val="bg1"/>
                </a:solidFill>
              </a:rPr>
              <a:t>  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ru-RU" sz="2800" dirty="0">
                <a:solidFill>
                  <a:schemeClr val="bg1"/>
                </a:solidFill>
              </a:rPr>
              <a:t>Историю термодинамики можно начать с изобретения итальянским ученым Галилео Галилеем в </a:t>
            </a:r>
            <a:r>
              <a:rPr lang="ru-RU" sz="2800" dirty="0" smtClean="0">
                <a:solidFill>
                  <a:schemeClr val="bg1"/>
                </a:solidFill>
              </a:rPr>
              <a:t>1592 </a:t>
            </a:r>
            <a:r>
              <a:rPr lang="ru-RU" sz="2800" dirty="0">
                <a:solidFill>
                  <a:schemeClr val="bg1"/>
                </a:solidFill>
              </a:rPr>
              <a:t>году простейшего </a:t>
            </a:r>
            <a:r>
              <a:rPr lang="ru-RU" sz="2800" i="1" dirty="0">
                <a:solidFill>
                  <a:schemeClr val="bg1"/>
                </a:solidFill>
              </a:rPr>
              <a:t>устройства</a:t>
            </a:r>
            <a:r>
              <a:rPr lang="ru-RU" sz="2800" dirty="0">
                <a:solidFill>
                  <a:schemeClr val="bg1"/>
                </a:solidFill>
              </a:rPr>
              <a:t> термоскопа</a:t>
            </a:r>
            <a:r>
              <a:rPr lang="ru-RU" sz="2800" dirty="0"/>
              <a:t>.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Открытие термометра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140200" y="908050"/>
            <a:ext cx="4752975" cy="510222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dirty="0">
                <a:solidFill>
                  <a:schemeClr val="bg1"/>
                </a:solidFill>
              </a:rPr>
              <a:t>   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</a:rPr>
              <a:t>В таком виде </a:t>
            </a:r>
            <a:r>
              <a:rPr lang="ru-RU" sz="2800" dirty="0" err="1">
                <a:solidFill>
                  <a:schemeClr val="bg1"/>
                </a:solidFill>
                <a:latin typeface="Times New Roman" pitchFamily="18" charset="0"/>
              </a:rPr>
              <a:t>галилеевский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</a:rPr>
              <a:t> термоскоп просуществовал до 1657 года. В этом самом году флорентийские ученые немного усовершенствовали термоскоп – они добавили к нему шкалу из бусин и откачали из шарика воздух.</a:t>
            </a:r>
          </a:p>
        </p:txBody>
      </p:sp>
      <p:pic>
        <p:nvPicPr>
          <p:cNvPr id="6152" name="Picture 8" descr="IM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357166"/>
            <a:ext cx="3455988" cy="6384947"/>
          </a:xfrm>
          <a:noFill/>
          <a:ln/>
        </p:spPr>
      </p:pic>
      <p:pic>
        <p:nvPicPr>
          <p:cNvPr id="4" name="Picture 8" descr="IM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71472" y="357166"/>
            <a:ext cx="3455988" cy="6384947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57620" y="1714488"/>
            <a:ext cx="4610104" cy="4526280"/>
          </a:xfrm>
        </p:spPr>
        <p:txBody>
          <a:bodyPr>
            <a:normAutofit/>
          </a:bodyPr>
          <a:lstStyle/>
          <a:p>
            <a:pPr lvl="2"/>
            <a:r>
              <a:rPr lang="ru-RU" sz="2800" dirty="0" smtClean="0">
                <a:solidFill>
                  <a:schemeClr val="bg1"/>
                </a:solidFill>
              </a:rPr>
              <a:t>В 1724 году Даниэль </a:t>
            </a:r>
            <a:r>
              <a:rPr lang="ru-RU" sz="2800" dirty="0" err="1" smtClean="0">
                <a:solidFill>
                  <a:schemeClr val="bg1"/>
                </a:solidFill>
              </a:rPr>
              <a:t>Габриэль</a:t>
            </a:r>
            <a:r>
              <a:rPr lang="ru-RU" sz="2800" dirty="0" smtClean="0">
                <a:solidFill>
                  <a:schemeClr val="bg1"/>
                </a:solidFill>
              </a:rPr>
              <a:t> Фаренгейт создал шкалу, которая  до сих  пор используется для записи поверхностных температур метеорологами США и Англии.  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5" name="Содержимое 4" descr="C:\Users\Гость\Desktop\Новая папка (2) - копия\плртрет фаренгейта.jpe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357166"/>
            <a:ext cx="2643206" cy="3429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Рисунок 5" descr="C:\Users\Гость\Desktop\Новая папка (2) - копия\терм фаренгейта.jpe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5456" y="3929065"/>
            <a:ext cx="1996280" cy="254804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5" name="Picture 13" descr="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51500" y="115888"/>
            <a:ext cx="2160588" cy="3600450"/>
          </a:xfrm>
          <a:noFill/>
          <a:ln/>
        </p:spPr>
      </p:pic>
      <p:sp>
        <p:nvSpPr>
          <p:cNvPr id="819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2800" dirty="0"/>
              <a:t>   </a:t>
            </a:r>
            <a:r>
              <a:rPr lang="ru-RU" sz="2800" dirty="0">
                <a:solidFill>
                  <a:schemeClr val="bg1"/>
                </a:solidFill>
              </a:rPr>
              <a:t>В 1730 году французский физик Р. Реомюр предложил спиртовой термометр с постоянными точками таяния льда (0 °R) и кипения воды (80 °R).</a:t>
            </a:r>
          </a:p>
          <a:p>
            <a:pPr algn="ctr">
              <a:buFontTx/>
              <a:buNone/>
            </a:pP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566</TotalTime>
  <Words>533</Words>
  <Application>Microsoft Office PowerPoint</Application>
  <PresentationFormat>Экран (4:3)</PresentationFormat>
  <Paragraphs>59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Литейная</vt:lpstr>
      <vt:lpstr>Формула</vt:lpstr>
      <vt:lpstr>ТЕМА УРОКА</vt:lpstr>
      <vt:lpstr>Цели урока: </vt:lpstr>
      <vt:lpstr>ЭКСПЕРИМЕНТАЛЬНОЕ  ЗАДАНИЕ</vt:lpstr>
      <vt:lpstr>ТЕМПЕРАТУРА</vt:lpstr>
      <vt:lpstr>ПРИБОР ДЛЯ ИЗМЕРЕНИЯ ТЕМПЕРАТУРЫ- ТЕРМОМЕТР</vt:lpstr>
      <vt:lpstr>Открытие термометра</vt:lpstr>
      <vt:lpstr>Слайд 7</vt:lpstr>
      <vt:lpstr>Слайд 8</vt:lpstr>
      <vt:lpstr>Слайд 9</vt:lpstr>
      <vt:lpstr>Слайд 10</vt:lpstr>
      <vt:lpstr>Слайд 11</vt:lpstr>
      <vt:lpstr>Слайд 12</vt:lpstr>
      <vt:lpstr>Определение температуры.</vt:lpstr>
      <vt:lpstr>                        Доказательство</vt:lpstr>
      <vt:lpstr>Слайд 15</vt:lpstr>
      <vt:lpstr>              </vt:lpstr>
      <vt:lpstr>Слайд 17</vt:lpstr>
      <vt:lpstr>Слайд 18</vt:lpstr>
      <vt:lpstr> ТЕМПЕРАТУРА-МЕРА СРЕДНЕЙ КИНЕТИЧЕСКОЙ ЭНЕРГИИ МОЛЕКУЛ</vt:lpstr>
      <vt:lpstr>Слайд 20</vt:lpstr>
      <vt:lpstr>Ответьте на вопросы:</vt:lpstr>
      <vt:lpstr>ДОМАШНЕЕ ЗАДАНИ § 66-68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ТЕМПЕРАТУРА. ТЕПЛОВОЕ РАВНОВЕСИЕ</dc:title>
  <dc:creator>мишаня</dc:creator>
  <cp:lastModifiedBy>мишаня</cp:lastModifiedBy>
  <cp:revision>61</cp:revision>
  <dcterms:created xsi:type="dcterms:W3CDTF">2010-11-21T19:45:15Z</dcterms:created>
  <dcterms:modified xsi:type="dcterms:W3CDTF">2011-09-17T12:17:12Z</dcterms:modified>
</cp:coreProperties>
</file>