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93FED-013E-42FE-9117-397091AA63E3}" type="datetimeFigureOut">
              <a:rPr lang="ru-RU" smtClean="0"/>
              <a:pPr/>
              <a:t>24.01.2011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F007-9059-4C75-8D28-389B7DD3F2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>
          <a:xfrm>
            <a:off x="180975" y="333375"/>
            <a:ext cx="6707188" cy="1143000"/>
          </a:xfrm>
          <a:noFill/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i="1" smtClean="0">
                <a:latin typeface="Times New Roman" pitchFamily="18" charset="0"/>
              </a:rPr>
              <a:t>Примеры, приводящие </a:t>
            </a:r>
            <a:br>
              <a:rPr lang="ru-RU" sz="3600" b="1" i="1" smtClean="0">
                <a:latin typeface="Times New Roman" pitchFamily="18" charset="0"/>
              </a:rPr>
            </a:br>
            <a:r>
              <a:rPr lang="ru-RU" sz="3600" b="1" i="1" smtClean="0">
                <a:latin typeface="Times New Roman" pitchFamily="18" charset="0"/>
              </a:rPr>
              <a:t>к понятию  функции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003800" y="188913"/>
            <a:ext cx="2374900" cy="1296987"/>
            <a:chOff x="2200" y="2614"/>
            <a:chExt cx="1496" cy="817"/>
          </a:xfrm>
        </p:grpSpPr>
        <p:sp>
          <p:nvSpPr>
            <p:cNvPr id="2084" name="Rectangle 7"/>
            <p:cNvSpPr>
              <a:spLocks noChangeArrowheads="1"/>
            </p:cNvSpPr>
            <p:nvPr/>
          </p:nvSpPr>
          <p:spPr bwMode="auto"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5" name="Object 8"/>
            <p:cNvGraphicFramePr>
              <a:graphicFrameLocks noChangeAspect="1"/>
            </p:cNvGraphicFramePr>
            <p:nvPr/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p:oleObj spid="_x0000_s1031" name="Формула" r:id="rId3" imgW="419040" imgH="228600" progId="Equation.3">
                <p:embed/>
              </p:oleObj>
            </a:graphicData>
          </a:graphic>
        </p:graphicFrame>
      </p:grpSp>
      <p:sp>
        <p:nvSpPr>
          <p:cNvPr id="71690" name="Oval 10" descr="Контурные ромбики"/>
          <p:cNvSpPr>
            <a:spLocks noChangeArrowheads="1"/>
          </p:cNvSpPr>
          <p:nvPr/>
        </p:nvSpPr>
        <p:spPr bwMode="auto">
          <a:xfrm>
            <a:off x="323850" y="245427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1.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1258888" y="2238375"/>
            <a:ext cx="1655762" cy="1655763"/>
          </a:xfrm>
          <a:prstGeom prst="rect">
            <a:avLst/>
          </a:prstGeom>
          <a:solidFill>
            <a:srgbClr val="FFC000"/>
          </a:solidFill>
          <a:ln w="4445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FFFF00"/>
              </a:solidFill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692275" y="3749675"/>
            <a:ext cx="863600" cy="719138"/>
            <a:chOff x="1111" y="2478"/>
            <a:chExt cx="544" cy="453"/>
          </a:xfrm>
        </p:grpSpPr>
        <p:sp>
          <p:nvSpPr>
            <p:cNvPr id="2083" name="Rectangle 14"/>
            <p:cNvSpPr>
              <a:spLocks noChangeArrowheads="1"/>
            </p:cNvSpPr>
            <p:nvPr/>
          </p:nvSpPr>
          <p:spPr bwMode="auto"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4" name="Object 15"/>
            <p:cNvGraphicFramePr>
              <a:graphicFrameLocks noChangeAspect="1"/>
            </p:cNvGraphicFramePr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p:oleObj spid="_x0000_s1030" name="Формула" r:id="rId4" imgW="126720" imgH="139680" progId="Equation.3">
                <p:embed/>
              </p:oleObj>
            </a:graphicData>
          </a:graphic>
        </p:graphicFrame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11188" y="2741613"/>
            <a:ext cx="863600" cy="719137"/>
            <a:chOff x="1111" y="2478"/>
            <a:chExt cx="544" cy="453"/>
          </a:xfrm>
        </p:grpSpPr>
        <p:sp>
          <p:nvSpPr>
            <p:cNvPr id="2082" name="Rectangle 17"/>
            <p:cNvSpPr>
              <a:spLocks noChangeArrowheads="1"/>
            </p:cNvSpPr>
            <p:nvPr/>
          </p:nvSpPr>
          <p:spPr bwMode="auto"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3" name="Object 18"/>
            <p:cNvGraphicFramePr>
              <a:graphicFrameLocks noChangeAspect="1"/>
            </p:cNvGraphicFramePr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p:oleObj spid="_x0000_s1029" name="Формула" r:id="rId5" imgW="126720" imgH="139680" progId="Equation.3">
                <p:embed/>
              </p:oleObj>
            </a:graphicData>
          </a:graphic>
        </p:graphicFrame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635375" y="2781300"/>
            <a:ext cx="1944688" cy="669925"/>
            <a:chOff x="1655" y="2775"/>
            <a:chExt cx="1225" cy="422"/>
          </a:xfrm>
        </p:grpSpPr>
        <p:sp>
          <p:nvSpPr>
            <p:cNvPr id="2081" name="Rectangle 20" descr="Крупная сетка"/>
            <p:cNvSpPr>
              <a:spLocks noChangeArrowheads="1"/>
            </p:cNvSpPr>
            <p:nvPr/>
          </p:nvSpPr>
          <p:spPr bwMode="auto">
            <a:xfrm>
              <a:off x="1655" y="2788"/>
              <a:ext cx="1225" cy="409"/>
            </a:xfrm>
            <a:prstGeom prst="rect">
              <a:avLst/>
            </a:prstGeom>
            <a:pattFill prst="lgGrid">
              <a:fgClr>
                <a:schemeClr val="bg1"/>
              </a:fgClr>
              <a:bgClr>
                <a:srgbClr val="66FF66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2052" name="Object 21"/>
            <p:cNvGraphicFramePr>
              <a:graphicFrameLocks noChangeAspect="1"/>
            </p:cNvGraphicFramePr>
            <p:nvPr/>
          </p:nvGraphicFramePr>
          <p:xfrm>
            <a:off x="1822" y="2775"/>
            <a:ext cx="863" cy="404"/>
          </p:xfrm>
          <a:graphic>
            <a:graphicData uri="http://schemas.openxmlformats.org/presentationml/2006/ole">
              <p:oleObj spid="_x0000_s1028" name="Формула" r:id="rId6" imgW="431640" imgH="203040" progId="Equation.3">
                <p:embed/>
              </p:oleObj>
            </a:graphicData>
          </a:graphic>
        </p:graphicFrame>
      </p:grpSp>
      <p:sp>
        <p:nvSpPr>
          <p:cNvPr id="71702" name="Oval 22" descr="Контурные ромбики"/>
          <p:cNvSpPr>
            <a:spLocks noChangeArrowheads="1"/>
          </p:cNvSpPr>
          <p:nvPr/>
        </p:nvSpPr>
        <p:spPr bwMode="auto">
          <a:xfrm>
            <a:off x="323850" y="436562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2.</a:t>
            </a:r>
          </a:p>
        </p:txBody>
      </p:sp>
      <p:sp>
        <p:nvSpPr>
          <p:cNvPr id="71704" name="Oval 24"/>
          <p:cNvSpPr>
            <a:spLocks noChangeArrowheads="1"/>
          </p:cNvSpPr>
          <p:nvPr/>
        </p:nvSpPr>
        <p:spPr bwMode="auto">
          <a:xfrm>
            <a:off x="1187450" y="4541838"/>
            <a:ext cx="1728788" cy="1728787"/>
          </a:xfrm>
          <a:prstGeom prst="ellipse">
            <a:avLst/>
          </a:prstGeom>
          <a:solidFill>
            <a:srgbClr val="99CCFF"/>
          </a:solidFill>
          <a:ln w="444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05" name="Freeform 25"/>
          <p:cNvSpPr>
            <a:spLocks/>
          </p:cNvSpPr>
          <p:nvPr/>
        </p:nvSpPr>
        <p:spPr bwMode="auto">
          <a:xfrm>
            <a:off x="2093913" y="5426075"/>
            <a:ext cx="715962" cy="396875"/>
          </a:xfrm>
          <a:custGeom>
            <a:avLst/>
            <a:gdLst>
              <a:gd name="T0" fmla="*/ 0 w 451"/>
              <a:gd name="T1" fmla="*/ 0 h 250"/>
              <a:gd name="T2" fmla="*/ 2147483647 w 451"/>
              <a:gd name="T3" fmla="*/ 2147483647 h 250"/>
              <a:gd name="T4" fmla="*/ 0 60000 65536"/>
              <a:gd name="T5" fmla="*/ 0 60000 65536"/>
              <a:gd name="T6" fmla="*/ 0 w 451"/>
              <a:gd name="T7" fmla="*/ 0 h 250"/>
              <a:gd name="T8" fmla="*/ 451 w 451"/>
              <a:gd name="T9" fmla="*/ 250 h 2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51" h="250">
                <a:moveTo>
                  <a:pt x="0" y="0"/>
                </a:moveTo>
                <a:lnTo>
                  <a:pt x="451" y="250"/>
                </a:lnTo>
              </a:path>
            </a:pathLst>
          </a:custGeom>
          <a:noFill/>
          <a:ln w="317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06" name="Oval 26"/>
          <p:cNvSpPr>
            <a:spLocks noChangeArrowheads="1"/>
          </p:cNvSpPr>
          <p:nvPr/>
        </p:nvSpPr>
        <p:spPr bwMode="auto">
          <a:xfrm flipH="1">
            <a:off x="2051050" y="5405438"/>
            <a:ext cx="71438" cy="730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051050" y="5046663"/>
            <a:ext cx="863600" cy="719137"/>
            <a:chOff x="1111" y="2478"/>
            <a:chExt cx="544" cy="453"/>
          </a:xfrm>
        </p:grpSpPr>
        <p:sp>
          <p:nvSpPr>
            <p:cNvPr id="2080" name="Rectangle 28"/>
            <p:cNvSpPr>
              <a:spLocks noChangeArrowheads="1"/>
            </p:cNvSpPr>
            <p:nvPr/>
          </p:nvSpPr>
          <p:spPr bwMode="auto"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1" name="Object 29"/>
            <p:cNvGraphicFramePr>
              <a:graphicFrameLocks noChangeAspect="1"/>
            </p:cNvGraphicFramePr>
            <p:nvPr/>
          </p:nvGraphicFramePr>
          <p:xfrm>
            <a:off x="1280" y="2597"/>
            <a:ext cx="204" cy="230"/>
          </p:xfrm>
          <a:graphic>
            <a:graphicData uri="http://schemas.openxmlformats.org/presentationml/2006/ole">
              <p:oleObj spid="_x0000_s1027" name="Формула" r:id="rId7" imgW="114120" imgH="126720" progId="Equation.3">
                <p:embed/>
              </p:oleObj>
            </a:graphicData>
          </a:graphic>
        </p:graphicFrame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3635375" y="5118100"/>
            <a:ext cx="1944688" cy="669925"/>
            <a:chOff x="1655" y="2775"/>
            <a:chExt cx="1225" cy="422"/>
          </a:xfrm>
        </p:grpSpPr>
        <p:sp>
          <p:nvSpPr>
            <p:cNvPr id="2079" name="Rectangle 31" descr="Крупная сетка"/>
            <p:cNvSpPr>
              <a:spLocks noChangeArrowheads="1"/>
            </p:cNvSpPr>
            <p:nvPr/>
          </p:nvSpPr>
          <p:spPr bwMode="auto">
            <a:xfrm>
              <a:off x="1655" y="2788"/>
              <a:ext cx="1225" cy="409"/>
            </a:xfrm>
            <a:prstGeom prst="rect">
              <a:avLst/>
            </a:prstGeom>
            <a:pattFill prst="lgGrid">
              <a:fgClr>
                <a:schemeClr val="bg1"/>
              </a:fgClr>
              <a:bgClr>
                <a:srgbClr val="66FF66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2050" name="Object 32"/>
            <p:cNvGraphicFramePr>
              <a:graphicFrameLocks noChangeAspect="1"/>
            </p:cNvGraphicFramePr>
            <p:nvPr/>
          </p:nvGraphicFramePr>
          <p:xfrm>
            <a:off x="1771" y="2775"/>
            <a:ext cx="965" cy="404"/>
          </p:xfrm>
          <a:graphic>
            <a:graphicData uri="http://schemas.openxmlformats.org/presentationml/2006/ole">
              <p:oleObj spid="_x0000_s1026" name="Формула" r:id="rId8" imgW="482400" imgH="203040" progId="Equation.3">
                <p:embed/>
              </p:oleObj>
            </a:graphicData>
          </a:graphic>
        </p:graphicFrame>
      </p:grpSp>
      <p:sp>
        <p:nvSpPr>
          <p:cNvPr id="71714" name="Rectangle 34" descr="Крупная сетка"/>
          <p:cNvSpPr>
            <a:spLocks noChangeArrowheads="1"/>
          </p:cNvSpPr>
          <p:nvPr/>
        </p:nvSpPr>
        <p:spPr bwMode="auto">
          <a:xfrm>
            <a:off x="4356100" y="3716338"/>
            <a:ext cx="2089150" cy="10810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</a:rPr>
              <a:t>Зависимая</a:t>
            </a:r>
          </a:p>
          <a:p>
            <a:pPr algn="ctr"/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</a:rPr>
              <a:t>переменная</a:t>
            </a:r>
          </a:p>
        </p:txBody>
      </p:sp>
      <p:sp>
        <p:nvSpPr>
          <p:cNvPr id="71716" name="Rectangle 36" descr="Крупная сетка"/>
          <p:cNvSpPr>
            <a:spLocks noChangeArrowheads="1"/>
          </p:cNvSpPr>
          <p:nvPr/>
        </p:nvSpPr>
        <p:spPr bwMode="auto">
          <a:xfrm>
            <a:off x="6732588" y="3716338"/>
            <a:ext cx="2089150" cy="10810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i="1" dirty="0">
                <a:solidFill>
                  <a:srgbClr val="006600"/>
                </a:solidFill>
                <a:latin typeface="Times New Roman" pitchFamily="18" charset="0"/>
              </a:rPr>
              <a:t>Независимая</a:t>
            </a:r>
          </a:p>
          <a:p>
            <a:pPr algn="ctr"/>
            <a:r>
              <a:rPr lang="ru-RU" sz="2800" b="1" i="1" dirty="0">
                <a:solidFill>
                  <a:srgbClr val="006600"/>
                </a:solidFill>
                <a:latin typeface="Times New Roman" pitchFamily="18" charset="0"/>
              </a:rPr>
              <a:t>переменная</a:t>
            </a:r>
          </a:p>
        </p:txBody>
      </p:sp>
      <p:sp>
        <p:nvSpPr>
          <p:cNvPr id="71717" name="Freeform 37"/>
          <p:cNvSpPr>
            <a:spLocks/>
          </p:cNvSpPr>
          <p:nvPr/>
        </p:nvSpPr>
        <p:spPr bwMode="auto">
          <a:xfrm>
            <a:off x="4121150" y="3538538"/>
            <a:ext cx="795338" cy="357187"/>
          </a:xfrm>
          <a:custGeom>
            <a:avLst/>
            <a:gdLst>
              <a:gd name="T0" fmla="*/ 0 w 501"/>
              <a:gd name="T1" fmla="*/ 0 h 225"/>
              <a:gd name="T2" fmla="*/ 2147483647 w 501"/>
              <a:gd name="T3" fmla="*/ 2147483647 h 225"/>
              <a:gd name="T4" fmla="*/ 0 60000 65536"/>
              <a:gd name="T5" fmla="*/ 0 60000 65536"/>
              <a:gd name="T6" fmla="*/ 0 w 501"/>
              <a:gd name="T7" fmla="*/ 0 h 225"/>
              <a:gd name="T8" fmla="*/ 501 w 501"/>
              <a:gd name="T9" fmla="*/ 225 h 2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1" h="225">
                <a:moveTo>
                  <a:pt x="0" y="0"/>
                </a:moveTo>
                <a:lnTo>
                  <a:pt x="501" y="22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18" name="Freeform 38"/>
          <p:cNvSpPr>
            <a:spLocks/>
          </p:cNvSpPr>
          <p:nvPr/>
        </p:nvSpPr>
        <p:spPr bwMode="auto">
          <a:xfrm>
            <a:off x="4121150" y="4691063"/>
            <a:ext cx="768350" cy="384175"/>
          </a:xfrm>
          <a:custGeom>
            <a:avLst/>
            <a:gdLst>
              <a:gd name="T0" fmla="*/ 0 w 484"/>
              <a:gd name="T1" fmla="*/ 2147483647 h 242"/>
              <a:gd name="T2" fmla="*/ 2147483647 w 484"/>
              <a:gd name="T3" fmla="*/ 0 h 242"/>
              <a:gd name="T4" fmla="*/ 0 60000 65536"/>
              <a:gd name="T5" fmla="*/ 0 60000 65536"/>
              <a:gd name="T6" fmla="*/ 0 w 484"/>
              <a:gd name="T7" fmla="*/ 0 h 242"/>
              <a:gd name="T8" fmla="*/ 484 w 484"/>
              <a:gd name="T9" fmla="*/ 242 h 2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4" h="242">
                <a:moveTo>
                  <a:pt x="0" y="242"/>
                </a:moveTo>
                <a:lnTo>
                  <a:pt x="484" y="0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19" name="Oval 39"/>
          <p:cNvSpPr>
            <a:spLocks noChangeArrowheads="1"/>
          </p:cNvSpPr>
          <p:nvPr/>
        </p:nvSpPr>
        <p:spPr bwMode="auto">
          <a:xfrm>
            <a:off x="3563938" y="2708275"/>
            <a:ext cx="914400" cy="914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0" name="Oval 40"/>
          <p:cNvSpPr>
            <a:spLocks noChangeArrowheads="1"/>
          </p:cNvSpPr>
          <p:nvPr/>
        </p:nvSpPr>
        <p:spPr bwMode="auto">
          <a:xfrm>
            <a:off x="3563938" y="4941888"/>
            <a:ext cx="914400" cy="9366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1" name="Oval 41"/>
          <p:cNvSpPr>
            <a:spLocks noChangeArrowheads="1"/>
          </p:cNvSpPr>
          <p:nvPr/>
        </p:nvSpPr>
        <p:spPr bwMode="auto">
          <a:xfrm>
            <a:off x="4500563" y="2708275"/>
            <a:ext cx="914400" cy="9144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2" name="Oval 42"/>
          <p:cNvSpPr>
            <a:spLocks noChangeArrowheads="1"/>
          </p:cNvSpPr>
          <p:nvPr/>
        </p:nvSpPr>
        <p:spPr bwMode="auto">
          <a:xfrm>
            <a:off x="4500563" y="4941888"/>
            <a:ext cx="914400" cy="93662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3" name="Freeform 43"/>
          <p:cNvSpPr>
            <a:spLocks/>
          </p:cNvSpPr>
          <p:nvPr/>
        </p:nvSpPr>
        <p:spPr bwMode="auto">
          <a:xfrm>
            <a:off x="5075238" y="3233738"/>
            <a:ext cx="2014537" cy="569912"/>
          </a:xfrm>
          <a:custGeom>
            <a:avLst/>
            <a:gdLst>
              <a:gd name="T0" fmla="*/ 0 w 1269"/>
              <a:gd name="T1" fmla="*/ 0 h 359"/>
              <a:gd name="T2" fmla="*/ 2147483647 w 1269"/>
              <a:gd name="T3" fmla="*/ 2147483647 h 359"/>
              <a:gd name="T4" fmla="*/ 0 60000 65536"/>
              <a:gd name="T5" fmla="*/ 0 60000 65536"/>
              <a:gd name="T6" fmla="*/ 0 w 1269"/>
              <a:gd name="T7" fmla="*/ 0 h 359"/>
              <a:gd name="T8" fmla="*/ 1269 w 1269"/>
              <a:gd name="T9" fmla="*/ 359 h 35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69" h="359">
                <a:moveTo>
                  <a:pt x="0" y="0"/>
                </a:moveTo>
                <a:lnTo>
                  <a:pt x="1269" y="359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24" name="Freeform 44"/>
          <p:cNvSpPr>
            <a:spLocks/>
          </p:cNvSpPr>
          <p:nvPr/>
        </p:nvSpPr>
        <p:spPr bwMode="auto">
          <a:xfrm>
            <a:off x="5219700" y="4703763"/>
            <a:ext cx="1897063" cy="765175"/>
          </a:xfrm>
          <a:custGeom>
            <a:avLst/>
            <a:gdLst>
              <a:gd name="T0" fmla="*/ 0 w 1195"/>
              <a:gd name="T1" fmla="*/ 2147483647 h 482"/>
              <a:gd name="T2" fmla="*/ 2147483647 w 1195"/>
              <a:gd name="T3" fmla="*/ 0 h 482"/>
              <a:gd name="T4" fmla="*/ 0 60000 65536"/>
              <a:gd name="T5" fmla="*/ 0 60000 65536"/>
              <a:gd name="T6" fmla="*/ 0 w 1195"/>
              <a:gd name="T7" fmla="*/ 0 h 482"/>
              <a:gd name="T8" fmla="*/ 1195 w 1195"/>
              <a:gd name="T9" fmla="*/ 482 h 4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95" h="482">
                <a:moveTo>
                  <a:pt x="0" y="482"/>
                </a:moveTo>
                <a:lnTo>
                  <a:pt x="1195" y="0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7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7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7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7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6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9" dur="10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2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5" dur="1000"/>
                                        <p:tgtEl>
                                          <p:spTgt spid="71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90" grpId="0" animBg="1"/>
      <p:bldP spid="71692" grpId="0" animBg="1"/>
      <p:bldP spid="71702" grpId="0" animBg="1"/>
      <p:bldP spid="71704" grpId="0" animBg="1"/>
      <p:bldP spid="71705" grpId="0" animBg="1"/>
      <p:bldP spid="71706" grpId="0" animBg="1"/>
      <p:bldP spid="71714" grpId="0" animBg="1"/>
      <p:bldP spid="71716" grpId="0" animBg="1"/>
      <p:bldP spid="71717" grpId="0" animBg="1"/>
      <p:bldP spid="71718" grpId="0" animBg="1"/>
      <p:bldP spid="71719" grpId="0" animBg="1"/>
      <p:bldP spid="71719" grpId="1" animBg="1"/>
      <p:bldP spid="71720" grpId="0" animBg="1"/>
      <p:bldP spid="71720" grpId="1" animBg="1"/>
      <p:bldP spid="71721" grpId="0" animBg="1"/>
      <p:bldP spid="71721" grpId="1" animBg="1"/>
      <p:bldP spid="71722" grpId="0" animBg="1"/>
      <p:bldP spid="71722" grpId="1" animBg="1"/>
      <p:bldP spid="71723" grpId="0" animBg="1"/>
      <p:bldP spid="717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14282" y="285728"/>
            <a:ext cx="8715436" cy="6215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biLevel thresh="50000"/>
          </a:blip>
          <a:srcRect/>
          <a:stretch>
            <a:fillRect/>
          </a:stretch>
        </p:blipFill>
        <p:spPr bwMode="auto">
          <a:xfrm>
            <a:off x="285720" y="214290"/>
            <a:ext cx="8572560" cy="62865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11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Формула</vt:lpstr>
      <vt:lpstr>Примеры, приводящие  к понятию  функции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Примеры, приводящие  к понятию  функции</dc:title>
  <dc:creator>ишкова</dc:creator>
  <cp:lastModifiedBy>ишкова</cp:lastModifiedBy>
  <cp:revision>6</cp:revision>
  <dcterms:created xsi:type="dcterms:W3CDTF">2011-01-23T18:06:19Z</dcterms:created>
  <dcterms:modified xsi:type="dcterms:W3CDTF">2011-01-24T19:53:42Z</dcterms:modified>
</cp:coreProperties>
</file>