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6" r:id="rId3"/>
    <p:sldId id="257" r:id="rId4"/>
    <p:sldId id="263" r:id="rId5"/>
    <p:sldId id="261" r:id="rId6"/>
    <p:sldId id="262" r:id="rId7"/>
    <p:sldId id="264" r:id="rId8"/>
    <p:sldId id="265" r:id="rId9"/>
    <p:sldId id="260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8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AB195-C094-4695-B728-EAFC1F768C90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333DDF-8D8F-474C-AE32-8DEF41411C1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3DDF-8D8F-474C-AE32-8DEF41411C1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3DDF-8D8F-474C-AE32-8DEF41411C1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0D11DDD-35A2-4100-87BC-900E557D677F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780F607-223E-47F4-8A8A-95FFDEF39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D11DDD-35A2-4100-87BC-900E557D677F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80F607-223E-47F4-8A8A-95FFDEF39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0D11DDD-35A2-4100-87BC-900E557D677F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780F607-223E-47F4-8A8A-95FFDEF39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D11DDD-35A2-4100-87BC-900E557D677F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80F607-223E-47F4-8A8A-95FFDEF39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0D11DDD-35A2-4100-87BC-900E557D677F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780F607-223E-47F4-8A8A-95FFDEF39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D11DDD-35A2-4100-87BC-900E557D677F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80F607-223E-47F4-8A8A-95FFDEF39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D11DDD-35A2-4100-87BC-900E557D677F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80F607-223E-47F4-8A8A-95FFDEF39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D11DDD-35A2-4100-87BC-900E557D677F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80F607-223E-47F4-8A8A-95FFDEF39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0D11DDD-35A2-4100-87BC-900E557D677F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80F607-223E-47F4-8A8A-95FFDEF39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D11DDD-35A2-4100-87BC-900E557D677F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80F607-223E-47F4-8A8A-95FFDEF39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D11DDD-35A2-4100-87BC-900E557D677F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80F607-223E-47F4-8A8A-95FFDEF39EA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0D11DDD-35A2-4100-87BC-900E557D677F}" type="datetimeFigureOut">
              <a:rPr lang="ru-RU" smtClean="0"/>
              <a:pPr/>
              <a:t>28.01.2011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780F607-223E-47F4-8A8A-95FFDEF39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wm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7" Type="http://schemas.openxmlformats.org/officeDocument/2006/relationships/image" Target="../media/image34.gif"/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jpeg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jpeg"/><Relationship Id="rId5" Type="http://schemas.openxmlformats.org/officeDocument/2006/relationships/image" Target="../media/image38.jpeg"/><Relationship Id="rId4" Type="http://schemas.openxmlformats.org/officeDocument/2006/relationships/image" Target="../media/image3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84" y="1500174"/>
            <a:ext cx="7286676" cy="4286280"/>
          </a:xfrm>
        </p:spPr>
        <p:txBody>
          <a:bodyPr/>
          <a:lstStyle/>
          <a:p>
            <a:pPr algn="ctr"/>
            <a:r>
              <a:rPr lang="ru-RU" dirty="0" smtClean="0"/>
              <a:t>Классный час «Готовимся к урокам правильно»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Программа «Самопознание»</a:t>
            </a:r>
            <a:endParaRPr lang="en-US" sz="15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              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Выбор пути.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ru-RU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Познание своих возможностей. Личное время. </a:t>
            </a:r>
            <a:endParaRPr lang="ru-RU" dirty="0" smtClean="0"/>
          </a:p>
          <a:p>
            <a:pPr lvl="6">
              <a:defRPr/>
            </a:pPr>
            <a:endParaRPr lang="en-US" b="1" dirty="0" smtClean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6">
              <a:defRPr/>
            </a:pPr>
            <a:r>
              <a:rPr lang="ru-RU" b="1" dirty="0" smtClean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Направление программы развитие личности: </a:t>
            </a:r>
            <a:endParaRPr lang="en-US" b="1" dirty="0" smtClean="0">
              <a:solidFill>
                <a:schemeClr val="tx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6">
              <a:defRPr/>
            </a:pPr>
            <a:r>
              <a:rPr lang="ru-RU" dirty="0" smtClean="0">
                <a:solidFill>
                  <a:schemeClr val="bg1"/>
                </a:solidFill>
              </a:rPr>
              <a:t>Экологическое</a:t>
            </a:r>
            <a:r>
              <a:rPr lang="kk-KZ" dirty="0" smtClean="0">
                <a:solidFill>
                  <a:schemeClr val="bg1"/>
                </a:solidFill>
              </a:rPr>
              <a:t>, физическое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образование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71470" y="1343743"/>
            <a:ext cx="9144000" cy="286232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Задачи модели учащегося </a:t>
            </a:r>
            <a:r>
              <a:rPr lang="en-US" b="1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IB</a:t>
            </a:r>
            <a:r>
              <a:rPr lang="ru-RU" b="1" dirty="0">
                <a:solidFill>
                  <a:schemeClr val="tx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: </a:t>
            </a:r>
            <a:endParaRPr lang="ru-RU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lvl="7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+mn-lt"/>
              </a:rPr>
              <a:t>атрибута </a:t>
            </a:r>
            <a:r>
              <a:rPr lang="ru-RU" b="1" dirty="0">
                <a:solidFill>
                  <a:schemeClr val="bg1"/>
                </a:solidFill>
                <a:latin typeface="+mn-lt"/>
              </a:rPr>
              <a:t>«Гармоничный студент» – </a:t>
            </a:r>
            <a:r>
              <a:rPr lang="ru-RU" b="1" i="1" dirty="0" smtClean="0">
                <a:solidFill>
                  <a:schemeClr val="bg1"/>
                </a:solidFill>
              </a:rPr>
              <a:t>понимание важность интеллектуальной, физической и эмоциональной  гармонии для </a:t>
            </a:r>
          </a:p>
          <a:p>
            <a:pPr lvl="7"/>
            <a:r>
              <a:rPr lang="ru-RU" b="1" i="1" dirty="0" smtClean="0">
                <a:solidFill>
                  <a:schemeClr val="bg1"/>
                </a:solidFill>
              </a:rPr>
              <a:t>достижения благополучия, </a:t>
            </a:r>
            <a:r>
              <a:rPr lang="ru-RU" i="1" dirty="0" smtClean="0">
                <a:solidFill>
                  <a:schemeClr val="bg1"/>
                </a:solidFill>
              </a:rPr>
              <a:t>как для себя, так и для других.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</a:p>
          <a:p>
            <a:pPr lvl="7"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bg1"/>
                </a:solidFill>
              </a:rPr>
              <a:t>  атрибута «Эрудированный студент» - </a:t>
            </a:r>
            <a:r>
              <a:rPr lang="ru-RU" b="1" i="1" dirty="0" smtClean="0">
                <a:solidFill>
                  <a:schemeClr val="bg1"/>
                </a:solidFill>
              </a:rPr>
              <a:t>определение факторов риска для собственного здоровья.</a:t>
            </a:r>
          </a:p>
          <a:p>
            <a:endParaRPr lang="ru-RU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43174" y="5934670"/>
            <a:ext cx="65008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Calibri" pitchFamily="34" charset="0"/>
              </a:rPr>
              <a:t>Журавлёва О.В., психолог школы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Calibri" pitchFamily="34" charset="0"/>
              </a:rPr>
              <a:t>Бондаренко М.П., классный руководитель 9 «А» класса</a:t>
            </a:r>
          </a:p>
          <a:p>
            <a:r>
              <a:rPr lang="ru-RU" b="1" dirty="0" smtClean="0">
                <a:solidFill>
                  <a:schemeClr val="bg1"/>
                </a:solidFill>
                <a:latin typeface="Calibri" pitchFamily="34" charset="0"/>
              </a:rPr>
              <a:t>Тарасова Н.Н., классный руководитель 9 «Б» класса</a:t>
            </a:r>
          </a:p>
        </p:txBody>
      </p:sp>
      <p:sp>
        <p:nvSpPr>
          <p:cNvPr id="10" name="Стрелка вправо 9"/>
          <p:cNvSpPr/>
          <p:nvPr/>
        </p:nvSpPr>
        <p:spPr>
          <a:xfrm>
            <a:off x="0" y="6000768"/>
            <a:ext cx="2571768" cy="714380"/>
          </a:xfrm>
          <a:prstGeom prst="rightArrow">
            <a:avLst/>
          </a:prstGeom>
          <a:solidFill>
            <a:srgbClr val="F8F280"/>
          </a:solidFill>
          <a:ln>
            <a:gradFill flip="none" rotWithShape="1"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135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cap="all" spc="50" dirty="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21.09.10</a:t>
            </a:r>
            <a:endParaRPr lang="ru-RU" b="1" cap="all" spc="50" dirty="0">
              <a:ln w="11430"/>
              <a:solidFill>
                <a:schemeClr val="accent1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7" name="Picture 3" descr="G:\классный час картинки\succes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06" y="3839791"/>
            <a:ext cx="2500299" cy="1875225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  <a:prstDash val="sysDot"/>
          </a:ln>
        </p:spPr>
      </p:pic>
      <p:pic>
        <p:nvPicPr>
          <p:cNvPr id="11" name="Picture 10" descr="imagesCAJUPKLU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34" y="1263620"/>
            <a:ext cx="1785950" cy="2308256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  <a:prstDash val="sysDot"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8" name="Picture 8" descr="G:\классный час картинки\Create-More-Succes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78571"/>
            <a:ext cx="8715436" cy="65365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000364" y="642918"/>
            <a:ext cx="6143636" cy="532453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Одно из самых трудных дел -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Не делать сразу двадцать дел.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А что ни час -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Уметь все время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Иметь на все свой час и время: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И на веселье,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И на труд.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На шум и шутки</a:t>
            </a:r>
            <a:endParaRPr kumimoji="0" lang="ru-RU" sz="2800" b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Пять минут.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И на потеху -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Сладкий миг.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И долгий час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На чтенье книг!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itchFamily="34" charset="0"/>
            </a:endParaRPr>
          </a:p>
        </p:txBody>
      </p:sp>
      <p:pic>
        <p:nvPicPr>
          <p:cNvPr id="2050" name="Picture 2" descr="G:\классный час картинки\clock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428604"/>
            <a:ext cx="2786513" cy="2643206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  <a:prstDash val="sysDash"/>
          </a:ln>
        </p:spPr>
      </p:pic>
      <p:pic>
        <p:nvPicPr>
          <p:cNvPr id="2051" name="Picture 3" descr="G:\классный час картинки\homework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3929066"/>
            <a:ext cx="3865553" cy="2551869"/>
          </a:xfrm>
          <a:prstGeom prst="rect">
            <a:avLst/>
          </a:prstGeom>
          <a:noFill/>
          <a:ln w="76200" cmpd="tri">
            <a:solidFill>
              <a:schemeClr val="accent1">
                <a:lumMod val="75000"/>
                <a:alpha val="78000"/>
              </a:schemeClr>
            </a:solidFill>
            <a:prstDash val="sysDash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57222" y="-571500"/>
            <a:ext cx="7239000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Советы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71406" y="714356"/>
            <a:ext cx="5857916" cy="484632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 </a:t>
            </a:r>
            <a:r>
              <a:rPr lang="ru-RU" sz="2400" dirty="0" smtClean="0"/>
              <a:t>Не приступайте к выполнению домашнего задания сразу после школы</a:t>
            </a:r>
          </a:p>
          <a:p>
            <a:r>
              <a:rPr lang="ru-RU" sz="2400" dirty="0" smtClean="0"/>
              <a:t>Очень важно правильно настроить себя на подготовку к урокам, заинтересоваться тем, что вы делаете </a:t>
            </a:r>
          </a:p>
          <a:p>
            <a:r>
              <a:rPr lang="ru-RU" sz="2400" dirty="0" smtClean="0"/>
              <a:t>И всегда помните о том, что Вы учитесь для себя и знания нужны Вам, а не учителям и родителям </a:t>
            </a:r>
          </a:p>
          <a:p>
            <a:r>
              <a:rPr lang="ru-RU" sz="2400" dirty="0" smtClean="0"/>
              <a:t>И самое главное – настроить себя на успех. </a:t>
            </a:r>
          </a:p>
          <a:p>
            <a:pPr>
              <a:buNone/>
            </a:pPr>
            <a:r>
              <a:rPr lang="ru-RU" sz="3000" b="1" dirty="0" smtClean="0">
                <a:solidFill>
                  <a:schemeClr val="accent1">
                    <a:lumMod val="75000"/>
                  </a:schemeClr>
                </a:solidFill>
              </a:rPr>
              <a:t>«У меня всё получится и я выполню все задания!»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3074" name="Picture 2" descr="G:\классный час картинки\business-succe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4071942"/>
            <a:ext cx="2714644" cy="2714644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  <a:prstDash val="sysDot"/>
          </a:ln>
        </p:spPr>
      </p:pic>
      <p:pic>
        <p:nvPicPr>
          <p:cNvPr id="3075" name="Picture 3" descr="G:\классный час картинки\42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05802" y="142853"/>
            <a:ext cx="2695354" cy="3667148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  <a:prstDash val="sysDot"/>
          </a:ln>
        </p:spPr>
      </p:pic>
      <p:pic>
        <p:nvPicPr>
          <p:cNvPr id="6" name="Picture 5" descr="imagesCAG4X95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720" y="5000636"/>
            <a:ext cx="1643074" cy="1643074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</p:pic>
      <p:pic>
        <p:nvPicPr>
          <p:cNvPr id="7" name="Picture 6" descr="imagesCAXXF5CF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3108" y="5000636"/>
            <a:ext cx="1643074" cy="1643074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</p:pic>
      <p:pic>
        <p:nvPicPr>
          <p:cNvPr id="8" name="Picture 7" descr="imagesCAIUCAJJ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00496" y="5000636"/>
            <a:ext cx="1643074" cy="1643074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62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Для того чтобы приступить к домашнему заданию…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7000924" cy="4846320"/>
          </a:xfrm>
        </p:spPr>
        <p:txBody>
          <a:bodyPr/>
          <a:lstStyle/>
          <a:p>
            <a:r>
              <a:rPr lang="ru-RU" dirty="0" smtClean="0"/>
              <a:t>Чёткий план </a:t>
            </a:r>
          </a:p>
          <a:p>
            <a:r>
              <a:rPr lang="ru-RU" dirty="0" smtClean="0"/>
              <a:t>Приступая к работе, наведите порядок на столе, чтобы ничто не отвлекало</a:t>
            </a:r>
          </a:p>
          <a:p>
            <a:r>
              <a:rPr lang="ru-RU" dirty="0" smtClean="0"/>
              <a:t>Сразу приготовьте и положите перед собой стопкой все нужные учебники и тетради</a:t>
            </a:r>
          </a:p>
          <a:p>
            <a:r>
              <a:rPr lang="ru-RU" dirty="0" smtClean="0"/>
              <a:t>Свет на твой рабочий стол должен падать слева</a:t>
            </a:r>
          </a:p>
          <a:p>
            <a:r>
              <a:rPr lang="ru-RU" dirty="0" smtClean="0"/>
              <a:t>Распределите задание по степени сложности: от самого лёгкого – до самого трудного</a:t>
            </a:r>
          </a:p>
          <a:p>
            <a:endParaRPr lang="ru-RU" dirty="0"/>
          </a:p>
        </p:txBody>
      </p:sp>
      <p:pic>
        <p:nvPicPr>
          <p:cNvPr id="4099" name="Picture 3" descr="G:\классный час картинки\notepad_&amp;_clock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2" y="2928934"/>
            <a:ext cx="1547442" cy="1777979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</a:ln>
        </p:spPr>
      </p:pic>
      <p:pic>
        <p:nvPicPr>
          <p:cNvPr id="4100" name="Picture 4" descr="G:\классный час картинки\планирование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82" y="928670"/>
            <a:ext cx="1553210" cy="1699312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</a:ln>
        </p:spPr>
      </p:pic>
      <p:pic>
        <p:nvPicPr>
          <p:cNvPr id="4101" name="Picture 5" descr="G:\классный час картинки\success_ladder.jpg"/>
          <p:cNvPicPr>
            <a:picLocks noChangeAspect="1" noChangeArrowheads="1"/>
          </p:cNvPicPr>
          <p:nvPr/>
        </p:nvPicPr>
        <p:blipFill>
          <a:blip r:embed="rId4"/>
          <a:srcRect b="8333"/>
          <a:stretch>
            <a:fillRect/>
          </a:stretch>
        </p:blipFill>
        <p:spPr bwMode="auto">
          <a:xfrm>
            <a:off x="7358082" y="5000636"/>
            <a:ext cx="1541401" cy="1643074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</a:ln>
        </p:spPr>
      </p:pic>
      <p:pic>
        <p:nvPicPr>
          <p:cNvPr id="4103" name="Picture 7" descr="C:\Program Files\Microsoft Office\Media\CntCD1\ClipArt2\j0232133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43042" y="5318655"/>
            <a:ext cx="1500198" cy="1539345"/>
          </a:xfrm>
          <a:prstGeom prst="rect">
            <a:avLst/>
          </a:prstGeom>
          <a:noFill/>
        </p:spPr>
      </p:pic>
      <p:pic>
        <p:nvPicPr>
          <p:cNvPr id="4104" name="Picture 8" descr="C:\Program Files\Microsoft Office\Media\CntCD1\ClipArt3\j0233965.wm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29256" y="5458833"/>
            <a:ext cx="1857388" cy="1399167"/>
          </a:xfrm>
          <a:prstGeom prst="rect">
            <a:avLst/>
          </a:prstGeom>
          <a:noFill/>
        </p:spPr>
      </p:pic>
      <p:pic>
        <p:nvPicPr>
          <p:cNvPr id="4105" name="Picture 9" descr="C:\Program Files\Microsoft Office\Media\CntCD1\ClipArt3\j0233972.wm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0430" y="5429240"/>
            <a:ext cx="1714512" cy="1428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Упражнения для стимуляции познавательных процессов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7000892" cy="484632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sz="2800" dirty="0" smtClean="0">
                <a:latin typeface="Arial CYR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ea typeface="Times New Roman" pitchFamily="18" charset="0"/>
                <a:cs typeface="Times New Roman" pitchFamily="18" charset="0"/>
              </a:rPr>
              <a:t>Большим и указательным пальцами одной руки с силой сдавливаем фалангу каждого пальца другой руки, начиная с ногтевой фаланги, сначала в тыльно-ладонной, затем в межпальцевой плоскости. </a:t>
            </a:r>
          </a:p>
          <a:p>
            <a:pPr lvl="0">
              <a:buNone/>
            </a:pPr>
            <a:r>
              <a:rPr lang="ru-RU" sz="2800" dirty="0" smtClean="0">
                <a:ea typeface="Times New Roman" pitchFamily="18" charset="0"/>
                <a:cs typeface="Times New Roman" pitchFamily="18" charset="0"/>
              </a:rPr>
              <a:t>   Потом меняем руки. </a:t>
            </a:r>
          </a:p>
          <a:p>
            <a:pPr lvl="0"/>
            <a:r>
              <a:rPr lang="ru-RU" sz="2800" dirty="0" smtClean="0">
                <a:ea typeface="Times New Roman" pitchFamily="18" charset="0"/>
                <a:cs typeface="Times New Roman" pitchFamily="18" charset="0"/>
              </a:rPr>
              <a:t>Большим пальцем правой руки нажимаем на середину левой ладони. С ощутимым нажимом совершать круговые движения от центра ладони к периферии, по спирали с выходом на большой палец. Затем то же другой рукой.</a:t>
            </a:r>
            <a:endParaRPr lang="ru-RU" sz="5400" dirty="0" smtClean="0"/>
          </a:p>
          <a:p>
            <a:endParaRPr lang="ru-RU" dirty="0"/>
          </a:p>
        </p:txBody>
      </p:sp>
      <p:pic>
        <p:nvPicPr>
          <p:cNvPr id="4" name="Picture 3" descr="imagesCAXXXS2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0235" y="5357826"/>
            <a:ext cx="2063765" cy="1285884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</p:pic>
      <p:pic>
        <p:nvPicPr>
          <p:cNvPr id="5" name="Picture 4" descr="imagesCAVQC3W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0892" y="1214422"/>
            <a:ext cx="2071670" cy="1370958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</p:pic>
      <p:pic>
        <p:nvPicPr>
          <p:cNvPr id="6" name="Picture 5" descr="imagesCANBA68H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2330" y="3071810"/>
            <a:ext cx="2000232" cy="1753628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Что делать, если устали глаза?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7239000" cy="48463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  Если устали глаза, значит, устал и организм: ему может не хватить сил для выполнения всех заданий. Чтобы глаза отдохнули, нужно выполнить два любых упражнения:</a:t>
            </a:r>
          </a:p>
          <a:p>
            <a:r>
              <a:rPr lang="ru-RU" dirty="0" smtClean="0"/>
              <a:t> посмотри попеременно вверх – вниз (25 секунд), влево – вправо (15 секунд);</a:t>
            </a:r>
          </a:p>
          <a:p>
            <a:r>
              <a:rPr lang="ru-RU" dirty="0" smtClean="0"/>
              <a:t> напиши глазами свое имя, отчество, фамилию;</a:t>
            </a:r>
          </a:p>
          <a:p>
            <a:r>
              <a:rPr lang="ru-RU" dirty="0" smtClean="0"/>
              <a:t> попеременно фиксируй взгляд на удаленном предмете (20 секунд), затем на листе бумаги перед собой (20 секунд);</a:t>
            </a:r>
          </a:p>
          <a:p>
            <a:r>
              <a:rPr lang="ru-RU" dirty="0" smtClean="0"/>
              <a:t> нарисуй квадрат, треугольник – сначала по часовой стрелке, потом в противоположную сторону.</a:t>
            </a:r>
          </a:p>
          <a:p>
            <a:endParaRPr lang="ru-RU" dirty="0"/>
          </a:p>
        </p:txBody>
      </p:sp>
      <p:pic>
        <p:nvPicPr>
          <p:cNvPr id="4" name="Picture 3" descr="imagesCA8OEL3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644" y="1643050"/>
            <a:ext cx="1441365" cy="1500197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</p:pic>
      <p:pic>
        <p:nvPicPr>
          <p:cNvPr id="5" name="Picture 4" descr="images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5206" y="3357562"/>
            <a:ext cx="1705764" cy="1285884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  <a:prstDash val="sysDash"/>
          </a:ln>
        </p:spPr>
      </p:pic>
      <p:pic>
        <p:nvPicPr>
          <p:cNvPr id="6" name="Picture 5" descr="imagesCAMUO0H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9520" y="4857760"/>
            <a:ext cx="1395420" cy="1866164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</p:pic>
      <p:pic>
        <p:nvPicPr>
          <p:cNvPr id="7" name="Picture 6" descr="imagesCAMKJL9K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6644" y="214290"/>
            <a:ext cx="1640761" cy="1214422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  <a:prstDash val="sysDash"/>
          </a:ln>
        </p:spPr>
      </p:pic>
      <p:pic>
        <p:nvPicPr>
          <p:cNvPr id="8" name="Picture 7" descr="imagesCA4VZ62G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71670" y="5500702"/>
            <a:ext cx="1285884" cy="1297365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  <a:prstDash val="sysDash"/>
          </a:ln>
        </p:spPr>
      </p:pic>
      <p:pic>
        <p:nvPicPr>
          <p:cNvPr id="9" name="Picture 8" descr="imagesCA1FMUBA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3438" y="5486400"/>
            <a:ext cx="962025" cy="1371600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  <a:prstDash val="sysDash"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7239000" cy="16087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Обучение приёмам релаксации и снятия напряжения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488"/>
            <a:ext cx="7072330" cy="452693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Для того чтобы мозг работал в самом эффективном режиме, необходимо освоить ряд приемов и правил, которые помогут вам с наименьшими усилиями подготовиться к урокам.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Для чего нам необходимо умение расслабляться? </a:t>
            </a:r>
            <a:r>
              <a:rPr lang="ru-RU" dirty="0" smtClean="0"/>
              <a:t>Как известно, мышечное напряжение вызывает негативные эмоции беспокойства разной силы. Если эмоции достаточно сильны, они блокируют мыслительные процессы. Поэтому для поддержания эффективной умственной работоспособности, нам необходимо уметь снимать мышечное напряжение.</a:t>
            </a:r>
          </a:p>
          <a:p>
            <a:endParaRPr lang="ru-RU" dirty="0"/>
          </a:p>
        </p:txBody>
      </p:sp>
      <p:pic>
        <p:nvPicPr>
          <p:cNvPr id="5" name="Picture 4" descr="imagesCAXFITL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7811" y="0"/>
            <a:ext cx="2296189" cy="1714488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</p:pic>
      <p:pic>
        <p:nvPicPr>
          <p:cNvPr id="6" name="Picture 5" descr="imagesCAXXF5CF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736" y="2428868"/>
            <a:ext cx="2000264" cy="2000264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  <a:prstDash val="sysDash"/>
          </a:ln>
        </p:spPr>
      </p:pic>
      <p:pic>
        <p:nvPicPr>
          <p:cNvPr id="7" name="Picture 6" descr="imagesCA3ZL85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5140" y="5352107"/>
            <a:ext cx="2428860" cy="1505893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Способы снятия нервно-психического напряжения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42984"/>
            <a:ext cx="7239000" cy="4846320"/>
          </a:xfrm>
        </p:spPr>
        <p:txBody>
          <a:bodyPr/>
          <a:lstStyle/>
          <a:p>
            <a:pPr lvl="0"/>
            <a:r>
              <a:rPr lang="ru-RU" dirty="0" smtClean="0"/>
              <a:t>Спортивные занятия</a:t>
            </a:r>
          </a:p>
          <a:p>
            <a:pPr lvl="0"/>
            <a:r>
              <a:rPr lang="ru-RU" dirty="0" smtClean="0"/>
              <a:t>Контрастный душ</a:t>
            </a:r>
          </a:p>
          <a:p>
            <a:pPr lvl="0"/>
            <a:r>
              <a:rPr lang="ru-RU" dirty="0" smtClean="0"/>
              <a:t>Мытье посуды</a:t>
            </a:r>
          </a:p>
          <a:p>
            <a:r>
              <a:rPr lang="ru-RU" dirty="0" smtClean="0"/>
              <a:t>Свое напряжение вложить в комканье газетного листа, сделать этот комок как можно меньше и закинуть подальше или порвать на мелкие кусочки, затем выбросить  </a:t>
            </a:r>
          </a:p>
          <a:p>
            <a:r>
              <a:rPr lang="ru-RU" dirty="0" smtClean="0"/>
              <a:t>Потанцевать под музыку, </a:t>
            </a:r>
          </a:p>
          <a:p>
            <a:pPr>
              <a:buNone/>
            </a:pPr>
            <a:r>
              <a:rPr lang="ru-RU" dirty="0" smtClean="0"/>
              <a:t>   громко спеть свою любимую песню.</a:t>
            </a:r>
          </a:p>
          <a:p>
            <a:pPr lvl="0"/>
            <a:endParaRPr lang="ru-RU" dirty="0"/>
          </a:p>
        </p:txBody>
      </p:sp>
      <p:pic>
        <p:nvPicPr>
          <p:cNvPr id="5122" name="Picture 2" descr="G:\классный час картинки\takeshowe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9" y="1214422"/>
            <a:ext cx="1357322" cy="1303149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  <a:prstDash val="sysDot"/>
          </a:ln>
        </p:spPr>
      </p:pic>
      <p:pic>
        <p:nvPicPr>
          <p:cNvPr id="5123" name="Picture 3" descr="G:\классный час картинки\sing-letters-inst-tshir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5053024"/>
            <a:ext cx="2286016" cy="1676411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  <a:prstDash val="sysDot"/>
          </a:ln>
        </p:spPr>
      </p:pic>
      <p:pic>
        <p:nvPicPr>
          <p:cNvPr id="5124" name="Picture 4" descr="G:\классный час картинки\Vector_Dance_by_Sabrina_Campagn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9520" y="3067790"/>
            <a:ext cx="1643074" cy="1789841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  <a:prstDash val="sysDot"/>
          </a:ln>
        </p:spPr>
      </p:pic>
      <p:pic>
        <p:nvPicPr>
          <p:cNvPr id="5125" name="Picture 5" descr="G:\классный час картинки\walk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43306" y="1214423"/>
            <a:ext cx="928966" cy="1357322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  <a:prstDash val="sysDot"/>
          </a:ln>
        </p:spPr>
      </p:pic>
      <p:pic>
        <p:nvPicPr>
          <p:cNvPr id="5126" name="Picture 6" descr="G:\классный час картинки\img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86644" y="71438"/>
            <a:ext cx="1809731" cy="1357298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  <a:prstDash val="sysDot"/>
          </a:ln>
        </p:spPr>
      </p:pic>
      <p:pic>
        <p:nvPicPr>
          <p:cNvPr id="5129" name="Picture 9" descr="G:\классный час картинки\4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58016" y="1571612"/>
            <a:ext cx="1285884" cy="1305172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  <a:prstDash val="sysDot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239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Условия поддержки работоспособности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Picture 8" descr="imagesCA1J3TI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19" y="5286388"/>
            <a:ext cx="1480715" cy="1357322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06" y="1285860"/>
            <a:ext cx="6143668" cy="557214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Чередовать умственный и физический труд.</a:t>
            </a:r>
          </a:p>
          <a:p>
            <a:r>
              <a:rPr lang="ru-RU" dirty="0" smtClean="0"/>
              <a:t>Через каждые 45 минут делайте перерыв.</a:t>
            </a:r>
          </a:p>
          <a:p>
            <a:r>
              <a:rPr lang="ru-RU" dirty="0" smtClean="0"/>
              <a:t>Хорошо в эту «перемену» выполнить несколько несложных физических упражнений (предпочтение следует отдавать кувырку, свече, стойке на голове, так как усиливается приток крови к клеткам мозга).</a:t>
            </a:r>
          </a:p>
          <a:p>
            <a:r>
              <a:rPr lang="ru-RU" dirty="0" smtClean="0"/>
              <a:t>Сделайте какую-нибудь работу по дому. </a:t>
            </a:r>
          </a:p>
          <a:p>
            <a:r>
              <a:rPr lang="ru-RU" dirty="0" smtClean="0"/>
              <a:t>Не советуем читать какую-то художественную литературу.</a:t>
            </a:r>
          </a:p>
          <a:p>
            <a:r>
              <a:rPr lang="ru-RU" dirty="0" smtClean="0"/>
              <a:t> Пусть голова отдохнет.</a:t>
            </a:r>
          </a:p>
          <a:p>
            <a:r>
              <a:rPr lang="ru-RU" dirty="0" smtClean="0"/>
              <a:t> Беречь глаза, делать перерыв каждые 20 – 30 минут (оторвать глаза от книги, посмотреть вдаль).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Picture 3" descr="imagesCA5VCAF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520" y="2428868"/>
            <a:ext cx="1500198" cy="1841186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</p:pic>
      <p:pic>
        <p:nvPicPr>
          <p:cNvPr id="5" name="Picture 4" descr="imagesCACBT88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9520" y="71414"/>
            <a:ext cx="1428760" cy="1714464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</p:pic>
      <p:pic>
        <p:nvPicPr>
          <p:cNvPr id="7" name="Picture 6" descr="imagesCAS3LESL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3636" y="1142984"/>
            <a:ext cx="1285884" cy="1600794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</p:pic>
      <p:pic>
        <p:nvPicPr>
          <p:cNvPr id="8" name="Picture 7" descr="imagesCAKQXRD9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43636" y="3857628"/>
            <a:ext cx="1281128" cy="1500198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470</TotalTime>
  <Words>580</Words>
  <Application>Microsoft Office PowerPoint</Application>
  <PresentationFormat>On-screen Show (4:3)</PresentationFormat>
  <Paragraphs>69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Изящная</vt:lpstr>
      <vt:lpstr>Классный час «Готовимся к урокам правильно»</vt:lpstr>
      <vt:lpstr>Slide 2</vt:lpstr>
      <vt:lpstr>Советы </vt:lpstr>
      <vt:lpstr>Для того чтобы приступить к домашнему заданию…</vt:lpstr>
      <vt:lpstr>Упражнения для стимуляции познавательных процессов</vt:lpstr>
      <vt:lpstr>Что делать, если устали глаза?</vt:lpstr>
      <vt:lpstr>Обучение приёмам релаксации и снятия напряжения</vt:lpstr>
      <vt:lpstr>Способы снятия нервно-психического напряжения </vt:lpstr>
      <vt:lpstr>Условия поддержки работоспособности</vt:lpstr>
      <vt:lpstr>Slide 10</vt:lpstr>
    </vt:vector>
  </TitlesOfParts>
  <Company>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Готовимся к урокам правильно</dc:title>
  <dc:creator>prs30</dc:creator>
  <cp:lastModifiedBy>myp19</cp:lastModifiedBy>
  <cp:revision>66</cp:revision>
  <dcterms:created xsi:type="dcterms:W3CDTF">2010-09-17T05:10:28Z</dcterms:created>
  <dcterms:modified xsi:type="dcterms:W3CDTF">2011-01-28T03:39:32Z</dcterms:modified>
</cp:coreProperties>
</file>