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56" r:id="rId2"/>
    <p:sldId id="257" r:id="rId3"/>
    <p:sldId id="258" r:id="rId4"/>
    <p:sldId id="278" r:id="rId5"/>
    <p:sldId id="266" r:id="rId6"/>
    <p:sldId id="259" r:id="rId7"/>
    <p:sldId id="273" r:id="rId8"/>
    <p:sldId id="268" r:id="rId9"/>
    <p:sldId id="267" r:id="rId10"/>
    <p:sldId id="274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09" autoAdjust="0"/>
    <p:restoredTop sz="93575" autoAdjust="0"/>
  </p:normalViewPr>
  <p:slideViewPr>
    <p:cSldViewPr>
      <p:cViewPr varScale="1">
        <p:scale>
          <a:sx n="69" d="100"/>
          <a:sy n="69" d="100"/>
        </p:scale>
        <p:origin x="-5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2228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5339040-BFFA-499E-8C5F-C245504B1126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DF51A5-7E71-412A-8C9F-5ADC53DE90B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70BA24-AEBF-479E-8B45-FF5BC980F17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55C690-50F0-4E89-B56D-EC1EBEE97FB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FCD0B1-0E32-49C1-8419-763265AC10D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934272-5557-456B-B480-E15E97C3E84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F482B5-2384-47E6-8F00-AE00FDDA84E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9DBA56-7411-40A8-9E83-CEEFFB3A197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952643-67E7-422A-879F-AD8E89B92CF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698782-7BEE-4684-B49B-B763DF5F935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209E03-B9AB-4D24-8431-E42B4135DE1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189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3072719F-3661-49E7-86E6-76C5F819DEA6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533401"/>
            <a:ext cx="7772400" cy="1600199"/>
          </a:xfrm>
          <a:ln w="76200"/>
        </p:spPr>
        <p:txBody>
          <a:bodyPr/>
          <a:lstStyle/>
          <a:p>
            <a:r>
              <a:rPr lang="ru-RU" sz="4800" b="1" dirty="0" smtClean="0">
                <a:solidFill>
                  <a:schemeClr val="accent4">
                    <a:lumMod val="10000"/>
                  </a:schemeClr>
                </a:solidFill>
              </a:rPr>
              <a:t>Противоположные </a:t>
            </a:r>
            <a:r>
              <a:rPr lang="ru-RU" sz="4800" b="1" dirty="0">
                <a:solidFill>
                  <a:schemeClr val="accent4">
                    <a:lumMod val="10000"/>
                  </a:schemeClr>
                </a:solidFill>
              </a:rPr>
              <a:t>числа</a:t>
            </a: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sz="quarter" idx="1"/>
          </p:nvPr>
        </p:nvSpPr>
        <p:spPr>
          <a:xfrm>
            <a:off x="1371600" y="2514600"/>
            <a:ext cx="6400800" cy="4038600"/>
          </a:xfrm>
          <a:solidFill>
            <a:srgbClr val="002060"/>
          </a:solidFill>
        </p:spPr>
        <p:txBody>
          <a:bodyPr/>
          <a:lstStyle/>
          <a:p>
            <a:r>
              <a:rPr lang="ru-RU" i="1" dirty="0"/>
              <a:t>«С тех пор как существует мирозданье,</a:t>
            </a:r>
            <a:br>
              <a:rPr lang="ru-RU" i="1" dirty="0"/>
            </a:br>
            <a:r>
              <a:rPr lang="ru-RU" i="1" dirty="0"/>
              <a:t>Такого нет, кто б не нуждался в знанье.</a:t>
            </a:r>
            <a:br>
              <a:rPr lang="ru-RU" i="1" dirty="0"/>
            </a:br>
            <a:r>
              <a:rPr lang="ru-RU" i="1" dirty="0"/>
              <a:t>Какой мы ни возьмем язык и век, </a:t>
            </a:r>
            <a:br>
              <a:rPr lang="ru-RU" i="1" dirty="0"/>
            </a:br>
            <a:r>
              <a:rPr lang="ru-RU" i="1" dirty="0"/>
              <a:t>Всегда стремится к знанью человек »</a:t>
            </a:r>
            <a:endParaRPr lang="ru-RU" dirty="0"/>
          </a:p>
          <a:p>
            <a:r>
              <a:rPr lang="ru-RU" b="1" dirty="0"/>
              <a:t>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1384300"/>
          </a:xfrm>
        </p:spPr>
        <p:txBody>
          <a:bodyPr/>
          <a:lstStyle/>
          <a:p>
            <a:r>
              <a:rPr lang="ru-RU" b="1" dirty="0">
                <a:solidFill>
                  <a:schemeClr val="accent4">
                    <a:lumMod val="10000"/>
                  </a:schemeClr>
                </a:solidFill>
              </a:rPr>
              <a:t>Ответьте на вопросы: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153400" cy="5257800"/>
          </a:xfrm>
        </p:spPr>
        <p:txBody>
          <a:bodyPr/>
          <a:lstStyle/>
          <a:p>
            <a:r>
              <a:rPr lang="ru-RU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Что нового вы узнали на этом уроке?</a:t>
            </a:r>
          </a:p>
          <a:p>
            <a:r>
              <a:rPr lang="ru-RU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Чему научились?</a:t>
            </a:r>
          </a:p>
          <a:p>
            <a:r>
              <a:rPr lang="ru-RU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Какие числа называют противоположными?</a:t>
            </a:r>
          </a:p>
          <a:p>
            <a:r>
              <a:rPr lang="ru-RU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Для чего нужны противоположные числа?</a:t>
            </a:r>
          </a:p>
          <a:p>
            <a:r>
              <a:rPr lang="ru-RU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Какое число противоположно 0?</a:t>
            </a:r>
          </a:p>
          <a:p>
            <a:r>
              <a:rPr lang="ru-RU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Существует ли число, имеющее два противоположных ему числа?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458200" cy="1249362"/>
          </a:xfrm>
        </p:spPr>
        <p:txBody>
          <a:bodyPr/>
          <a:lstStyle/>
          <a:p>
            <a:r>
              <a:rPr lang="ru-RU" sz="3200" b="1" dirty="0">
                <a:solidFill>
                  <a:schemeClr val="accent4">
                    <a:lumMod val="10000"/>
                  </a:schemeClr>
                </a:solidFill>
              </a:rPr>
              <a:t>Под каким номером изображена координатная прямая? Почему вы так считаете?</a:t>
            </a: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1524000" y="3048000"/>
            <a:ext cx="6400800" cy="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4664075" y="2782888"/>
            <a:ext cx="0" cy="457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5045075" y="2782888"/>
            <a:ext cx="0" cy="457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5426075" y="2782888"/>
            <a:ext cx="0" cy="457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5807075" y="2782888"/>
            <a:ext cx="0" cy="457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>
            <a:off x="6188075" y="2782888"/>
            <a:ext cx="0" cy="457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>
            <a:off x="6569075" y="2782888"/>
            <a:ext cx="0" cy="457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>
            <a:off x="4283075" y="2782888"/>
            <a:ext cx="0" cy="457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>
            <a:off x="3521075" y="2782888"/>
            <a:ext cx="0" cy="457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>
            <a:off x="3902075" y="2782888"/>
            <a:ext cx="0" cy="457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4495800" y="2209800"/>
            <a:ext cx="381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dirty="0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4876800" y="1828800"/>
            <a:ext cx="447675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7620000" y="30480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000000"/>
                </a:solidFill>
                <a:latin typeface="Arial" charset="0"/>
              </a:rPr>
              <a:t>Х</a:t>
            </a:r>
          </a:p>
        </p:txBody>
      </p:sp>
      <p:sp>
        <p:nvSpPr>
          <p:cNvPr id="6161" name="Line 17"/>
          <p:cNvSpPr>
            <a:spLocks noChangeShapeType="1"/>
          </p:cNvSpPr>
          <p:nvPr/>
        </p:nvSpPr>
        <p:spPr bwMode="auto">
          <a:xfrm>
            <a:off x="1524000" y="4267200"/>
            <a:ext cx="6400800" cy="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>
            <a:off x="6873875" y="4002088"/>
            <a:ext cx="0" cy="457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533400" y="2743200"/>
            <a:ext cx="6254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b="1" dirty="0">
                <a:solidFill>
                  <a:srgbClr val="000000"/>
                </a:solidFill>
                <a:latin typeface="Arial" charset="0"/>
              </a:rPr>
              <a:t>1)</a:t>
            </a: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533400" y="4002088"/>
            <a:ext cx="6254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000000"/>
                </a:solidFill>
                <a:latin typeface="Arial" charset="0"/>
              </a:rPr>
              <a:t>2)</a:t>
            </a:r>
          </a:p>
        </p:txBody>
      </p:sp>
      <p:sp>
        <p:nvSpPr>
          <p:cNvPr id="6165" name="Line 21"/>
          <p:cNvSpPr>
            <a:spLocks noChangeShapeType="1"/>
          </p:cNvSpPr>
          <p:nvPr/>
        </p:nvSpPr>
        <p:spPr bwMode="auto">
          <a:xfrm>
            <a:off x="5121275" y="4002088"/>
            <a:ext cx="0" cy="457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66" name="Line 22"/>
          <p:cNvSpPr>
            <a:spLocks noChangeShapeType="1"/>
          </p:cNvSpPr>
          <p:nvPr/>
        </p:nvSpPr>
        <p:spPr bwMode="auto">
          <a:xfrm>
            <a:off x="4435475" y="4002088"/>
            <a:ext cx="0" cy="457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67" name="Line 23"/>
          <p:cNvSpPr>
            <a:spLocks noChangeShapeType="1"/>
          </p:cNvSpPr>
          <p:nvPr/>
        </p:nvSpPr>
        <p:spPr bwMode="auto">
          <a:xfrm>
            <a:off x="3368675" y="4002088"/>
            <a:ext cx="0" cy="457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4267200" y="3200400"/>
            <a:ext cx="447675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>
                <a:latin typeface="Arial" charset="0"/>
              </a:rPr>
              <a:t> </a:t>
            </a:r>
            <a:r>
              <a:rPr lang="ru-RU" sz="3200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6169" name="Line 25"/>
          <p:cNvSpPr>
            <a:spLocks noChangeShapeType="1"/>
          </p:cNvSpPr>
          <p:nvPr/>
        </p:nvSpPr>
        <p:spPr bwMode="auto">
          <a:xfrm>
            <a:off x="1447800" y="5562600"/>
            <a:ext cx="6477000" cy="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533400" y="5160963"/>
            <a:ext cx="8493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000000"/>
                </a:solidFill>
                <a:latin typeface="Arial" charset="0"/>
              </a:rPr>
              <a:t>3)</a:t>
            </a:r>
          </a:p>
        </p:txBody>
      </p:sp>
      <p:sp>
        <p:nvSpPr>
          <p:cNvPr id="6171" name="Line 27"/>
          <p:cNvSpPr>
            <a:spLocks noChangeShapeType="1"/>
          </p:cNvSpPr>
          <p:nvPr/>
        </p:nvSpPr>
        <p:spPr bwMode="auto">
          <a:xfrm>
            <a:off x="4359275" y="5373688"/>
            <a:ext cx="0" cy="304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72" name="Text Box 28"/>
          <p:cNvSpPr txBox="1">
            <a:spLocks noChangeArrowheads="1"/>
          </p:cNvSpPr>
          <p:nvPr/>
        </p:nvSpPr>
        <p:spPr bwMode="auto">
          <a:xfrm>
            <a:off x="4114800" y="487680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20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686800" cy="2057400"/>
          </a:xfrm>
        </p:spPr>
        <p:txBody>
          <a:bodyPr/>
          <a:lstStyle/>
          <a:p>
            <a:r>
              <a:rPr lang="ru-RU" sz="4000" b="1" dirty="0" smtClean="0">
                <a:solidFill>
                  <a:schemeClr val="folHlink"/>
                </a:solidFill>
              </a:rPr>
              <a:t> </a:t>
            </a:r>
            <a:r>
              <a:rPr lang="ru-RU" sz="4800" b="1" dirty="0" smtClean="0">
                <a:solidFill>
                  <a:schemeClr val="accent4">
                    <a:lumMod val="10000"/>
                  </a:schemeClr>
                </a:solidFill>
              </a:rPr>
              <a:t>Найти координаты точек: А, В, С, </a:t>
            </a:r>
            <a:r>
              <a:rPr lang="en-US" sz="4800" b="1" dirty="0" smtClean="0">
                <a:solidFill>
                  <a:schemeClr val="accent4">
                    <a:lumMod val="10000"/>
                  </a:schemeClr>
                </a:solidFill>
              </a:rPr>
              <a:t>D, F, M, K.</a:t>
            </a:r>
            <a:endParaRPr lang="ru-RU" sz="4800" dirty="0">
              <a:solidFill>
                <a:schemeClr val="accent4">
                  <a:lumMod val="10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6" name="Line 4"/>
          <p:cNvSpPr>
            <a:spLocks noGrp="1" noChangeShapeType="1"/>
          </p:cNvSpPr>
          <p:nvPr>
            <p:ph type="body" idx="1"/>
          </p:nvPr>
        </p:nvSpPr>
        <p:spPr bwMode="auto">
          <a:xfrm flipV="1">
            <a:off x="838200" y="4343400"/>
            <a:ext cx="7772400" cy="0"/>
          </a:xfrm>
          <a:prstGeom prst="line">
            <a:avLst/>
          </a:prstGeom>
          <a:noFill/>
          <a:ln w="76200">
            <a:solidFill>
              <a:schemeClr val="bg2">
                <a:lumMod val="75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3429000" y="4114800"/>
            <a:ext cx="0" cy="457200"/>
          </a:xfrm>
          <a:prstGeom prst="line">
            <a:avLst/>
          </a:prstGeom>
          <a:noFill/>
          <a:ln w="38100">
            <a:solidFill>
              <a:schemeClr val="bg2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4495800" y="4114800"/>
            <a:ext cx="0" cy="457200"/>
          </a:xfrm>
          <a:prstGeom prst="line">
            <a:avLst/>
          </a:prstGeom>
          <a:noFill/>
          <a:ln w="38100">
            <a:solidFill>
              <a:schemeClr val="bg2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5562600" y="4038600"/>
            <a:ext cx="0" cy="609600"/>
          </a:xfrm>
          <a:prstGeom prst="line">
            <a:avLst/>
          </a:prstGeom>
          <a:noFill/>
          <a:ln w="38100">
            <a:solidFill>
              <a:schemeClr val="bg2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6553200" y="4114800"/>
            <a:ext cx="0" cy="457200"/>
          </a:xfrm>
          <a:prstGeom prst="line">
            <a:avLst/>
          </a:prstGeom>
          <a:noFill/>
          <a:ln w="38100">
            <a:solidFill>
              <a:schemeClr val="bg2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7467600" y="4114800"/>
            <a:ext cx="0" cy="457200"/>
          </a:xfrm>
          <a:prstGeom prst="line">
            <a:avLst/>
          </a:prstGeom>
          <a:noFill/>
          <a:ln w="38100">
            <a:solidFill>
              <a:schemeClr val="bg2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2286000" y="4114800"/>
            <a:ext cx="0" cy="457200"/>
          </a:xfrm>
          <a:prstGeom prst="line">
            <a:avLst/>
          </a:prstGeom>
          <a:noFill/>
          <a:ln w="38100">
            <a:solidFill>
              <a:schemeClr val="bg2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1143000" y="4114800"/>
            <a:ext cx="0" cy="457200"/>
          </a:xfrm>
          <a:prstGeom prst="line">
            <a:avLst/>
          </a:prstGeom>
          <a:noFill/>
          <a:ln w="38100">
            <a:solidFill>
              <a:schemeClr val="bg2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>
            <a:off x="3962400" y="4114800"/>
            <a:ext cx="0" cy="457200"/>
          </a:xfrm>
          <a:prstGeom prst="line">
            <a:avLst/>
          </a:prstGeom>
          <a:noFill/>
          <a:ln w="38100">
            <a:solidFill>
              <a:schemeClr val="bg2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" name="Line 6"/>
          <p:cNvSpPr>
            <a:spLocks noChangeShapeType="1"/>
          </p:cNvSpPr>
          <p:nvPr/>
        </p:nvSpPr>
        <p:spPr bwMode="auto">
          <a:xfrm>
            <a:off x="5029200" y="4114800"/>
            <a:ext cx="0" cy="457200"/>
          </a:xfrm>
          <a:prstGeom prst="line">
            <a:avLst/>
          </a:prstGeom>
          <a:noFill/>
          <a:ln w="38100">
            <a:solidFill>
              <a:schemeClr val="bg2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" name="Line 7"/>
          <p:cNvSpPr>
            <a:spLocks noChangeShapeType="1"/>
          </p:cNvSpPr>
          <p:nvPr/>
        </p:nvSpPr>
        <p:spPr bwMode="auto">
          <a:xfrm>
            <a:off x="6096000" y="4114800"/>
            <a:ext cx="0" cy="457200"/>
          </a:xfrm>
          <a:prstGeom prst="line">
            <a:avLst/>
          </a:prstGeom>
          <a:noFill/>
          <a:ln w="38100">
            <a:solidFill>
              <a:schemeClr val="bg2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" name="Line 8"/>
          <p:cNvSpPr>
            <a:spLocks noChangeShapeType="1"/>
          </p:cNvSpPr>
          <p:nvPr/>
        </p:nvSpPr>
        <p:spPr bwMode="auto">
          <a:xfrm>
            <a:off x="7010400" y="4114800"/>
            <a:ext cx="0" cy="457200"/>
          </a:xfrm>
          <a:prstGeom prst="line">
            <a:avLst/>
          </a:prstGeom>
          <a:noFill/>
          <a:ln w="38100">
            <a:solidFill>
              <a:schemeClr val="bg2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" name="Line 9"/>
          <p:cNvSpPr>
            <a:spLocks noChangeShapeType="1"/>
          </p:cNvSpPr>
          <p:nvPr/>
        </p:nvSpPr>
        <p:spPr bwMode="auto">
          <a:xfrm>
            <a:off x="7924800" y="4038600"/>
            <a:ext cx="0" cy="609600"/>
          </a:xfrm>
          <a:prstGeom prst="line">
            <a:avLst/>
          </a:prstGeom>
          <a:noFill/>
          <a:ln w="38100">
            <a:solidFill>
              <a:schemeClr val="bg2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" name="Line 11"/>
          <p:cNvSpPr>
            <a:spLocks noChangeShapeType="1"/>
          </p:cNvSpPr>
          <p:nvPr/>
        </p:nvSpPr>
        <p:spPr bwMode="auto">
          <a:xfrm>
            <a:off x="2895600" y="4114800"/>
            <a:ext cx="0" cy="457200"/>
          </a:xfrm>
          <a:prstGeom prst="line">
            <a:avLst/>
          </a:prstGeom>
          <a:noFill/>
          <a:ln w="38100">
            <a:solidFill>
              <a:schemeClr val="bg2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" name="Line 13"/>
          <p:cNvSpPr>
            <a:spLocks noChangeShapeType="1"/>
          </p:cNvSpPr>
          <p:nvPr/>
        </p:nvSpPr>
        <p:spPr bwMode="auto">
          <a:xfrm>
            <a:off x="1676400" y="4114800"/>
            <a:ext cx="0" cy="457200"/>
          </a:xfrm>
          <a:prstGeom prst="line">
            <a:avLst/>
          </a:prstGeom>
          <a:noFill/>
          <a:ln w="38100">
            <a:solidFill>
              <a:schemeClr val="bg2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2667000" y="3505200"/>
            <a:ext cx="381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0000"/>
                </a:solidFill>
                <a:latin typeface="Arial" charset="0"/>
              </a:rPr>
              <a:t>B</a:t>
            </a:r>
            <a:endParaRPr lang="ru-RU" sz="32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6553200" y="3505200"/>
            <a:ext cx="457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0000"/>
                </a:solidFill>
                <a:latin typeface="Arial" charset="0"/>
              </a:rPr>
              <a:t>A</a:t>
            </a:r>
            <a:endParaRPr lang="ru-RU" sz="32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657600" y="3505200"/>
            <a:ext cx="533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200" b="1" dirty="0" smtClean="0">
                <a:solidFill>
                  <a:srgbClr val="000000"/>
                </a:solidFill>
                <a:latin typeface="Arial" charset="0"/>
              </a:rPr>
              <a:t>C</a:t>
            </a:r>
            <a:endParaRPr lang="ru-RU" sz="32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 flipH="1" flipV="1">
            <a:off x="7239000" y="3613666"/>
            <a:ext cx="304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 flipH="1">
            <a:off x="4800600" y="3505200"/>
            <a:ext cx="533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0000"/>
                </a:solidFill>
                <a:latin typeface="Arial" charset="0"/>
              </a:rPr>
              <a:t>D</a:t>
            </a:r>
            <a:endParaRPr lang="ru-RU" sz="32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7696200" y="3505200"/>
            <a:ext cx="4347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0000"/>
                </a:solidFill>
                <a:latin typeface="Arial" charset="0"/>
              </a:rPr>
              <a:t>F</a:t>
            </a:r>
            <a:endParaRPr lang="ru-RU" sz="32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3505200"/>
            <a:ext cx="6858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0000"/>
                </a:solidFill>
                <a:latin typeface="Arial" charset="0"/>
              </a:rPr>
              <a:t>М</a:t>
            </a:r>
            <a:endParaRPr lang="ru-RU" sz="32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5334000" y="3505200"/>
            <a:ext cx="1066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0000"/>
                </a:solidFill>
                <a:latin typeface="Arial" charset="0"/>
              </a:rPr>
              <a:t>К</a:t>
            </a:r>
            <a:endParaRPr lang="ru-RU" sz="32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3048000" y="4495800"/>
            <a:ext cx="838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0000"/>
                </a:solidFill>
                <a:latin typeface="Arial" charset="0"/>
              </a:rPr>
              <a:t>-1</a:t>
            </a:r>
            <a:endParaRPr lang="ru-RU" sz="32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343400" y="4495801"/>
            <a:ext cx="76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0000"/>
                </a:solidFill>
                <a:latin typeface="Arial" charset="0"/>
              </a:rPr>
              <a:t>1</a:t>
            </a:r>
            <a:endParaRPr lang="ru-RU" sz="3200" dirty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dirty="0">
                <a:solidFill>
                  <a:schemeClr val="accent4">
                    <a:lumMod val="10000"/>
                  </a:schemeClr>
                </a:solidFill>
              </a:rPr>
              <a:t>Проверка: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A</a:t>
            </a:r>
            <a:r>
              <a:rPr lang="ru-RU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(</a:t>
            </a:r>
            <a:r>
              <a:rPr lang="ru-RU" dirty="0" smtClean="0">
                <a:solidFill>
                  <a:schemeClr val="accent4">
                    <a:lumMod val="10000"/>
                  </a:schemeClr>
                </a:solidFill>
              </a:rPr>
              <a:t>5,5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)</a:t>
            </a:r>
          </a:p>
          <a:p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B</a:t>
            </a:r>
            <a:r>
              <a:rPr lang="ru-RU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(</a:t>
            </a:r>
            <a:r>
              <a:rPr lang="ru-RU" dirty="0" smtClean="0">
                <a:solidFill>
                  <a:schemeClr val="accent4">
                    <a:lumMod val="10000"/>
                  </a:schemeClr>
                </a:solidFill>
              </a:rPr>
              <a:t>-2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)</a:t>
            </a:r>
          </a:p>
          <a:p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C</a:t>
            </a:r>
            <a:r>
              <a:rPr lang="ru-RU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(</a:t>
            </a:r>
            <a:r>
              <a:rPr lang="ru-RU" dirty="0" smtClean="0">
                <a:solidFill>
                  <a:schemeClr val="accent4">
                    <a:lumMod val="10000"/>
                  </a:schemeClr>
                </a:solidFill>
              </a:rPr>
              <a:t>0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)</a:t>
            </a:r>
          </a:p>
          <a:p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D</a:t>
            </a:r>
            <a:r>
              <a:rPr lang="ru-RU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(</a:t>
            </a:r>
            <a:r>
              <a:rPr lang="ru-RU" dirty="0" smtClean="0">
                <a:solidFill>
                  <a:schemeClr val="accent4">
                    <a:lumMod val="10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)</a:t>
            </a:r>
          </a:p>
          <a:p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F</a:t>
            </a:r>
            <a:r>
              <a:rPr lang="ru-RU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(</a:t>
            </a:r>
            <a:r>
              <a:rPr lang="ru-RU" dirty="0" smtClean="0">
                <a:solidFill>
                  <a:schemeClr val="accent4">
                    <a:lumMod val="10000"/>
                  </a:schemeClr>
                </a:solidFill>
              </a:rPr>
              <a:t>8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)</a:t>
            </a:r>
          </a:p>
          <a:p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M</a:t>
            </a:r>
            <a:r>
              <a:rPr lang="ru-RU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(</a:t>
            </a:r>
            <a:r>
              <a:rPr lang="ru-RU" dirty="0" smtClean="0">
                <a:solidFill>
                  <a:schemeClr val="accent4">
                    <a:lumMod val="10000"/>
                  </a:schemeClr>
                </a:solidFill>
              </a:rPr>
              <a:t>-5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)</a:t>
            </a:r>
            <a:endParaRPr lang="ru-RU" dirty="0" smtClean="0">
              <a:solidFill>
                <a:schemeClr val="accent4">
                  <a:lumMod val="10000"/>
                </a:schemeClr>
              </a:solidFill>
            </a:endParaRPr>
          </a:p>
          <a:p>
            <a:r>
              <a:rPr lang="ru-RU" dirty="0" smtClean="0">
                <a:solidFill>
                  <a:schemeClr val="accent4">
                    <a:lumMod val="10000"/>
                  </a:schemeClr>
                </a:solidFill>
              </a:rPr>
              <a:t>К  (3)</a:t>
            </a:r>
            <a:endParaRPr lang="ru-RU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228600" y="3581400"/>
            <a:ext cx="8534400" cy="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68" name="Text Box 28"/>
          <p:cNvSpPr txBox="1">
            <a:spLocks noChangeArrowheads="1"/>
          </p:cNvSpPr>
          <p:nvPr/>
        </p:nvSpPr>
        <p:spPr bwMode="auto">
          <a:xfrm>
            <a:off x="4114800" y="2819400"/>
            <a:ext cx="3968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000000"/>
                </a:solidFill>
              </a:rPr>
              <a:t>О</a:t>
            </a:r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>
            <a:off x="4302125" y="3436938"/>
            <a:ext cx="0" cy="3095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46" name="Line 6"/>
          <p:cNvSpPr>
            <a:spLocks noChangeShapeType="1"/>
          </p:cNvSpPr>
          <p:nvPr/>
        </p:nvSpPr>
        <p:spPr bwMode="auto">
          <a:xfrm>
            <a:off x="4686300" y="3436938"/>
            <a:ext cx="0" cy="3095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>
            <a:off x="5072063" y="3436938"/>
            <a:ext cx="0" cy="3095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48" name="Line 8"/>
          <p:cNvSpPr>
            <a:spLocks noChangeShapeType="1"/>
          </p:cNvSpPr>
          <p:nvPr/>
        </p:nvSpPr>
        <p:spPr bwMode="auto">
          <a:xfrm>
            <a:off x="5456238" y="3436938"/>
            <a:ext cx="0" cy="3095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49" name="Line 9"/>
          <p:cNvSpPr>
            <a:spLocks noChangeShapeType="1"/>
          </p:cNvSpPr>
          <p:nvPr/>
        </p:nvSpPr>
        <p:spPr bwMode="auto">
          <a:xfrm>
            <a:off x="5840413" y="3436938"/>
            <a:ext cx="0" cy="3095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50" name="Line 10"/>
          <p:cNvSpPr>
            <a:spLocks noChangeShapeType="1"/>
          </p:cNvSpPr>
          <p:nvPr/>
        </p:nvSpPr>
        <p:spPr bwMode="auto">
          <a:xfrm>
            <a:off x="6224588" y="3436938"/>
            <a:ext cx="0" cy="3095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>
            <a:off x="6610350" y="3436938"/>
            <a:ext cx="0" cy="3095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>
            <a:off x="6994525" y="3436938"/>
            <a:ext cx="0" cy="3095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>
            <a:off x="7378700" y="3436938"/>
            <a:ext cx="0" cy="3095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>
            <a:off x="3917950" y="3436938"/>
            <a:ext cx="0" cy="3095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>
            <a:off x="3533775" y="3436938"/>
            <a:ext cx="0" cy="3095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>
            <a:off x="3149600" y="3436938"/>
            <a:ext cx="0" cy="3095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>
            <a:off x="2763838" y="3436938"/>
            <a:ext cx="0" cy="3095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59" name="Line 19"/>
          <p:cNvSpPr>
            <a:spLocks noChangeShapeType="1"/>
          </p:cNvSpPr>
          <p:nvPr/>
        </p:nvSpPr>
        <p:spPr bwMode="auto">
          <a:xfrm>
            <a:off x="2379663" y="3436938"/>
            <a:ext cx="0" cy="3095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60" name="Line 20"/>
          <p:cNvSpPr>
            <a:spLocks noChangeShapeType="1"/>
          </p:cNvSpPr>
          <p:nvPr/>
        </p:nvSpPr>
        <p:spPr bwMode="auto">
          <a:xfrm>
            <a:off x="1995488" y="3436938"/>
            <a:ext cx="0" cy="3095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61" name="Line 21"/>
          <p:cNvSpPr>
            <a:spLocks noChangeShapeType="1"/>
          </p:cNvSpPr>
          <p:nvPr/>
        </p:nvSpPr>
        <p:spPr bwMode="auto">
          <a:xfrm>
            <a:off x="1611313" y="3436938"/>
            <a:ext cx="0" cy="3095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62" name="Line 22"/>
          <p:cNvSpPr>
            <a:spLocks noChangeShapeType="1"/>
          </p:cNvSpPr>
          <p:nvPr/>
        </p:nvSpPr>
        <p:spPr bwMode="auto">
          <a:xfrm>
            <a:off x="1225550" y="3436938"/>
            <a:ext cx="0" cy="3095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63" name="Line 23"/>
          <p:cNvSpPr>
            <a:spLocks noChangeShapeType="1"/>
          </p:cNvSpPr>
          <p:nvPr/>
        </p:nvSpPr>
        <p:spPr bwMode="auto">
          <a:xfrm>
            <a:off x="841375" y="3436938"/>
            <a:ext cx="0" cy="3095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64" name="Line 24"/>
          <p:cNvSpPr>
            <a:spLocks noChangeShapeType="1"/>
          </p:cNvSpPr>
          <p:nvPr/>
        </p:nvSpPr>
        <p:spPr bwMode="auto">
          <a:xfrm>
            <a:off x="457200" y="3436938"/>
            <a:ext cx="0" cy="3095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65" name="Line 25"/>
          <p:cNvSpPr>
            <a:spLocks noChangeShapeType="1"/>
          </p:cNvSpPr>
          <p:nvPr/>
        </p:nvSpPr>
        <p:spPr bwMode="auto">
          <a:xfrm>
            <a:off x="7762875" y="3436938"/>
            <a:ext cx="0" cy="3095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66" name="Line 26"/>
          <p:cNvSpPr>
            <a:spLocks noChangeShapeType="1"/>
          </p:cNvSpPr>
          <p:nvPr/>
        </p:nvSpPr>
        <p:spPr bwMode="auto">
          <a:xfrm>
            <a:off x="8147050" y="3436938"/>
            <a:ext cx="0" cy="3095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67" name="Text Box 27"/>
          <p:cNvSpPr txBox="1">
            <a:spLocks noChangeArrowheads="1"/>
          </p:cNvSpPr>
          <p:nvPr/>
        </p:nvSpPr>
        <p:spPr bwMode="auto">
          <a:xfrm>
            <a:off x="4114800" y="3276600"/>
            <a:ext cx="539750" cy="10668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000000"/>
                </a:solidFill>
              </a:rPr>
              <a:t> 0</a:t>
            </a:r>
          </a:p>
        </p:txBody>
      </p:sp>
      <p:sp>
        <p:nvSpPr>
          <p:cNvPr id="35869" name="Text Box 29"/>
          <p:cNvSpPr txBox="1">
            <a:spLocks noChangeArrowheads="1"/>
          </p:cNvSpPr>
          <p:nvPr/>
        </p:nvSpPr>
        <p:spPr bwMode="auto">
          <a:xfrm>
            <a:off x="2533650" y="3724275"/>
            <a:ext cx="617538" cy="5794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000000"/>
                </a:solidFill>
              </a:rPr>
              <a:t>-5</a:t>
            </a:r>
          </a:p>
        </p:txBody>
      </p:sp>
      <p:sp>
        <p:nvSpPr>
          <p:cNvPr id="35870" name="Text Box 30"/>
          <p:cNvSpPr txBox="1">
            <a:spLocks noChangeArrowheads="1"/>
          </p:cNvSpPr>
          <p:nvPr/>
        </p:nvSpPr>
        <p:spPr bwMode="auto">
          <a:xfrm>
            <a:off x="5610225" y="3644900"/>
            <a:ext cx="442913" cy="5794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35871" name="Text Box 31"/>
          <p:cNvSpPr txBox="1">
            <a:spLocks noChangeArrowheads="1"/>
          </p:cNvSpPr>
          <p:nvPr/>
        </p:nvSpPr>
        <p:spPr bwMode="auto">
          <a:xfrm>
            <a:off x="2533650" y="2794000"/>
            <a:ext cx="463550" cy="5794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000000"/>
                </a:solidFill>
              </a:rPr>
              <a:t>В</a:t>
            </a:r>
          </a:p>
        </p:txBody>
      </p:sp>
      <p:sp>
        <p:nvSpPr>
          <p:cNvPr id="35872" name="Text Box 32"/>
          <p:cNvSpPr txBox="1">
            <a:spLocks noChangeArrowheads="1"/>
          </p:cNvSpPr>
          <p:nvPr/>
        </p:nvSpPr>
        <p:spPr bwMode="auto">
          <a:xfrm>
            <a:off x="5610225" y="2794000"/>
            <a:ext cx="455613" cy="5794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000000"/>
                </a:solidFill>
              </a:rPr>
              <a:t>С</a:t>
            </a:r>
          </a:p>
        </p:txBody>
      </p:sp>
      <p:sp>
        <p:nvSpPr>
          <p:cNvPr id="35873" name="Text Box 33"/>
          <p:cNvSpPr txBox="1">
            <a:spLocks noChangeArrowheads="1"/>
          </p:cNvSpPr>
          <p:nvPr/>
        </p:nvSpPr>
        <p:spPr bwMode="auto">
          <a:xfrm>
            <a:off x="1303338" y="3644900"/>
            <a:ext cx="617537" cy="5794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000000"/>
                </a:solidFill>
              </a:rPr>
              <a:t>-8</a:t>
            </a:r>
          </a:p>
        </p:txBody>
      </p:sp>
      <p:sp>
        <p:nvSpPr>
          <p:cNvPr id="35874" name="Text Box 34"/>
          <p:cNvSpPr txBox="1">
            <a:spLocks noChangeArrowheads="1"/>
          </p:cNvSpPr>
          <p:nvPr/>
        </p:nvSpPr>
        <p:spPr bwMode="auto">
          <a:xfrm>
            <a:off x="6858000" y="3657600"/>
            <a:ext cx="442913" cy="5794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000000"/>
                </a:solidFill>
              </a:rPr>
              <a:t>8</a:t>
            </a:r>
          </a:p>
        </p:txBody>
      </p:sp>
      <p:sp>
        <p:nvSpPr>
          <p:cNvPr id="35875" name="Text Box 35"/>
          <p:cNvSpPr txBox="1">
            <a:spLocks noChangeArrowheads="1"/>
          </p:cNvSpPr>
          <p:nvPr/>
        </p:nvSpPr>
        <p:spPr bwMode="auto">
          <a:xfrm>
            <a:off x="1379538" y="2794000"/>
            <a:ext cx="461962" cy="5794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000000"/>
                </a:solidFill>
              </a:rPr>
              <a:t>А</a:t>
            </a:r>
          </a:p>
        </p:txBody>
      </p:sp>
      <p:sp>
        <p:nvSpPr>
          <p:cNvPr id="35876" name="Text Box 36"/>
          <p:cNvSpPr txBox="1">
            <a:spLocks noChangeArrowheads="1"/>
          </p:cNvSpPr>
          <p:nvPr/>
        </p:nvSpPr>
        <p:spPr bwMode="auto">
          <a:xfrm>
            <a:off x="6840538" y="2794000"/>
            <a:ext cx="468312" cy="5794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000000"/>
                </a:solidFill>
              </a:rPr>
              <a:t>К</a:t>
            </a:r>
          </a:p>
        </p:txBody>
      </p:sp>
      <p:sp>
        <p:nvSpPr>
          <p:cNvPr id="35877" name="Text Box 37"/>
          <p:cNvSpPr txBox="1">
            <a:spLocks noChangeArrowheads="1"/>
          </p:cNvSpPr>
          <p:nvPr/>
        </p:nvSpPr>
        <p:spPr bwMode="auto">
          <a:xfrm>
            <a:off x="8439150" y="3602038"/>
            <a:ext cx="420688" cy="57943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000000"/>
                </a:solidFill>
              </a:rPr>
              <a:t>Х</a:t>
            </a:r>
          </a:p>
        </p:txBody>
      </p:sp>
      <p:sp>
        <p:nvSpPr>
          <p:cNvPr id="35878" name="Rectangle 38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534400" cy="2392363"/>
          </a:xfrm>
        </p:spPr>
        <p:txBody>
          <a:bodyPr/>
          <a:lstStyle/>
          <a:p>
            <a:r>
              <a:rPr lang="ru-RU" sz="4000" b="1" dirty="0" smtClean="0">
                <a:solidFill>
                  <a:schemeClr val="accent4">
                    <a:lumMod val="10000"/>
                  </a:schemeClr>
                </a:solidFill>
              </a:rPr>
              <a:t>Что общего у отрезков ОВ и ОС, ОА и ОК? Чем отличаются?</a:t>
            </a:r>
            <a:endParaRPr lang="ru-RU" sz="4000" b="1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 dirty="0">
                <a:solidFill>
                  <a:schemeClr val="accent4">
                    <a:lumMod val="10000"/>
                  </a:schemeClr>
                </a:solidFill>
              </a:rPr>
              <a:t>Схема определения: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9800"/>
            <a:ext cx="8229600" cy="3810000"/>
          </a:xfrm>
        </p:spPr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ru-RU" sz="5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Количество чисел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ru-RU" sz="5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Чем отличаются?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ru-RU" sz="5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Как называются?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9" name="Line 5"/>
          <p:cNvSpPr>
            <a:spLocks noChangeShapeType="1"/>
          </p:cNvSpPr>
          <p:nvPr/>
        </p:nvSpPr>
        <p:spPr bwMode="auto">
          <a:xfrm>
            <a:off x="4343400" y="3429000"/>
            <a:ext cx="0" cy="304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7110" name="Line 6"/>
          <p:cNvSpPr>
            <a:spLocks noChangeShapeType="1"/>
          </p:cNvSpPr>
          <p:nvPr/>
        </p:nvSpPr>
        <p:spPr bwMode="auto">
          <a:xfrm>
            <a:off x="4724400" y="3429000"/>
            <a:ext cx="0" cy="304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7111" name="Line 7"/>
          <p:cNvSpPr>
            <a:spLocks noChangeShapeType="1"/>
          </p:cNvSpPr>
          <p:nvPr/>
        </p:nvSpPr>
        <p:spPr bwMode="auto">
          <a:xfrm>
            <a:off x="5105400" y="3429000"/>
            <a:ext cx="0" cy="304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7112" name="Line 8"/>
          <p:cNvSpPr>
            <a:spLocks noChangeShapeType="1"/>
          </p:cNvSpPr>
          <p:nvPr/>
        </p:nvSpPr>
        <p:spPr bwMode="auto">
          <a:xfrm>
            <a:off x="5486400" y="3429000"/>
            <a:ext cx="0" cy="304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7113" name="Line 9"/>
          <p:cNvSpPr>
            <a:spLocks noChangeShapeType="1"/>
          </p:cNvSpPr>
          <p:nvPr/>
        </p:nvSpPr>
        <p:spPr bwMode="auto">
          <a:xfrm>
            <a:off x="5867400" y="3429000"/>
            <a:ext cx="0" cy="304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7114" name="Line 10"/>
          <p:cNvSpPr>
            <a:spLocks noChangeShapeType="1"/>
          </p:cNvSpPr>
          <p:nvPr/>
        </p:nvSpPr>
        <p:spPr bwMode="auto">
          <a:xfrm>
            <a:off x="6248400" y="3429000"/>
            <a:ext cx="0" cy="304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7115" name="Line 11"/>
          <p:cNvSpPr>
            <a:spLocks noChangeShapeType="1"/>
          </p:cNvSpPr>
          <p:nvPr/>
        </p:nvSpPr>
        <p:spPr bwMode="auto">
          <a:xfrm>
            <a:off x="6629400" y="3429000"/>
            <a:ext cx="0" cy="304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7116" name="Line 12"/>
          <p:cNvSpPr>
            <a:spLocks noChangeShapeType="1"/>
          </p:cNvSpPr>
          <p:nvPr/>
        </p:nvSpPr>
        <p:spPr bwMode="auto">
          <a:xfrm>
            <a:off x="7010400" y="3429000"/>
            <a:ext cx="0" cy="304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7117" name="Line 13"/>
          <p:cNvSpPr>
            <a:spLocks noChangeShapeType="1"/>
          </p:cNvSpPr>
          <p:nvPr/>
        </p:nvSpPr>
        <p:spPr bwMode="auto">
          <a:xfrm>
            <a:off x="7391400" y="3429000"/>
            <a:ext cx="0" cy="304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7118" name="Line 14"/>
          <p:cNvSpPr>
            <a:spLocks noChangeShapeType="1"/>
          </p:cNvSpPr>
          <p:nvPr/>
        </p:nvSpPr>
        <p:spPr bwMode="auto">
          <a:xfrm>
            <a:off x="3962400" y="3429000"/>
            <a:ext cx="0" cy="304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7119" name="Line 15"/>
          <p:cNvSpPr>
            <a:spLocks noChangeShapeType="1"/>
          </p:cNvSpPr>
          <p:nvPr/>
        </p:nvSpPr>
        <p:spPr bwMode="auto">
          <a:xfrm>
            <a:off x="3581400" y="3429000"/>
            <a:ext cx="0" cy="304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7120" name="Line 16"/>
          <p:cNvSpPr>
            <a:spLocks noChangeShapeType="1"/>
          </p:cNvSpPr>
          <p:nvPr/>
        </p:nvSpPr>
        <p:spPr bwMode="auto">
          <a:xfrm>
            <a:off x="3200400" y="3429000"/>
            <a:ext cx="0" cy="304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7121" name="Line 17"/>
          <p:cNvSpPr>
            <a:spLocks noChangeShapeType="1"/>
          </p:cNvSpPr>
          <p:nvPr/>
        </p:nvSpPr>
        <p:spPr bwMode="auto">
          <a:xfrm>
            <a:off x="2819400" y="3429000"/>
            <a:ext cx="0" cy="304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7122" name="Line 18"/>
          <p:cNvSpPr>
            <a:spLocks noChangeShapeType="1"/>
          </p:cNvSpPr>
          <p:nvPr/>
        </p:nvSpPr>
        <p:spPr bwMode="auto">
          <a:xfrm>
            <a:off x="2438400" y="3429000"/>
            <a:ext cx="0" cy="304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7123" name="Line 19"/>
          <p:cNvSpPr>
            <a:spLocks noChangeShapeType="1"/>
          </p:cNvSpPr>
          <p:nvPr/>
        </p:nvSpPr>
        <p:spPr bwMode="auto">
          <a:xfrm>
            <a:off x="2057400" y="3429000"/>
            <a:ext cx="0" cy="304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7124" name="Line 20"/>
          <p:cNvSpPr>
            <a:spLocks noChangeShapeType="1"/>
          </p:cNvSpPr>
          <p:nvPr/>
        </p:nvSpPr>
        <p:spPr bwMode="auto">
          <a:xfrm>
            <a:off x="1676400" y="3429000"/>
            <a:ext cx="0" cy="304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7125" name="Line 21"/>
          <p:cNvSpPr>
            <a:spLocks noChangeShapeType="1"/>
          </p:cNvSpPr>
          <p:nvPr/>
        </p:nvSpPr>
        <p:spPr bwMode="auto">
          <a:xfrm>
            <a:off x="1295400" y="3429000"/>
            <a:ext cx="0" cy="304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7126" name="Line 22"/>
          <p:cNvSpPr>
            <a:spLocks noChangeShapeType="1"/>
          </p:cNvSpPr>
          <p:nvPr/>
        </p:nvSpPr>
        <p:spPr bwMode="auto">
          <a:xfrm>
            <a:off x="914400" y="3429000"/>
            <a:ext cx="0" cy="304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7127" name="Line 23"/>
          <p:cNvSpPr>
            <a:spLocks noChangeShapeType="1"/>
          </p:cNvSpPr>
          <p:nvPr/>
        </p:nvSpPr>
        <p:spPr bwMode="auto">
          <a:xfrm>
            <a:off x="533400" y="3429000"/>
            <a:ext cx="0" cy="304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7128" name="Line 24"/>
          <p:cNvSpPr>
            <a:spLocks noChangeShapeType="1"/>
          </p:cNvSpPr>
          <p:nvPr/>
        </p:nvSpPr>
        <p:spPr bwMode="auto">
          <a:xfrm>
            <a:off x="7772400" y="3429000"/>
            <a:ext cx="0" cy="304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7129" name="Line 25"/>
          <p:cNvSpPr>
            <a:spLocks noChangeShapeType="1"/>
          </p:cNvSpPr>
          <p:nvPr/>
        </p:nvSpPr>
        <p:spPr bwMode="auto">
          <a:xfrm>
            <a:off x="8153400" y="3429000"/>
            <a:ext cx="0" cy="304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7130" name="Text Box 26"/>
          <p:cNvSpPr txBox="1">
            <a:spLocks noChangeArrowheads="1"/>
          </p:cNvSpPr>
          <p:nvPr/>
        </p:nvSpPr>
        <p:spPr bwMode="auto">
          <a:xfrm>
            <a:off x="4114800" y="3200400"/>
            <a:ext cx="533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600" b="1"/>
              <a:t> </a:t>
            </a:r>
            <a:r>
              <a:rPr lang="ru-RU" sz="3600" b="1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47135" name="Text Box 31"/>
          <p:cNvSpPr txBox="1">
            <a:spLocks noChangeArrowheads="1"/>
          </p:cNvSpPr>
          <p:nvPr/>
        </p:nvSpPr>
        <p:spPr bwMode="auto">
          <a:xfrm>
            <a:off x="1219200" y="3733800"/>
            <a:ext cx="6715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000000"/>
                </a:solidFill>
              </a:rPr>
              <a:t>-8</a:t>
            </a:r>
          </a:p>
        </p:txBody>
      </p:sp>
      <p:sp>
        <p:nvSpPr>
          <p:cNvPr id="47136" name="Text Box 32"/>
          <p:cNvSpPr txBox="1">
            <a:spLocks noChangeArrowheads="1"/>
          </p:cNvSpPr>
          <p:nvPr/>
        </p:nvSpPr>
        <p:spPr bwMode="auto">
          <a:xfrm>
            <a:off x="6858000" y="3733800"/>
            <a:ext cx="4746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000000"/>
                </a:solidFill>
              </a:rPr>
              <a:t>8</a:t>
            </a:r>
          </a:p>
        </p:txBody>
      </p:sp>
      <p:sp>
        <p:nvSpPr>
          <p:cNvPr id="47139" name="Text Box 35"/>
          <p:cNvSpPr txBox="1">
            <a:spLocks noChangeArrowheads="1"/>
          </p:cNvSpPr>
          <p:nvPr/>
        </p:nvSpPr>
        <p:spPr bwMode="auto">
          <a:xfrm>
            <a:off x="8723313" y="3810000"/>
            <a:ext cx="4206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000000"/>
                </a:solidFill>
              </a:rPr>
              <a:t>Х</a:t>
            </a:r>
          </a:p>
        </p:txBody>
      </p:sp>
      <p:sp>
        <p:nvSpPr>
          <p:cNvPr id="47140" name="Line 36"/>
          <p:cNvSpPr>
            <a:spLocks noChangeShapeType="1"/>
          </p:cNvSpPr>
          <p:nvPr/>
        </p:nvSpPr>
        <p:spPr bwMode="auto">
          <a:xfrm>
            <a:off x="0" y="3657600"/>
            <a:ext cx="9144000" cy="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4">
                    <a:lumMod val="10000"/>
                  </a:schemeClr>
                </a:solidFill>
              </a:rPr>
              <a:t>Прочитайте: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0" y="1905000"/>
            <a:ext cx="6400800" cy="4114800"/>
          </a:xfrm>
        </p:spPr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ru-RU" sz="54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–(-30); 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ru-RU" sz="54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- (-4,5);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ru-RU" sz="54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-(-    ); 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ru-RU" sz="54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- (- 7, 65)</a:t>
            </a: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4191000" y="3810000"/>
          <a:ext cx="623888" cy="1219200"/>
        </p:xfrm>
        <a:graphic>
          <a:graphicData uri="http://schemas.openxmlformats.org/presentationml/2006/ole">
            <p:oleObj spid="_x0000_s38916" name="Формула" r:id="rId3" imgW="203040" imgH="393480" progId="Equation.3">
              <p:embed/>
            </p:oleObj>
          </a:graphicData>
        </a:graphic>
      </p:graphicFrame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ru-RU" b="1" dirty="0">
                <a:solidFill>
                  <a:schemeClr val="accent4">
                    <a:lumMod val="10000"/>
                  </a:schemeClr>
                </a:solidFill>
              </a:rPr>
              <a:t>Проверь своего соседа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447800"/>
            <a:ext cx="4038600" cy="3246438"/>
          </a:xfrm>
        </p:spPr>
        <p:txBody>
          <a:bodyPr/>
          <a:lstStyle/>
          <a:p>
            <a:pPr marL="533400" indent="-533400" algn="ctr">
              <a:buFontTx/>
              <a:buNone/>
            </a:pPr>
            <a:r>
              <a:rPr lang="ru-RU" sz="3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Вариант 1 </a:t>
            </a:r>
          </a:p>
          <a:p>
            <a:pPr marL="533400" indent="-533400">
              <a:buFont typeface="Wingdings" pitchFamily="2" charset="2"/>
              <a:buAutoNum type="arabicParenR"/>
            </a:pPr>
            <a:r>
              <a:rPr lang="ru-RU" sz="3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</a:t>
            </a:r>
            <a:r>
              <a:rPr lang="ru-RU" sz="4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-7</a:t>
            </a:r>
          </a:p>
          <a:p>
            <a:pPr marL="533400" indent="-533400">
              <a:buFont typeface="Wingdings" pitchFamily="2" charset="2"/>
              <a:buAutoNum type="arabicParenR"/>
            </a:pPr>
            <a:r>
              <a:rPr lang="ru-RU" sz="4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0</a:t>
            </a:r>
          </a:p>
          <a:p>
            <a:pPr marL="533400" indent="-533400">
              <a:buFont typeface="Wingdings" pitchFamily="2" charset="2"/>
              <a:buAutoNum type="arabicParenR"/>
            </a:pPr>
            <a:r>
              <a:rPr lang="ru-RU" sz="4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2</a:t>
            </a:r>
          </a:p>
          <a:p>
            <a:pPr marL="533400" indent="-533400">
              <a:buFont typeface="Wingdings" pitchFamily="2" charset="2"/>
              <a:buAutoNum type="arabicParenR"/>
            </a:pPr>
            <a:r>
              <a:rPr lang="ru-RU" sz="4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3</a:t>
            </a:r>
          </a:p>
          <a:p>
            <a:pPr marL="533400" indent="-533400">
              <a:buFont typeface="Wingdings" pitchFamily="2" charset="2"/>
              <a:buAutoNum type="arabicParenR"/>
            </a:pPr>
            <a:endParaRPr lang="ru-RU" sz="40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524000"/>
            <a:ext cx="4038600" cy="4495800"/>
          </a:xfrm>
        </p:spPr>
        <p:txBody>
          <a:bodyPr/>
          <a:lstStyle/>
          <a:p>
            <a:pPr marL="457200" indent="-457200" algn="ctr">
              <a:buFontTx/>
              <a:buNone/>
            </a:pPr>
            <a:r>
              <a:rPr lang="ru-RU" sz="3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Вариант 2</a:t>
            </a:r>
          </a:p>
          <a:p>
            <a:pPr marL="457200" indent="-457200">
              <a:buFont typeface="Wingdings" pitchFamily="2" charset="2"/>
              <a:buAutoNum type="arabicParenR"/>
            </a:pPr>
            <a:r>
              <a:rPr lang="ru-RU" sz="3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</a:t>
            </a:r>
            <a:r>
              <a:rPr lang="ru-RU" sz="4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  <a:p>
            <a:pPr marL="457200" indent="-457200">
              <a:buFont typeface="Wingdings" pitchFamily="2" charset="2"/>
              <a:buAutoNum type="arabicParenR"/>
            </a:pPr>
            <a:r>
              <a:rPr lang="ru-RU" sz="4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3</a:t>
            </a:r>
          </a:p>
          <a:p>
            <a:pPr marL="457200" indent="-457200">
              <a:buFont typeface="Wingdings" pitchFamily="2" charset="2"/>
              <a:buAutoNum type="arabicParenR"/>
            </a:pPr>
            <a:r>
              <a:rPr lang="ru-RU" sz="4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- 4</a:t>
            </a:r>
          </a:p>
          <a:p>
            <a:pPr marL="457200" indent="-457200">
              <a:buFont typeface="Wingdings" pitchFamily="2" charset="2"/>
              <a:buAutoNum type="arabicParenR"/>
            </a:pPr>
            <a:r>
              <a:rPr lang="ru-RU" sz="4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7</a:t>
            </a:r>
          </a:p>
          <a:p>
            <a:pPr marL="457200" indent="-457200">
              <a:buFont typeface="Wingdings" pitchFamily="2" charset="2"/>
              <a:buAutoNum type="arabicParenR"/>
            </a:pPr>
            <a:endParaRPr lang="ru-RU" sz="40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457200" indent="-457200">
              <a:buFont typeface="Wingdings" pitchFamily="2" charset="2"/>
              <a:buAutoNum type="arabicParenR"/>
            </a:pPr>
            <a:endParaRPr lang="ru-RU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6880" name="Text Box 16"/>
          <p:cNvSpPr txBox="1">
            <a:spLocks noChangeArrowheads="1"/>
          </p:cNvSpPr>
          <p:nvPr/>
        </p:nvSpPr>
        <p:spPr bwMode="auto">
          <a:xfrm>
            <a:off x="3886200" y="5562600"/>
            <a:ext cx="392113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000000"/>
                </a:solidFill>
              </a:rPr>
              <a:t>Х</a:t>
            </a:r>
          </a:p>
        </p:txBody>
      </p:sp>
      <p:grpSp>
        <p:nvGrpSpPr>
          <p:cNvPr id="36902" name="Group 38"/>
          <p:cNvGrpSpPr>
            <a:grpSpLocks/>
          </p:cNvGrpSpPr>
          <p:nvPr/>
        </p:nvGrpSpPr>
        <p:grpSpPr bwMode="auto">
          <a:xfrm>
            <a:off x="533400" y="5334000"/>
            <a:ext cx="3581400" cy="687388"/>
            <a:chOff x="336" y="2976"/>
            <a:chExt cx="2256" cy="433"/>
          </a:xfrm>
        </p:grpSpPr>
        <p:sp>
          <p:nvSpPr>
            <p:cNvPr id="36870" name="Line 6"/>
            <p:cNvSpPr>
              <a:spLocks noChangeShapeType="1"/>
            </p:cNvSpPr>
            <p:nvPr/>
          </p:nvSpPr>
          <p:spPr bwMode="auto">
            <a:xfrm>
              <a:off x="672" y="3072"/>
              <a:ext cx="1920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71" name="Line 7"/>
            <p:cNvSpPr>
              <a:spLocks noChangeShapeType="1"/>
            </p:cNvSpPr>
            <p:nvPr/>
          </p:nvSpPr>
          <p:spPr bwMode="auto">
            <a:xfrm>
              <a:off x="1536" y="2976"/>
              <a:ext cx="0" cy="19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72" name="Line 8"/>
            <p:cNvSpPr>
              <a:spLocks noChangeShapeType="1"/>
            </p:cNvSpPr>
            <p:nvPr/>
          </p:nvSpPr>
          <p:spPr bwMode="auto">
            <a:xfrm>
              <a:off x="1680" y="2976"/>
              <a:ext cx="0" cy="19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73" name="Line 9"/>
            <p:cNvSpPr>
              <a:spLocks noChangeShapeType="1"/>
            </p:cNvSpPr>
            <p:nvPr/>
          </p:nvSpPr>
          <p:spPr bwMode="auto">
            <a:xfrm>
              <a:off x="1824" y="2976"/>
              <a:ext cx="0" cy="19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74" name="Line 10"/>
            <p:cNvSpPr>
              <a:spLocks noChangeShapeType="1"/>
            </p:cNvSpPr>
            <p:nvPr/>
          </p:nvSpPr>
          <p:spPr bwMode="auto">
            <a:xfrm>
              <a:off x="1968" y="2976"/>
              <a:ext cx="0" cy="19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75" name="Line 11"/>
            <p:cNvSpPr>
              <a:spLocks noChangeShapeType="1"/>
            </p:cNvSpPr>
            <p:nvPr/>
          </p:nvSpPr>
          <p:spPr bwMode="auto">
            <a:xfrm>
              <a:off x="2112" y="2976"/>
              <a:ext cx="0" cy="19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76" name="Line 12"/>
            <p:cNvSpPr>
              <a:spLocks noChangeShapeType="1"/>
            </p:cNvSpPr>
            <p:nvPr/>
          </p:nvSpPr>
          <p:spPr bwMode="auto">
            <a:xfrm>
              <a:off x="1392" y="2976"/>
              <a:ext cx="0" cy="19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77" name="Line 13"/>
            <p:cNvSpPr>
              <a:spLocks noChangeShapeType="1"/>
            </p:cNvSpPr>
            <p:nvPr/>
          </p:nvSpPr>
          <p:spPr bwMode="auto">
            <a:xfrm>
              <a:off x="1248" y="2976"/>
              <a:ext cx="0" cy="19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78" name="Line 14"/>
            <p:cNvSpPr>
              <a:spLocks noChangeShapeType="1"/>
            </p:cNvSpPr>
            <p:nvPr/>
          </p:nvSpPr>
          <p:spPr bwMode="auto">
            <a:xfrm>
              <a:off x="1104" y="2976"/>
              <a:ext cx="0" cy="19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79" name="Line 15"/>
            <p:cNvSpPr>
              <a:spLocks noChangeShapeType="1"/>
            </p:cNvSpPr>
            <p:nvPr/>
          </p:nvSpPr>
          <p:spPr bwMode="auto">
            <a:xfrm>
              <a:off x="960" y="2976"/>
              <a:ext cx="0" cy="19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81" name="Text Box 17"/>
            <p:cNvSpPr txBox="1">
              <a:spLocks noChangeArrowheads="1"/>
            </p:cNvSpPr>
            <p:nvPr/>
          </p:nvSpPr>
          <p:spPr bwMode="auto">
            <a:xfrm>
              <a:off x="1440" y="3121"/>
              <a:ext cx="238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 b="1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36882" name="Text Box 18"/>
            <p:cNvSpPr txBox="1">
              <a:spLocks noChangeArrowheads="1"/>
            </p:cNvSpPr>
            <p:nvPr/>
          </p:nvSpPr>
          <p:spPr bwMode="auto">
            <a:xfrm>
              <a:off x="960" y="3121"/>
              <a:ext cx="321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 b="1">
                  <a:solidFill>
                    <a:srgbClr val="000000"/>
                  </a:solidFill>
                </a:rPr>
                <a:t>-3</a:t>
              </a:r>
            </a:p>
          </p:txBody>
        </p:sp>
        <p:sp>
          <p:nvSpPr>
            <p:cNvPr id="36883" name="Text Box 19"/>
            <p:cNvSpPr txBox="1">
              <a:spLocks noChangeArrowheads="1"/>
            </p:cNvSpPr>
            <p:nvPr/>
          </p:nvSpPr>
          <p:spPr bwMode="auto">
            <a:xfrm>
              <a:off x="1872" y="3121"/>
              <a:ext cx="238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 b="1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36884" name="Text Box 20"/>
            <p:cNvSpPr txBox="1">
              <a:spLocks noChangeArrowheads="1"/>
            </p:cNvSpPr>
            <p:nvPr/>
          </p:nvSpPr>
          <p:spPr bwMode="auto">
            <a:xfrm>
              <a:off x="336" y="2976"/>
              <a:ext cx="32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 b="1">
                  <a:solidFill>
                    <a:srgbClr val="000000"/>
                  </a:solidFill>
                </a:rPr>
                <a:t>5)</a:t>
              </a:r>
            </a:p>
          </p:txBody>
        </p:sp>
      </p:grpSp>
      <p:sp>
        <p:nvSpPr>
          <p:cNvPr id="36897" name="Text Box 33"/>
          <p:cNvSpPr txBox="1">
            <a:spLocks noChangeArrowheads="1"/>
          </p:cNvSpPr>
          <p:nvPr/>
        </p:nvSpPr>
        <p:spPr bwMode="auto">
          <a:xfrm>
            <a:off x="8534400" y="5562600"/>
            <a:ext cx="360363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000000"/>
                </a:solidFill>
              </a:rPr>
              <a:t>Х</a:t>
            </a:r>
          </a:p>
        </p:txBody>
      </p:sp>
      <p:grpSp>
        <p:nvGrpSpPr>
          <p:cNvPr id="36903" name="Group 39"/>
          <p:cNvGrpSpPr>
            <a:grpSpLocks/>
          </p:cNvGrpSpPr>
          <p:nvPr/>
        </p:nvGrpSpPr>
        <p:grpSpPr bwMode="auto">
          <a:xfrm>
            <a:off x="4876800" y="5334000"/>
            <a:ext cx="3733800" cy="687388"/>
            <a:chOff x="3072" y="2976"/>
            <a:chExt cx="2352" cy="433"/>
          </a:xfrm>
        </p:grpSpPr>
        <p:sp>
          <p:nvSpPr>
            <p:cNvPr id="36885" name="Line 21"/>
            <p:cNvSpPr>
              <a:spLocks noChangeShapeType="1"/>
            </p:cNvSpPr>
            <p:nvPr/>
          </p:nvSpPr>
          <p:spPr bwMode="auto">
            <a:xfrm>
              <a:off x="3408" y="3072"/>
              <a:ext cx="2016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86" name="Line 22"/>
            <p:cNvSpPr>
              <a:spLocks noChangeShapeType="1"/>
            </p:cNvSpPr>
            <p:nvPr/>
          </p:nvSpPr>
          <p:spPr bwMode="auto">
            <a:xfrm>
              <a:off x="4464" y="2976"/>
              <a:ext cx="0" cy="19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87" name="Line 23"/>
            <p:cNvSpPr>
              <a:spLocks noChangeShapeType="1"/>
            </p:cNvSpPr>
            <p:nvPr/>
          </p:nvSpPr>
          <p:spPr bwMode="auto">
            <a:xfrm>
              <a:off x="4608" y="2976"/>
              <a:ext cx="0" cy="19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88" name="Line 24"/>
            <p:cNvSpPr>
              <a:spLocks noChangeShapeType="1"/>
            </p:cNvSpPr>
            <p:nvPr/>
          </p:nvSpPr>
          <p:spPr bwMode="auto">
            <a:xfrm>
              <a:off x="4752" y="2976"/>
              <a:ext cx="0" cy="19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89" name="Line 25"/>
            <p:cNvSpPr>
              <a:spLocks noChangeShapeType="1"/>
            </p:cNvSpPr>
            <p:nvPr/>
          </p:nvSpPr>
          <p:spPr bwMode="auto">
            <a:xfrm>
              <a:off x="4896" y="2976"/>
              <a:ext cx="0" cy="19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90" name="Line 26"/>
            <p:cNvSpPr>
              <a:spLocks noChangeShapeType="1"/>
            </p:cNvSpPr>
            <p:nvPr/>
          </p:nvSpPr>
          <p:spPr bwMode="auto">
            <a:xfrm>
              <a:off x="5040" y="2976"/>
              <a:ext cx="0" cy="19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91" name="Line 27"/>
            <p:cNvSpPr>
              <a:spLocks noChangeShapeType="1"/>
            </p:cNvSpPr>
            <p:nvPr/>
          </p:nvSpPr>
          <p:spPr bwMode="auto">
            <a:xfrm>
              <a:off x="5184" y="2976"/>
              <a:ext cx="0" cy="19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92" name="Line 28"/>
            <p:cNvSpPr>
              <a:spLocks noChangeShapeType="1"/>
            </p:cNvSpPr>
            <p:nvPr/>
          </p:nvSpPr>
          <p:spPr bwMode="auto">
            <a:xfrm>
              <a:off x="4320" y="2976"/>
              <a:ext cx="0" cy="19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93" name="Line 29"/>
            <p:cNvSpPr>
              <a:spLocks noChangeShapeType="1"/>
            </p:cNvSpPr>
            <p:nvPr/>
          </p:nvSpPr>
          <p:spPr bwMode="auto">
            <a:xfrm>
              <a:off x="4176" y="2976"/>
              <a:ext cx="0" cy="19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94" name="Line 30"/>
            <p:cNvSpPr>
              <a:spLocks noChangeShapeType="1"/>
            </p:cNvSpPr>
            <p:nvPr/>
          </p:nvSpPr>
          <p:spPr bwMode="auto">
            <a:xfrm>
              <a:off x="4032" y="2976"/>
              <a:ext cx="0" cy="19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95" name="Line 31"/>
            <p:cNvSpPr>
              <a:spLocks noChangeShapeType="1"/>
            </p:cNvSpPr>
            <p:nvPr/>
          </p:nvSpPr>
          <p:spPr bwMode="auto">
            <a:xfrm>
              <a:off x="3888" y="2976"/>
              <a:ext cx="0" cy="19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96" name="Line 32"/>
            <p:cNvSpPr>
              <a:spLocks noChangeShapeType="1"/>
            </p:cNvSpPr>
            <p:nvPr/>
          </p:nvSpPr>
          <p:spPr bwMode="auto">
            <a:xfrm>
              <a:off x="3744" y="2976"/>
              <a:ext cx="0" cy="19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898" name="Text Box 34"/>
            <p:cNvSpPr txBox="1">
              <a:spLocks noChangeArrowheads="1"/>
            </p:cNvSpPr>
            <p:nvPr/>
          </p:nvSpPr>
          <p:spPr bwMode="auto">
            <a:xfrm>
              <a:off x="4368" y="3121"/>
              <a:ext cx="238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 b="1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36899" name="Text Box 35"/>
            <p:cNvSpPr txBox="1">
              <a:spLocks noChangeArrowheads="1"/>
            </p:cNvSpPr>
            <p:nvPr/>
          </p:nvSpPr>
          <p:spPr bwMode="auto">
            <a:xfrm>
              <a:off x="3744" y="3121"/>
              <a:ext cx="321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 b="1">
                  <a:solidFill>
                    <a:srgbClr val="000000"/>
                  </a:solidFill>
                </a:rPr>
                <a:t>-4</a:t>
              </a:r>
            </a:p>
          </p:txBody>
        </p:sp>
        <p:sp>
          <p:nvSpPr>
            <p:cNvPr id="36900" name="Text Box 36"/>
            <p:cNvSpPr txBox="1">
              <a:spLocks noChangeArrowheads="1"/>
            </p:cNvSpPr>
            <p:nvPr/>
          </p:nvSpPr>
          <p:spPr bwMode="auto">
            <a:xfrm>
              <a:off x="4944" y="3121"/>
              <a:ext cx="238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 b="1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36901" name="Text Box 37"/>
            <p:cNvSpPr txBox="1">
              <a:spLocks noChangeArrowheads="1"/>
            </p:cNvSpPr>
            <p:nvPr/>
          </p:nvSpPr>
          <p:spPr bwMode="auto">
            <a:xfrm>
              <a:off x="3072" y="2976"/>
              <a:ext cx="29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2400">
                  <a:solidFill>
                    <a:srgbClr val="000000"/>
                  </a:solidFill>
                </a:rPr>
                <a:t>5)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919</TotalTime>
  <Words>246</Words>
  <Application>Microsoft Office PowerPoint</Application>
  <PresentationFormat>Экран (4:3)</PresentationFormat>
  <Paragraphs>83</Paragraphs>
  <Slides>10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Tahoma</vt:lpstr>
      <vt:lpstr>Times New Roman</vt:lpstr>
      <vt:lpstr>Wingdings</vt:lpstr>
      <vt:lpstr>Океан</vt:lpstr>
      <vt:lpstr>Microsoft Equation 3.0</vt:lpstr>
      <vt:lpstr>Противоположные числа</vt:lpstr>
      <vt:lpstr>Под каким номером изображена координатная прямая? Почему вы так считаете?</vt:lpstr>
      <vt:lpstr> Найти координаты точек: А, В, С, D, F, M, K.</vt:lpstr>
      <vt:lpstr>Проверка:</vt:lpstr>
      <vt:lpstr>Что общего у отрезков ОВ и ОС, ОА и ОК? Чем отличаются?</vt:lpstr>
      <vt:lpstr>Схема определения:</vt:lpstr>
      <vt:lpstr>Слайд 7</vt:lpstr>
      <vt:lpstr>Прочитайте:</vt:lpstr>
      <vt:lpstr>Проверь своего соседа</vt:lpstr>
      <vt:lpstr>Ответьте на вопросы: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Ольга</cp:lastModifiedBy>
  <cp:revision>9</cp:revision>
  <cp:lastPrinted>1601-01-01T00:00:00Z</cp:lastPrinted>
  <dcterms:created xsi:type="dcterms:W3CDTF">1601-01-01T00:00:00Z</dcterms:created>
  <dcterms:modified xsi:type="dcterms:W3CDTF">2011-01-29T09:19:09Z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