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5" r:id="rId4"/>
    <p:sldId id="303" r:id="rId5"/>
    <p:sldId id="302" r:id="rId6"/>
    <p:sldId id="268" r:id="rId7"/>
    <p:sldId id="304" r:id="rId8"/>
    <p:sldId id="280" r:id="rId9"/>
    <p:sldId id="271" r:id="rId10"/>
    <p:sldId id="292" r:id="rId11"/>
    <p:sldId id="293" r:id="rId12"/>
    <p:sldId id="294" r:id="rId13"/>
    <p:sldId id="297" r:id="rId14"/>
    <p:sldId id="295" r:id="rId15"/>
    <p:sldId id="296" r:id="rId16"/>
    <p:sldId id="277" r:id="rId17"/>
    <p:sldId id="289" r:id="rId18"/>
    <p:sldId id="291" r:id="rId19"/>
    <p:sldId id="30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3300"/>
    <a:srgbClr val="262620"/>
    <a:srgbClr val="DCE1CF"/>
    <a:srgbClr val="CC9900"/>
    <a:srgbClr val="A21E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684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23EC09-E873-49EE-A460-A1253D8A6C8A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BCF285-FF6E-484F-8013-FEA053977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BAB5-379E-4D1D-9694-55638F20AFD1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F599-A947-47EA-A425-566265DB5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0A11-2C30-403D-BF96-A035EC0E0902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2B92-6FD5-448E-871A-A7565095B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B87D-29F8-4999-8499-09FE7B361B15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1599-5D1C-4BFA-9B3D-AA8F1F0D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07F2-ACC6-4215-9CE1-80B51209B1AB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AC88-AB92-428B-9529-877AA5E32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55A8-C7A5-426C-91C5-37CD90F0A34E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8AE1-69AB-4210-89D3-832097173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0FE9-917D-4EEF-B986-09ABB07A3ECF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C877-25C0-42DA-A07F-DBCB80C7E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01C9-36BC-485D-9733-9417BD07906A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C00C-DCEB-4D95-8180-E4440354E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0F77-18AA-4A2C-B1EA-7E1306BA96EA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E7BE-DBD2-47C3-BA90-2E4EB4582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B2C9-A76E-4F27-9E90-91D98A1B0FDA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82FF-6467-44E7-8D70-C0DF0E391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5D6D-E72F-4FD8-B70E-6369E13BDA1E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39BC-48E3-4982-ACCA-FF278476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3FA6-9CCE-46A8-B72C-97F587F6DAA1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92A4-51FC-487C-9E5B-45220EBDE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9900"/>
            </a:gs>
            <a:gs pos="50000">
              <a:srgbClr val="DCE1CF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25729E-C851-4C73-9157-2C43BB4EF2E9}" type="datetimeFigureOut">
              <a:rPr lang="en-US"/>
              <a:pPr>
                <a:defRPr/>
              </a:pPr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F6748A-34D0-464B-858F-0A9496113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Microsoft_Office_Word4.docx"/><Relationship Id="rId4" Type="http://schemas.openxmlformats.org/officeDocument/2006/relationships/package" Target="../embeddings/_________Microsoft_Office_Word3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800"/>
            <a:ext cx="693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“Знать – значит победить.”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А. Н. Несмеянов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3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867400"/>
          </a:xfrm>
        </p:spPr>
        <p:txBody>
          <a:bodyPr/>
          <a:lstStyle/>
          <a:p>
            <a:pPr marL="0" indent="363538" eaLnBrk="1" hangingPunct="1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Способы защиты сварных соединений и конструкций от коррозии: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Подготовка к сварке присадочных материалов.</a:t>
            </a:r>
          </a:p>
          <a:p>
            <a:pPr marL="0" indent="363538" eaLnBrk="1" hangingPunct="1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Подготовка свариваемого металла.</a:t>
            </a:r>
          </a:p>
          <a:p>
            <a:pPr marL="0" indent="363538" eaLnBrk="1" hangingPunct="1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Антикоррозионная защита после сварки</a:t>
            </a:r>
          </a:p>
        </p:txBody>
      </p:sp>
      <p:pic>
        <p:nvPicPr>
          <p:cNvPr id="28675" name="Picture 3" descr="C:\Documents and Settings\Антонина.6257CF59702D475\Рабочий стол\Новая папка (3)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0"/>
            <a:ext cx="1295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4294967295"/>
          </p:nvPr>
        </p:nvSpPr>
        <p:spPr>
          <a:xfrm>
            <a:off x="685800" y="457200"/>
            <a:ext cx="7924800" cy="5943600"/>
          </a:xfrm>
        </p:spPr>
        <p:txBody>
          <a:bodyPr/>
          <a:lstStyle/>
          <a:p>
            <a:pPr marL="449263" indent="-449263" eaLnBrk="1" hangingPunct="1"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Подготовка  материала к сварке</a:t>
            </a:r>
          </a:p>
          <a:p>
            <a:pPr marL="449263" indent="-449263" eaLnBrk="1" hangingPunct="1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Прокалка электродов, флюса, зачистка сварочной проволоки.</a:t>
            </a:r>
          </a:p>
          <a:p>
            <a:pPr marL="449263" indent="-449263" eaLnBrk="1" hangingPunct="1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Удаление окалины, ржавчины, окисной пленки с поверхности металла.</a:t>
            </a:r>
          </a:p>
          <a:p>
            <a:pPr marL="449263" indent="-449263" eaLnBrk="1" hangingPunct="1"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Удаление влаги с поверхности свариваемого металла.</a:t>
            </a:r>
          </a:p>
          <a:p>
            <a:pPr eaLnBrk="1" hangingPunct="1"/>
            <a:endParaRPr lang="ru-RU" sz="4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1000" y="990600"/>
            <a:ext cx="8458200" cy="51355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Защита расплавленного металла в процессе сварки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Разовая 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Раскисление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Легирование</a:t>
            </a:r>
          </a:p>
          <a:p>
            <a:pPr eaLnBrk="1" hangingPunct="1">
              <a:buFont typeface="Arial" charset="0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Шлаковая.</a:t>
            </a:r>
          </a:p>
          <a:p>
            <a:pPr eaLnBrk="1" hangingPunct="1">
              <a:buFont typeface="Arial" charset="0"/>
              <a:buAutoNum type="arabicPeriod"/>
            </a:pPr>
            <a:endParaRPr lang="ru-RU" sz="4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906963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Защита сварного шва после сварки</a:t>
            </a:r>
          </a:p>
          <a:p>
            <a:pPr marL="0" indent="0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медленное охлаждение сварного соединения</a:t>
            </a:r>
          </a:p>
          <a:p>
            <a:pPr marL="0" indent="0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удаление шлака</a:t>
            </a:r>
          </a:p>
          <a:p>
            <a:pPr marL="0" indent="0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зачистка шва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околошовной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зоны от шлака, капель расплавленного металла.</a:t>
            </a:r>
          </a:p>
          <a:p>
            <a:pPr marL="0" indent="0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нанесение антикоррозионного покрытия.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сварных конструкций от коррозии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4038600" cy="14478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Металлическими покрытиями</a:t>
            </a:r>
          </a:p>
        </p:txBody>
      </p:sp>
      <p:sp>
        <p:nvSpPr>
          <p:cNvPr id="3277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382963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Неметаллическими покрытиями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Нанесение металлических покрытий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953000" cy="2667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Гальванизация, металлизация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Химические покрытия – создают оксидную пленку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7" descr="C:\Documents and Settings\Антонина.6257CF59702D475\Рабочий стол\Новая папка (3)\www.ukrbiznes.com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34200" y="1447800"/>
            <a:ext cx="1600200" cy="1497013"/>
          </a:xfrm>
        </p:spPr>
      </p:pic>
      <p:pic>
        <p:nvPicPr>
          <p:cNvPr id="33796" name="Picture 5" descr="C:\Documents and Settings\Антонина.6257CF59702D475\Рабочий стол\Новая папка (3)\provoloka_1.jpg"/>
          <p:cNvPicPr>
            <a:picLocks noChangeAspect="1" noChangeArrowheads="1"/>
          </p:cNvPicPr>
          <p:nvPr/>
        </p:nvPicPr>
        <p:blipFill>
          <a:blip r:embed="rId3"/>
          <a:srcRect l="32001" t="10829" r="3999" b="9322"/>
          <a:stretch>
            <a:fillRect/>
          </a:stretch>
        </p:blipFill>
        <p:spPr bwMode="auto">
          <a:xfrm>
            <a:off x="6172200" y="2971800"/>
            <a:ext cx="16764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C:\Documents and Settings\Антонина.6257CF59702D475\Рабочий стол\Новая папка (3)\tube_in_tube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343400"/>
            <a:ext cx="3489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Неметаллические покрытия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эмалирование, нанесение пластмасс</a:t>
            </a:r>
          </a:p>
          <a:p>
            <a:pPr eaLnBrk="1" hangingPunct="1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 Смазочными материалами, лакокрасочными материалами</a:t>
            </a:r>
          </a:p>
        </p:txBody>
      </p:sp>
      <p:pic>
        <p:nvPicPr>
          <p:cNvPr id="34819" name="Picture 3" descr="C:\Documents and Settings\Антонина.6257CF59702D475\Рабочий стол\Новая папка (3)\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9800" y="3505200"/>
            <a:ext cx="2741613" cy="2057400"/>
          </a:xfrm>
        </p:spPr>
      </p:pic>
      <p:pic>
        <p:nvPicPr>
          <p:cNvPr id="34820" name="Picture 2" descr="C:\Documents and Settings\Антонина.6257CF59702D475\Рабочий стол\Новая папка (3)\bax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996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5" descr="http://www.svarng.ru/img/cont/11550179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880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6"/>
          <p:cNvSpPr>
            <a:spLocks noGrp="1"/>
          </p:cNvSpPr>
          <p:nvPr>
            <p:ph sz="half" idx="2"/>
          </p:nvPr>
        </p:nvSpPr>
        <p:spPr>
          <a:xfrm>
            <a:off x="4191000" y="2362200"/>
            <a:ext cx="4419600" cy="36576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Сплошная равномерная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Сплошная неравномерная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Точечная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Межкристаллическая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Пятнами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844" name="Рисунок 1" descr="http://www.tehnoarticles.ru/images/svarkametalla/image119.jpg"/>
          <p:cNvPicPr>
            <a:picLocks noChangeAspect="1" noChangeArrowheads="1"/>
          </p:cNvPicPr>
          <p:nvPr/>
        </p:nvPicPr>
        <p:blipFill>
          <a:blip r:embed="rId2"/>
          <a:srcRect l="34186" r="40256" b="83951"/>
          <a:stretch>
            <a:fillRect/>
          </a:stretch>
        </p:blipFill>
        <p:spPr bwMode="auto">
          <a:xfrm>
            <a:off x="1828800" y="3429000"/>
            <a:ext cx="21336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1" descr="http://www.tehnoarticles.ru/images/svarkametalla/image119.jpg"/>
          <p:cNvPicPr>
            <a:picLocks noChangeAspect="1" noChangeArrowheads="1"/>
          </p:cNvPicPr>
          <p:nvPr/>
        </p:nvPicPr>
        <p:blipFill>
          <a:blip r:embed="rId2"/>
          <a:srcRect l="2875" t="60403" r="71886" b="26758"/>
          <a:stretch>
            <a:fillRect/>
          </a:stretch>
        </p:blipFill>
        <p:spPr bwMode="auto">
          <a:xfrm>
            <a:off x="1524000" y="4419600"/>
            <a:ext cx="2462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1" descr="http://www.tehnoarticles.ru/images/svarkametalla/image119.jpg"/>
          <p:cNvPicPr>
            <a:picLocks noChangeAspect="1" noChangeArrowheads="1"/>
          </p:cNvPicPr>
          <p:nvPr/>
        </p:nvPicPr>
        <p:blipFill>
          <a:blip r:embed="rId2"/>
          <a:srcRect l="30991" t="60986" r="43451" b="27925"/>
          <a:stretch>
            <a:fillRect/>
          </a:stretch>
        </p:blipFill>
        <p:spPr bwMode="auto">
          <a:xfrm>
            <a:off x="1371600" y="5105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1" descr="http://www.tehnoarticles.ru/images/svarkametalla/image119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65814" t="5721" r="9584" b="82608"/>
          <a:stretch>
            <a:fillRect/>
          </a:stretch>
        </p:blipFill>
        <p:spPr bwMode="auto">
          <a:xfrm>
            <a:off x="1066800" y="5715000"/>
            <a:ext cx="2346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1" descr="http://www.tehnoarticles.ru/images/svarkametalla/image119.jpg"/>
          <p:cNvPicPr>
            <a:picLocks noChangeAspect="1" noChangeArrowheads="1"/>
          </p:cNvPicPr>
          <p:nvPr/>
        </p:nvPicPr>
        <p:blipFill>
          <a:blip r:embed="rId2"/>
          <a:srcRect l="3514" r="71886" b="83951"/>
          <a:stretch>
            <a:fillRect/>
          </a:stretch>
        </p:blipFill>
        <p:spPr bwMode="auto">
          <a:xfrm>
            <a:off x="1981200" y="2362200"/>
            <a:ext cx="20447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6"/>
          <p:cNvSpPr>
            <a:spLocks noGrp="1"/>
          </p:cNvSpPr>
          <p:nvPr>
            <p:ph sz="half" idx="2"/>
          </p:nvPr>
        </p:nvSpPr>
        <p:spPr>
          <a:xfrm>
            <a:off x="0" y="381000"/>
            <a:ext cx="9144000" cy="10668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Виды коррозионных разрушений.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Защита металла от коррозии после сварки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047999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медленное охлаждение сваренного металла</a:t>
            </a:r>
          </a:p>
          <a:p>
            <a:pPr eaLnBrk="1" hangingPunct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удаление шлака</a:t>
            </a:r>
          </a:p>
          <a:p>
            <a:pPr eaLnBrk="1" hangingPunct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антикоррозионная защита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Творческих вам успехов!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63" y="685800"/>
            <a:ext cx="8042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ександр\Pictures\rust01_20060417_w800x5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3016250"/>
            <a:ext cx="6172200" cy="353695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ru-RU" b="1" dirty="0" smtClean="0">
                <a:solidFill>
                  <a:srgbClr val="26262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solidFill>
                  <a:srgbClr val="2626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62620"/>
                </a:solidFill>
                <a:latin typeface="Times New Roman" pitchFamily="18" charset="0"/>
                <a:cs typeface="Times New Roman" pitchFamily="18" charset="0"/>
              </a:rPr>
              <a:t>Коррозия металлов, способы защиты сварных швов и конструкций.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Коррозия.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процесс самопроизвольного разрушения металлов и сплавов под влиянием внешней среды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corrosio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разъедание).</a:t>
            </a:r>
          </a:p>
          <a:p>
            <a:pPr algn="ctr" eaLnBrk="1" hangingPunct="1">
              <a:buNone/>
            </a:pPr>
            <a:endParaRPr lang="ru-RU" b="1" dirty="0" smtClean="0"/>
          </a:p>
          <a:p>
            <a:pPr algn="ctr" eaLnBrk="1" hangingPunct="1">
              <a:buNone/>
            </a:pPr>
            <a:r>
              <a:rPr lang="en-US" sz="5400" b="1" dirty="0" smtClean="0"/>
              <a:t>Me + O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 + CO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 + SiO</a:t>
            </a:r>
            <a:r>
              <a:rPr lang="en-US" sz="5400" b="1" baseline="-25000" dirty="0" smtClean="0"/>
              <a:t>2</a:t>
            </a:r>
            <a:r>
              <a:rPr lang="en-US" sz="5400" b="1" dirty="0" smtClean="0"/>
              <a:t> + H</a:t>
            </a:r>
            <a:r>
              <a:rPr lang="en-US" sz="5400" b="1" baseline="-25000" dirty="0" smtClean="0"/>
              <a:t>2</a:t>
            </a:r>
            <a:endParaRPr lang="ru-RU" sz="5400" b="1" baseline="-25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Антонина.6257CF59702D475\Рабочий стол\кабыжакова\ликай\Kobelt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4800600" y="3732213"/>
            <a:ext cx="43434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коррозии</a:t>
            </a:r>
          </a:p>
        </p:txBody>
      </p:sp>
      <p:sp>
        <p:nvSpPr>
          <p:cNvPr id="21507" name="Rectangle 5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83076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Химическая</a:t>
            </a:r>
          </a:p>
          <a:p>
            <a:pPr marL="0" indent="3175" eaLnBrk="1" hangingPunct="1">
              <a:lnSpc>
                <a:spcPct val="80000"/>
              </a:lnSpc>
              <a:buFont typeface="Arial" charset="0"/>
              <a:buAutoNum type="arabicPeriod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Взаимодействие с 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СО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3175" eaLnBrk="1" hangingPunct="1">
              <a:lnSpc>
                <a:spcPct val="80000"/>
              </a:lnSpc>
              <a:buFont typeface="Arial" charset="0"/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175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2. С водяными парами </a:t>
            </a:r>
          </a:p>
          <a:p>
            <a:pPr marL="0" indent="3175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при повышенных температурах;</a:t>
            </a:r>
          </a:p>
          <a:p>
            <a:pPr marL="0" indent="3175" eaLnBrk="1" hangingPunct="1">
              <a:lnSpc>
                <a:spcPct val="80000"/>
              </a:lnSpc>
              <a:buFont typeface="Arial" charset="0"/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175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3. В жидкостях органического происхождения  </a:t>
            </a:r>
          </a:p>
          <a:p>
            <a:pPr marL="0" indent="3175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спирте, мазуте, бензине,..</a:t>
            </a:r>
          </a:p>
        </p:txBody>
      </p:sp>
      <p:sp>
        <p:nvSpPr>
          <p:cNvPr id="21508" name="Rectangle 6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572000" cy="47545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Электрохимическая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1. Газовая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2. Атмосферная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3. Подводная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4. Подземная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5. Блуждающими токами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685801"/>
            <a:ext cx="8229600" cy="1295400"/>
          </a:xfrm>
        </p:spPr>
        <p:txBody>
          <a:bodyPr/>
          <a:lstStyle/>
          <a:p>
            <a:pPr marL="0" indent="20638" eaLnBrk="1" hangingPunct="1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Сущность коррозии:</a:t>
            </a:r>
          </a:p>
          <a:p>
            <a:pPr marL="0" indent="20638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металла в ионное состояние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530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3810000"/>
            <a:ext cx="8153400" cy="2438400"/>
          </a:xfrm>
        </p:spPr>
        <p:txBody>
          <a:bodyPr/>
          <a:lstStyle/>
          <a:p>
            <a:pPr marL="0" indent="20638" eaLnBrk="1" hangingPunct="1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Причины коррозии:</a:t>
            </a:r>
          </a:p>
          <a:p>
            <a:pPr marL="0" indent="20638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вода,</a:t>
            </a:r>
          </a:p>
          <a:p>
            <a:pPr marL="0" indent="20638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оксиды серы, углерода, азота, кислород воздуха, электролиты, микроорганизмы и др.</a:t>
            </a:r>
          </a:p>
          <a:p>
            <a:pPr eaLnBrk="1" hangingPunct="1"/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600200" y="2286000"/>
          <a:ext cx="5656262" cy="846137"/>
        </p:xfrm>
        <a:graphic>
          <a:graphicData uri="http://schemas.openxmlformats.org/presentationml/2006/ole">
            <p:oleObj spid="_x0000_s1026" name="Документ" r:id="rId3" imgW="5672495" imgH="849631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6"/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8915400" cy="6096000"/>
          </a:xfrm>
        </p:spPr>
        <p:txBody>
          <a:bodyPr/>
          <a:lstStyle/>
          <a:p>
            <a:pPr marL="0" indent="20638" eaLnBrk="1" hangingPunct="1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ЭЛЕКТРОХИМИЧЕСКАЯ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КОРРОЗИЯ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0638" eaLnBrk="1" hangingPunct="1"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4288"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на поверхности менее активного металла идет восстановление в кислой среде</a:t>
            </a:r>
          </a:p>
          <a:p>
            <a:pPr marL="0" indent="14288">
              <a:lnSpc>
                <a:spcPct val="90000"/>
              </a:lnSpc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4288">
              <a:lnSpc>
                <a:spcPct val="900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нейтральной или щелочной среде </a:t>
            </a:r>
          </a:p>
          <a:p>
            <a:pPr marL="0" indent="14288">
              <a:lnSpc>
                <a:spcPct val="90000"/>
              </a:lnSpc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4288">
              <a:lnSpc>
                <a:spcPct val="900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поэтому в нейтральной и щелочной среде образуются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гидроксиды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железа</a:t>
            </a:r>
          </a:p>
          <a:p>
            <a:pPr marL="0" indent="14288">
              <a:lnSpc>
                <a:spcPct val="90000"/>
              </a:lnSpc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+ 2OH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→ Fe(OH)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14288">
              <a:lnSpc>
                <a:spcPct val="90000"/>
              </a:lnSpc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 Fe(OH)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+ 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→ 4Fe(OH)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Ржавчина</a:t>
            </a:r>
            <a:endParaRPr lang="en-US" sz="32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04800" y="990600"/>
          <a:ext cx="4222168" cy="677862"/>
        </p:xfrm>
        <a:graphic>
          <a:graphicData uri="http://schemas.openxmlformats.org/presentationml/2006/ole">
            <p:oleObj spid="_x0000_s2050" name="Документ" r:id="rId3" imgW="2862935" imgH="455776" progId="Word.Document.12">
              <p:embed/>
            </p:oleObj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457200" y="2362200"/>
          <a:ext cx="3505200" cy="511175"/>
        </p:xfrm>
        <a:graphic>
          <a:graphicData uri="http://schemas.openxmlformats.org/presentationml/2006/ole">
            <p:oleObj spid="_x0000_s2051" name="Документ" r:id="rId4" imgW="2543591" imgH="434176" progId="Word.Document.12">
              <p:embed/>
            </p:oleObj>
          </a:graphicData>
        </a:graphic>
      </p:graphicFrame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457200" y="3429000"/>
          <a:ext cx="4406107" cy="533400"/>
        </p:xfrm>
        <a:graphic>
          <a:graphicData uri="http://schemas.openxmlformats.org/presentationml/2006/ole">
            <p:oleObj spid="_x0000_s2052" name="Документ" r:id="rId5" imgW="3775393" imgH="434176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Факторы, влияющие на коррозию:</a:t>
            </a:r>
          </a:p>
          <a:p>
            <a:pPr eaLnBrk="1" hangingPunct="1"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11200" indent="-711200"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химический состав и структура металла;</a:t>
            </a:r>
          </a:p>
          <a:p>
            <a:pPr marL="711200" indent="-711200"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агрессивность среды;</a:t>
            </a:r>
          </a:p>
          <a:p>
            <a:pPr marL="711200" indent="-711200"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температура окружающей среды.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5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Сплошная – равномерная, неравномерная</a:t>
            </a:r>
          </a:p>
          <a:p>
            <a:pPr marL="514350" indent="-514350" eaLnBrk="1" hangingPunct="1"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Местная – точечная и </a:t>
            </a:r>
          </a:p>
          <a:p>
            <a:pPr marL="514350" indent="-65088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сквозная</a:t>
            </a:r>
          </a:p>
          <a:p>
            <a:pPr marL="514350" indent="-514350" eaLnBrk="1" hangingPunct="1"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Структурная</a:t>
            </a:r>
          </a:p>
        </p:txBody>
      </p:sp>
      <p:pic>
        <p:nvPicPr>
          <p:cNvPr id="25603" name="Picture 3" descr="C:\Documents and Settings\Антонина.6257CF59702D475\Рабочий стол\Новая папка (3)\oezs_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457200"/>
            <a:ext cx="2590800" cy="1511300"/>
          </a:xfrm>
        </p:spPr>
      </p:pic>
      <p:pic>
        <p:nvPicPr>
          <p:cNvPr id="25604" name="Picture 4" descr="C:\Documents and Settings\Антонина.6257CF59702D475\Рабочий стол\Новая папка (3)\btp10_2.jpg"/>
          <p:cNvPicPr>
            <a:picLocks noChangeAspect="1" noChangeArrowheads="1"/>
          </p:cNvPicPr>
          <p:nvPr/>
        </p:nvPicPr>
        <p:blipFill>
          <a:blip r:embed="rId3"/>
          <a:srcRect r="12500"/>
          <a:stretch>
            <a:fillRect/>
          </a:stretch>
        </p:blipFill>
        <p:spPr bwMode="auto">
          <a:xfrm>
            <a:off x="6172200" y="44196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Documents and Settings\Антонина.6257CF59702D475\Рабочий стол\Новая папка (3)\bymat_1024rs_4_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438400"/>
            <a:ext cx="26670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394</Words>
  <PresentationFormat>Экран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Документ</vt:lpstr>
      <vt:lpstr>“Знать – значит победить.” А. Н. Несмеянов </vt:lpstr>
      <vt:lpstr>Слайд 2</vt:lpstr>
      <vt:lpstr>Тема урока: Коррозия металлов, способы защиты сварных швов и конструкций.</vt:lpstr>
      <vt:lpstr>Слайд 4</vt:lpstr>
      <vt:lpstr>Виды коррозии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Защита сварных конструкций от коррозии</vt:lpstr>
      <vt:lpstr>Нанесение металлических покрытий</vt:lpstr>
      <vt:lpstr>Неметаллические покрытия</vt:lpstr>
      <vt:lpstr>Слайд 17</vt:lpstr>
      <vt:lpstr>Защита металла от коррозии после сварки</vt:lpstr>
      <vt:lpstr>Спасибо за внимание. Творческих вам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grizzled</cp:lastModifiedBy>
  <cp:revision>68</cp:revision>
  <dcterms:modified xsi:type="dcterms:W3CDTF">2011-01-30T06:22:05Z</dcterms:modified>
</cp:coreProperties>
</file>