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65"/>
  </p:notesMasterIdLst>
  <p:sldIdLst>
    <p:sldId id="259" r:id="rId3"/>
    <p:sldId id="435" r:id="rId4"/>
    <p:sldId id="429" r:id="rId5"/>
    <p:sldId id="422" r:id="rId6"/>
    <p:sldId id="434" r:id="rId7"/>
    <p:sldId id="430" r:id="rId8"/>
    <p:sldId id="431" r:id="rId9"/>
    <p:sldId id="432" r:id="rId10"/>
    <p:sldId id="433" r:id="rId11"/>
    <p:sldId id="401" r:id="rId12"/>
    <p:sldId id="419" r:id="rId13"/>
    <p:sldId id="420" r:id="rId14"/>
    <p:sldId id="263" r:id="rId15"/>
    <p:sldId id="389" r:id="rId16"/>
    <p:sldId id="390" r:id="rId17"/>
    <p:sldId id="393" r:id="rId18"/>
    <p:sldId id="392" r:id="rId19"/>
    <p:sldId id="395" r:id="rId20"/>
    <p:sldId id="396" r:id="rId21"/>
    <p:sldId id="436" r:id="rId22"/>
    <p:sldId id="397" r:id="rId23"/>
    <p:sldId id="398" r:id="rId24"/>
    <p:sldId id="400" r:id="rId25"/>
    <p:sldId id="424" r:id="rId26"/>
    <p:sldId id="407" r:id="rId27"/>
    <p:sldId id="410" r:id="rId28"/>
    <p:sldId id="428" r:id="rId29"/>
    <p:sldId id="427" r:id="rId30"/>
    <p:sldId id="411" r:id="rId31"/>
    <p:sldId id="268" r:id="rId32"/>
    <p:sldId id="270" r:id="rId33"/>
    <p:sldId id="271" r:id="rId34"/>
    <p:sldId id="272" r:id="rId35"/>
    <p:sldId id="273" r:id="rId36"/>
    <p:sldId id="416" r:id="rId37"/>
    <p:sldId id="314" r:id="rId38"/>
    <p:sldId id="415" r:id="rId39"/>
    <p:sldId id="320" r:id="rId40"/>
    <p:sldId id="328" r:id="rId41"/>
    <p:sldId id="329" r:id="rId42"/>
    <p:sldId id="330" r:id="rId43"/>
    <p:sldId id="331" r:id="rId44"/>
    <p:sldId id="332" r:id="rId45"/>
    <p:sldId id="333" r:id="rId46"/>
    <p:sldId id="334" r:id="rId47"/>
    <p:sldId id="335" r:id="rId48"/>
    <p:sldId id="342" r:id="rId49"/>
    <p:sldId id="343" r:id="rId50"/>
    <p:sldId id="344" r:id="rId51"/>
    <p:sldId id="345" r:id="rId52"/>
    <p:sldId id="348" r:id="rId53"/>
    <p:sldId id="358" r:id="rId54"/>
    <p:sldId id="351" r:id="rId55"/>
    <p:sldId id="352" r:id="rId56"/>
    <p:sldId id="353" r:id="rId57"/>
    <p:sldId id="354" r:id="rId58"/>
    <p:sldId id="362" r:id="rId59"/>
    <p:sldId id="364" r:id="rId60"/>
    <p:sldId id="370" r:id="rId61"/>
    <p:sldId id="371" r:id="rId62"/>
    <p:sldId id="385" r:id="rId63"/>
    <p:sldId id="426" r:id="rId6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FF99"/>
    <a:srgbClr val="FF66CC"/>
    <a:srgbClr val="183960"/>
    <a:srgbClr val="FFCC00"/>
    <a:srgbClr val="FF0000"/>
    <a:srgbClr val="4B1C1B"/>
    <a:srgbClr val="00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37" autoAdjust="0"/>
    <p:restoredTop sz="89945" autoAdjust="0"/>
  </p:normalViewPr>
  <p:slideViewPr>
    <p:cSldViewPr>
      <p:cViewPr>
        <p:scale>
          <a:sx n="50" d="100"/>
          <a:sy n="50" d="100"/>
        </p:scale>
        <p:origin x="-979" y="-6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7E5FEF5-2991-46D1-A87D-85AB8527F6BB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EAA2007-2DB1-409B-9404-ADA9C5176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BC11F313-66A9-4533-BF4D-DFC4D1F38BA7}" type="slidenum">
              <a:rPr lang="ru-RU" sz="1200">
                <a:latin typeface="+mn-lt"/>
                <a:cs typeface="+mn-cs"/>
              </a:rPr>
              <a:pPr algn="r">
                <a:defRPr/>
              </a:pPr>
              <a:t>27</a:t>
            </a:fld>
            <a:endParaRPr lang="ru-RU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3613B-E10F-499F-976D-C3E7DACFD855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52433-6E91-43D6-9C1A-AD39C45BC9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68585-AD10-4151-896B-9CA252A8371C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51DF1-F6E5-4107-BEC2-4E269E7706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809AD-75C0-42A6-86EA-92949CE61BCA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5E2F-0233-4567-A535-7A976FAB9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62C83-6CD4-4622-8548-6DE76A5D5B0A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3C3BB-D4BB-48B3-A35E-F93B9CB693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E3002-64DB-40A1-B006-41ED2FF010AB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FAE82-9D80-4476-8846-482AA59A82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CBDBA-F35E-4160-87DE-8EDEC777900F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42BA2-EAD1-47D5-9C0D-BCDD97FF2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78134-54EA-42B9-904E-FC707D0D2C7F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09F61-A8E7-43A8-A39A-86D2963B02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48138-1331-4858-B6BA-ECEC4A10A819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608D0-EB75-4B76-B98F-C5D38DC301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90EAE-154C-42E9-9ADD-422982AE8175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C3728-D8B2-47BF-96FE-09DF877B42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FFC9E-244E-44BC-B26A-9ADB6EB248FA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660BF-3AD3-4FEF-9155-FFA5CB430B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50042-694A-4155-AF4C-079967BE74DA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254C1-3495-4467-9C5D-0179C28A7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33856-B843-44C7-B9AD-BFF480D3571F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01D72-16F9-403D-8D00-379A3375B8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05FBC-04EF-4A76-97AC-0A1169C4B07D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67EA9-E8C6-457D-A1D2-D18F60BF85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6CA42-17B0-462B-85A5-B6FA835DA624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E7510-82E7-470B-8DF1-BEE4366E8B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7B21E-BDD8-43C5-86BA-A38421D6826D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C68F5-1B88-42BD-90D0-EA2D121E53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AB644-9543-4047-ACD1-89BED27C05E8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B8E1E-08DD-4D65-B8DF-807B16C935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63378-53C0-48DF-8FC8-872F65C7134B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48312-B8C1-4C59-A3B6-113EA1A329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E9C77-7F9C-41C6-9F01-76622EA861D2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2388C-126C-4EB8-8B89-399F3C329E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80F9D-75FE-460C-AB71-3D907967F7FC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07D2F-F44A-4A76-95A6-FD56D1EA6E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07CE1-10AE-42B9-AC9B-9B7FBBE8784B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E7F7B-6336-4A85-94EE-08C118E472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2DD00-DB6C-448D-A33F-FB1C446F075C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7098F-9C48-466C-AFF6-47B8CB5DDD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71747-93C0-4639-8912-CD6482AEA9FF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F2B04-D143-4BAB-80C7-93FB4CD73C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4C019-780E-48C5-B6FE-0C345735B3BD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7643C-9B7C-4E2E-A6DC-5E52CC3B96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48253-1CA8-4DA0-BC21-99216DC75E5D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6A2CB-1047-45ED-9C9A-5520C4F64F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DA515-4CD4-47C8-B77F-3E62050E3EAF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FFAA3-16AB-458D-8453-8A307B60AC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B255B-4E5B-4112-AD73-BBA8F58D0BAF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7C892-8811-4F5C-A7EE-3537F4EC5B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100000">
              <a:srgbClr val="5E767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584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3AC54C-F9DB-4497-89C9-DCCC6281D6E0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3EBF9E-92B4-4FFB-AEDB-84847A152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  <p:sldLayoutId id="2147483650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100000">
              <a:srgbClr val="5E767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38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F87552-7412-44B7-86EE-815AC2CA0448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4B3D74-D617-48E4-9D58-EE8785135D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3" r:id="rId3"/>
    <p:sldLayoutId id="2147483672" r:id="rId4"/>
    <p:sldLayoutId id="2147483671" r:id="rId5"/>
    <p:sldLayoutId id="2147483670" r:id="rId6"/>
    <p:sldLayoutId id="2147483669" r:id="rId7"/>
    <p:sldLayoutId id="2147483668" r:id="rId8"/>
    <p:sldLayoutId id="2147483667" r:id="rId9"/>
    <p:sldLayoutId id="2147483666" r:id="rId10"/>
    <p:sldLayoutId id="2147483665" r:id="rId11"/>
    <p:sldLayoutId id="214748366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8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forum.say7.info/images/preview/img67/67137.jpg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://fototravel.narod.ru/russia/novgorod/pictures/0110.jpg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hyperlink" Target="http://www.bibliotekar.ru/novgorod/75.files/image001.jpg" TargetMode="Externa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hyperlink" Target="http://content.foto.mail.ru/mail/anika74/575/i-550.jpg" TargetMode="External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hyperlink" Target="http://pic.ipicture.ru/uploads/081122/CKmv5RyjWe.jpg" TargetMode="External"/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hyperlink" Target="http://fso.karelia.ru/wp-content/uploads/2009/03/velikiy_novgorod_detinets_08.jpg" TargetMode="External"/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hyperlink" Target="http://vnnews.ru/static/images/2008-10/673/48f498fc56378_1.jpg" TargetMode="External"/><Relationship Id="rId1" Type="http://schemas.openxmlformats.org/officeDocument/2006/relationships/slideLayout" Target="../slideLayouts/slideLayout2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hyperlink" Target="http://www.myuniversal.ru/_nw/43/39885.jpg" TargetMode="External"/><Relationship Id="rId1" Type="http://schemas.openxmlformats.org/officeDocument/2006/relationships/slideLayout" Target="../slideLayouts/slideLayout2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hyperlink" Target="http://www.magput.ru/pics/large/22342.JPG" TargetMode="External"/><Relationship Id="rId1" Type="http://schemas.openxmlformats.org/officeDocument/2006/relationships/slideLayout" Target="../slideLayouts/slideLayout2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hyperlink" Target="http://www.decorbells.ru/pictures/moscow_museum_n/Image029_n.jpg" TargetMode="External"/><Relationship Id="rId1" Type="http://schemas.openxmlformats.org/officeDocument/2006/relationships/slideLayout" Target="../slideLayouts/slideLayout2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2.gi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gif"/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4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gif"/><Relationship Id="rId2" Type="http://schemas.openxmlformats.org/officeDocument/2006/relationships/image" Target="../media/image75.gif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7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mapcy.narod.ru/novgorod_ru/zvonnica_txt.htm" TargetMode="External"/><Relationship Id="rId7" Type="http://schemas.openxmlformats.org/officeDocument/2006/relationships/image" Target="../media/image16.jpeg"/><Relationship Id="rId2" Type="http://schemas.openxmlformats.org/officeDocument/2006/relationships/hyperlink" Target="http://mapcy.narod.ru/novgorod_ru/sophia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hyperlink" Target="http://mapcy.narod.ru/novgorod_ru/pam_1000_txt.htm" TargetMode="Externa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mapcy.narod.ru/novgorod_ru/sudgorodok.htm" TargetMode="External"/><Relationship Id="rId3" Type="http://schemas.openxmlformats.org/officeDocument/2006/relationships/hyperlink" Target="http://mapcy.narod.ru/novgorod_ru/vlad_dvor_txt.htm" TargetMode="External"/><Relationship Id="rId7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apcy.narod.ru/novgorod_ru/a_stratilata.htm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://mapcy.narod.ru/novgorod_ru/prisut_mesta_txt.htm" TargetMode="External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mapcy.narod.ru/novgorod_ru/vlad_dvor_txt.ht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hyperlink" Target="http://mapcy.narod.ru/novgorod_ru/fire_txt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1" descr="0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341438"/>
            <a:ext cx="9144000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Прямоугольник 2"/>
          <p:cNvSpPr>
            <a:spLocks noChangeArrowheads="1"/>
          </p:cNvSpPr>
          <p:nvPr/>
        </p:nvSpPr>
        <p:spPr bwMode="auto">
          <a:xfrm>
            <a:off x="395288" y="333375"/>
            <a:ext cx="80645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183960"/>
                </a:solidFill>
                <a:cs typeface="Times New Roman" pitchFamily="18" charset="0"/>
              </a:rPr>
              <a:t>Новгородский Кремль –</a:t>
            </a:r>
          </a:p>
          <a:p>
            <a:pPr algn="ctr"/>
            <a:r>
              <a:rPr lang="ru-RU" sz="4000">
                <a:solidFill>
                  <a:srgbClr val="183960"/>
                </a:solidFill>
                <a:cs typeface="Times New Roman" pitchFamily="18" charset="0"/>
              </a:rPr>
              <a:t> святыня земли Русской.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41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57356" y="1071546"/>
            <a:ext cx="3722781" cy="116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3411" name="Text Box 3"/>
          <p:cNvSpPr txBox="1">
            <a:spLocks noChangeArrowheads="1"/>
          </p:cNvSpPr>
          <p:nvPr/>
        </p:nvSpPr>
        <p:spPr bwMode="auto">
          <a:xfrm>
            <a:off x="395288" y="3357563"/>
            <a:ext cx="8424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rgbClr val="183960"/>
                </a:solidFill>
                <a:latin typeface="Arial" charset="0"/>
              </a:rPr>
              <a:t>Сократив дробь, вы узнаете количество башен Новгородского кремля</a:t>
            </a:r>
            <a:r>
              <a:rPr lang="en-US" sz="2000">
                <a:solidFill>
                  <a:srgbClr val="183960"/>
                </a:solidFill>
                <a:latin typeface="Arial" charset="0"/>
              </a:rPr>
              <a:t> XV</a:t>
            </a:r>
            <a:r>
              <a:rPr lang="ru-RU" sz="2000">
                <a:solidFill>
                  <a:srgbClr val="183960"/>
                </a:solidFill>
                <a:latin typeface="Arial" charset="0"/>
              </a:rPr>
              <a:t> века.</a:t>
            </a: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graphicFrame>
        <p:nvGraphicFramePr>
          <p:cNvPr id="273413" name="Object 5"/>
          <p:cNvGraphicFramePr>
            <a:graphicFrameLocks noChangeAspect="1"/>
          </p:cNvGraphicFramePr>
          <p:nvPr/>
        </p:nvGraphicFramePr>
        <p:xfrm>
          <a:off x="2627313" y="4508500"/>
          <a:ext cx="2159000" cy="884238"/>
        </p:xfrm>
        <a:graphic>
          <a:graphicData uri="http://schemas.openxmlformats.org/presentationml/2006/ole">
            <p:oleObj spid="_x0000_s2050" name="Формула" r:id="rId4" imgW="952200" imgH="393480" progId="Equation.3">
              <p:embed/>
            </p:oleObj>
          </a:graphicData>
        </a:graphic>
      </p:graphicFrame>
      <p:sp>
        <p:nvSpPr>
          <p:cNvPr id="273414" name="Text Box 6"/>
          <p:cNvSpPr txBox="1">
            <a:spLocks noChangeArrowheads="1"/>
          </p:cNvSpPr>
          <p:nvPr/>
        </p:nvSpPr>
        <p:spPr bwMode="auto">
          <a:xfrm>
            <a:off x="4787900" y="4724400"/>
            <a:ext cx="10810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Arial" charset="0"/>
              </a:rPr>
              <a:t>=12</a:t>
            </a:r>
            <a:endParaRPr lang="ru-RU" sz="2800">
              <a:latin typeface="Arial" charset="0"/>
            </a:endParaRPr>
          </a:p>
        </p:txBody>
      </p:sp>
      <p:sp>
        <p:nvSpPr>
          <p:cNvPr id="273415" name="Text Box 7"/>
          <p:cNvSpPr txBox="1">
            <a:spLocks noChangeArrowheads="1"/>
          </p:cNvSpPr>
          <p:nvPr/>
        </p:nvSpPr>
        <p:spPr bwMode="auto">
          <a:xfrm>
            <a:off x="1258888" y="5373688"/>
            <a:ext cx="64817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latin typeface="Arial" charset="0"/>
              </a:rPr>
              <a:t>Если от этого числа вы отнимите второе простое число, то узнаете, сколько башен сохранилось до наших дней.</a:t>
            </a:r>
          </a:p>
        </p:txBody>
      </p:sp>
      <p:sp>
        <p:nvSpPr>
          <p:cNvPr id="273416" name="Text Box 8"/>
          <p:cNvSpPr txBox="1">
            <a:spLocks noChangeArrowheads="1"/>
          </p:cNvSpPr>
          <p:nvPr/>
        </p:nvSpPr>
        <p:spPr bwMode="auto">
          <a:xfrm>
            <a:off x="3348038" y="6237288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Arial" charset="0"/>
              </a:rPr>
              <a:t>12-3=9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73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734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734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734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6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3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3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2734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2734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2734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3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3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34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3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1" grpId="0"/>
      <p:bldP spid="273414" grpId="0"/>
      <p:bldP spid="273415" grpId="0"/>
      <p:bldP spid="2734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50825" y="188913"/>
            <a:ext cx="867886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solidFill>
                  <a:srgbClr val="183960"/>
                </a:solidFill>
              </a:rPr>
              <a:t>Первые летописные сведения о новгородском детинце (крепости) относятся к 1044 году. До 1660-х годов кремль имел 13 башен, из которых сохранились 9.</a:t>
            </a:r>
          </a:p>
          <a:p>
            <a:pPr algn="just"/>
            <a:r>
              <a:rPr lang="ru-RU" sz="2000">
                <a:solidFill>
                  <a:srgbClr val="183960"/>
                </a:solidFill>
              </a:rPr>
              <a:t>Название самой высокой башни произошло от голландского слова "коке" - "смотри". </a:t>
            </a:r>
          </a:p>
          <a:p>
            <a:pPr algn="ctr"/>
            <a:r>
              <a:rPr lang="ru-RU">
                <a:solidFill>
                  <a:srgbClr val="183960"/>
                </a:solidFill>
              </a:rPr>
              <a:t>Какая это башня?</a:t>
            </a:r>
          </a:p>
        </p:txBody>
      </p:sp>
      <p:pic>
        <p:nvPicPr>
          <p:cNvPr id="5" name="Рисунок 4" descr="5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71537" y="3429000"/>
            <a:ext cx="1951017" cy="2263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 rot="947284">
            <a:off x="1344613" y="2708275"/>
            <a:ext cx="3524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>
                <a:latin typeface="CrashCTT"/>
              </a:rPr>
              <a:t>Ответ: Кокуй.</a:t>
            </a:r>
          </a:p>
        </p:txBody>
      </p:sp>
      <p:pic>
        <p:nvPicPr>
          <p:cNvPr id="8" name="Рисунок 7" descr="1.bmp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15008" y="2857496"/>
            <a:ext cx="1865563" cy="207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250825" y="2060575"/>
            <a:ext cx="4537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Она имеет 7 этажей, высота 32метра.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http://sputnik.master-telecom.ru/Kultura/07_03/pictures/nov02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1670" y="1714488"/>
            <a:ext cx="1785918" cy="2888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Прямоугольник 2"/>
          <p:cNvSpPr>
            <a:spLocks noChangeArrowheads="1"/>
          </p:cNvSpPr>
          <p:nvPr/>
        </p:nvSpPr>
        <p:spPr bwMode="auto">
          <a:xfrm>
            <a:off x="5143500" y="2643188"/>
            <a:ext cx="2714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2060"/>
                </a:solidFill>
                <a:cs typeface="Times New Roman" pitchFamily="18" charset="0"/>
              </a:rPr>
              <a:t>Башня Кокуй.</a:t>
            </a:r>
            <a:endParaRPr lang="ru-RU" sz="2800">
              <a:solidFill>
                <a:srgbClr val="00206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Прямоугольник 1"/>
          <p:cNvSpPr>
            <a:spLocks noChangeArrowheads="1"/>
          </p:cNvSpPr>
          <p:nvPr/>
        </p:nvSpPr>
        <p:spPr bwMode="auto">
          <a:xfrm>
            <a:off x="250825" y="333375"/>
            <a:ext cx="871378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Из </a:t>
            </a:r>
            <a:r>
              <a:rPr lang="ru-RU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тринадцати</a:t>
            </a:r>
            <a:r>
              <a:rPr lang="ru-RU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 башен, которые имелись в Детинце XV в., до нашего времени сохранились лишь </a:t>
            </a:r>
            <a:r>
              <a:rPr lang="ru-RU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девять</a:t>
            </a:r>
            <a:r>
              <a:rPr lang="ru-RU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: Дворцовая, Спасская, Княжая, Кокуй, Покровская, Златоустовская, Митрополичья, Федоровская и Владимирская. </a:t>
            </a:r>
            <a:r>
              <a:rPr lang="ru-RU">
                <a:latin typeface="Arial" charset="0"/>
              </a:rPr>
              <a:t/>
            </a:r>
            <a:br>
              <a:rPr lang="ru-RU">
                <a:latin typeface="Arial" charset="0"/>
              </a:rPr>
            </a:br>
            <a:endParaRPr lang="ru-RU">
              <a:latin typeface="Arial" charset="0"/>
            </a:endParaRPr>
          </a:p>
        </p:txBody>
      </p:sp>
      <p:pic>
        <p:nvPicPr>
          <p:cNvPr id="45059" name="Рисунок 2" descr="http://www.russiancity.ru/pictures/nov02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4250512"/>
            <a:ext cx="3357586" cy="1678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928688" y="3262313"/>
            <a:ext cx="3214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Спасская башня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Прямоугольник 3"/>
          <p:cNvSpPr>
            <a:spLocks noChangeArrowheads="1"/>
          </p:cNvSpPr>
          <p:nvPr/>
        </p:nvSpPr>
        <p:spPr bwMode="auto">
          <a:xfrm>
            <a:off x="5057775" y="1785938"/>
            <a:ext cx="40862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2060"/>
                </a:solidFill>
                <a:cs typeface="Times New Roman" pitchFamily="18" charset="0"/>
              </a:rPr>
              <a:t>Дворцовая башня Новгородского кремля.</a:t>
            </a:r>
          </a:p>
        </p:txBody>
      </p:sp>
      <p:pic>
        <p:nvPicPr>
          <p:cNvPr id="46082" name="Picture 5" descr="http://sputnik.master-telecom.ru/Kultura/07_03/pictures/nov02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43" y="2071678"/>
            <a:ext cx="1526872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http://sputnik.master-telecom.ru/Kultura/07_03/pictures/nov02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3" y="2571744"/>
            <a:ext cx="1573096" cy="2500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Прямоугольник 2"/>
          <p:cNvSpPr>
            <a:spLocks noChangeArrowheads="1"/>
          </p:cNvSpPr>
          <p:nvPr/>
        </p:nvSpPr>
        <p:spPr bwMode="auto">
          <a:xfrm>
            <a:off x="4927600" y="2643188"/>
            <a:ext cx="4216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2060"/>
                </a:solidFill>
                <a:cs typeface="Times New Roman" pitchFamily="18" charset="0"/>
              </a:rPr>
              <a:t>Владимирская башня.</a:t>
            </a:r>
            <a:endParaRPr lang="ru-RU" sz="2800">
              <a:solidFill>
                <a:srgbClr val="00206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http://sputnik.master-telecom.ru/Kultura/07_03/pictures/nov020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2428868"/>
            <a:ext cx="1785950" cy="2742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Прямоугольник 2"/>
          <p:cNvSpPr>
            <a:spLocks noChangeArrowheads="1"/>
          </p:cNvSpPr>
          <p:nvPr/>
        </p:nvSpPr>
        <p:spPr bwMode="auto">
          <a:xfrm>
            <a:off x="4786313" y="2967038"/>
            <a:ext cx="3714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2060"/>
                </a:solidFill>
                <a:cs typeface="Times New Roman" pitchFamily="18" charset="0"/>
              </a:rPr>
              <a:t>Княжая башня.</a:t>
            </a:r>
            <a:endParaRPr lang="ru-RU" sz="2800">
              <a:solidFill>
                <a:srgbClr val="00206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 descr="http://sputnik.master-telecom.ru/Kultura/07_03/pictures/nov02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1736" y="2214554"/>
            <a:ext cx="3201978" cy="211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Прямоугольник 2"/>
          <p:cNvSpPr>
            <a:spLocks noChangeArrowheads="1"/>
          </p:cNvSpPr>
          <p:nvPr/>
        </p:nvSpPr>
        <p:spPr bwMode="auto">
          <a:xfrm>
            <a:off x="2643188" y="6137275"/>
            <a:ext cx="41433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2060"/>
                </a:solidFill>
                <a:cs typeface="Times New Roman" pitchFamily="18" charset="0"/>
              </a:rPr>
              <a:t>Златоустовская башня. </a:t>
            </a:r>
            <a:r>
              <a:rPr lang="ru-RU" sz="1800">
                <a:latin typeface="Calibri" pitchFamily="34" charset="0"/>
              </a:rPr>
              <a:t/>
            </a:r>
            <a:br>
              <a:rPr lang="ru-RU" sz="1800">
                <a:latin typeface="Calibri" pitchFamily="34" charset="0"/>
              </a:rPr>
            </a:br>
            <a:r>
              <a:rPr lang="ru-RU" sz="1800">
                <a:latin typeface="Calibri" pitchFamily="34" charset="0"/>
              </a:rPr>
              <a:t/>
            </a:r>
            <a:br>
              <a:rPr lang="ru-RU" sz="1800">
                <a:latin typeface="Calibri" pitchFamily="34" charset="0"/>
              </a:rPr>
            </a:br>
            <a:endParaRPr lang="ru-RU" sz="1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 descr="http://sputnik.master-telecom.ru/Kultura/07_03/pictures/nov020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42" y="2143116"/>
            <a:ext cx="1643074" cy="2561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Прямоугольник 2"/>
          <p:cNvSpPr>
            <a:spLocks noChangeArrowheads="1"/>
          </p:cNvSpPr>
          <p:nvPr/>
        </p:nvSpPr>
        <p:spPr bwMode="auto">
          <a:xfrm>
            <a:off x="5429250" y="3286125"/>
            <a:ext cx="3429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2060"/>
                </a:solidFill>
                <a:cs typeface="Times New Roman" pitchFamily="18" charset="0"/>
              </a:rPr>
              <a:t>Покровская башня.</a:t>
            </a:r>
            <a:endParaRPr lang="ru-RU" sz="2800">
              <a:solidFill>
                <a:srgbClr val="00206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http://sputnik.master-telecom.ru/Kultura/07_03/pictures/nov02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18" y="2214554"/>
            <a:ext cx="1857388" cy="2698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2" name="Прямоугольник 2"/>
          <p:cNvSpPr>
            <a:spLocks noChangeArrowheads="1"/>
          </p:cNvSpPr>
          <p:nvPr/>
        </p:nvSpPr>
        <p:spPr bwMode="auto">
          <a:xfrm>
            <a:off x="4857750" y="3105150"/>
            <a:ext cx="36433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2060"/>
                </a:solidFill>
                <a:cs typeface="Times New Roman" pitchFamily="18" charset="0"/>
              </a:rPr>
              <a:t>Федоровская башня.  </a:t>
            </a:r>
            <a:r>
              <a:rPr lang="ru-RU" sz="2800">
                <a:solidFill>
                  <a:srgbClr val="002060"/>
                </a:solidFill>
                <a:cs typeface="Times New Roman" pitchFamily="18" charset="0"/>
              </a:rPr>
              <a:t/>
            </a:r>
            <a:br>
              <a:rPr lang="ru-RU" sz="2800">
                <a:solidFill>
                  <a:srgbClr val="002060"/>
                </a:solidFill>
                <a:cs typeface="Times New Roman" pitchFamily="18" charset="0"/>
              </a:rPr>
            </a:br>
            <a:endParaRPr lang="ru-RU" sz="2800">
              <a:solidFill>
                <a:srgbClr val="00206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5"/>
          <p:cNvSpPr>
            <a:spLocks noGrp="1"/>
          </p:cNvSpPr>
          <p:nvPr>
            <p:ph type="title"/>
          </p:nvPr>
        </p:nvSpPr>
        <p:spPr>
          <a:xfrm>
            <a:off x="323850" y="274638"/>
            <a:ext cx="8362950" cy="2506662"/>
          </a:xfrm>
        </p:spPr>
        <p:txBody>
          <a:bodyPr/>
          <a:lstStyle/>
          <a:p>
            <a:pPr algn="just"/>
            <a:r>
              <a:rPr lang="ru-RU" sz="2400" smtClean="0">
                <a:solidFill>
                  <a:srgbClr val="183960"/>
                </a:solidFill>
                <a:latin typeface="Times New Roman" pitchFamily="18" charset="0"/>
              </a:rPr>
              <a:t>В домонгольской Руси насчитывалось около 400 больших и малых городов. Основой каждого города была крепость, которую первоначально называли </a:t>
            </a:r>
            <a:r>
              <a:rPr lang="ru-RU" sz="2400" smtClean="0">
                <a:solidFill>
                  <a:srgbClr val="FF0000"/>
                </a:solidFill>
                <a:latin typeface="Times New Roman" pitchFamily="18" charset="0"/>
              </a:rPr>
              <a:t>детинцем</a:t>
            </a:r>
            <a:r>
              <a:rPr lang="ru-RU" sz="2400" smtClean="0">
                <a:solidFill>
                  <a:srgbClr val="183960"/>
                </a:solidFill>
                <a:latin typeface="Times New Roman" pitchFamily="18" charset="0"/>
              </a:rPr>
              <a:t>, потому что в крепости жили дружинники князя, звавшиеся «</a:t>
            </a:r>
            <a:r>
              <a:rPr lang="ru-RU" sz="2400" smtClean="0">
                <a:solidFill>
                  <a:srgbClr val="FF0000"/>
                </a:solidFill>
                <a:latin typeface="Times New Roman" pitchFamily="18" charset="0"/>
              </a:rPr>
              <a:t>отроками</a:t>
            </a:r>
            <a:r>
              <a:rPr lang="ru-RU" sz="2400" smtClean="0">
                <a:solidFill>
                  <a:srgbClr val="183960"/>
                </a:solidFill>
                <a:latin typeface="Times New Roman" pitchFamily="18" charset="0"/>
              </a:rPr>
              <a:t>», «</a:t>
            </a:r>
            <a:r>
              <a:rPr lang="ru-RU" sz="2400" smtClean="0">
                <a:solidFill>
                  <a:srgbClr val="FF0000"/>
                </a:solidFill>
                <a:latin typeface="Times New Roman" pitchFamily="18" charset="0"/>
              </a:rPr>
              <a:t>детьми</a:t>
            </a:r>
            <a:r>
              <a:rPr lang="ru-RU" sz="2400" smtClean="0">
                <a:solidFill>
                  <a:srgbClr val="183960"/>
                </a:solidFill>
                <a:latin typeface="Times New Roman" pitchFamily="18" charset="0"/>
              </a:rPr>
              <a:t>». А в XIV веке появляется термин "кремль" (</a:t>
            </a:r>
            <a:r>
              <a:rPr lang="ru-RU" sz="2400" smtClean="0">
                <a:solidFill>
                  <a:srgbClr val="FF0000"/>
                </a:solidFill>
                <a:latin typeface="Times New Roman" pitchFamily="18" charset="0"/>
              </a:rPr>
              <a:t> кром</a:t>
            </a:r>
            <a:r>
              <a:rPr lang="ru-RU" sz="2400" smtClean="0">
                <a:solidFill>
                  <a:srgbClr val="183960"/>
                </a:solidFill>
                <a:latin typeface="Times New Roman" pitchFamily="18" charset="0"/>
              </a:rPr>
              <a:t> ). </a:t>
            </a:r>
            <a:br>
              <a:rPr lang="ru-RU" sz="2400" smtClean="0">
                <a:solidFill>
                  <a:srgbClr val="183960"/>
                </a:solidFill>
                <a:latin typeface="Times New Roman" pitchFamily="18" charset="0"/>
              </a:rPr>
            </a:br>
            <a:endParaRPr lang="ru-RU" sz="2400" smtClean="0">
              <a:solidFill>
                <a:srgbClr val="183960"/>
              </a:solidFill>
              <a:latin typeface="Times New Roman" pitchFamily="18" charset="0"/>
            </a:endParaRPr>
          </a:p>
        </p:txBody>
      </p:sp>
      <p:pic>
        <p:nvPicPr>
          <p:cNvPr id="7171" name="Содержимое 3" descr="Кремль_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214546" y="3071810"/>
            <a:ext cx="4515508" cy="21843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Text Box 2"/>
          <p:cNvSpPr txBox="1">
            <a:spLocks noChangeArrowheads="1"/>
          </p:cNvSpPr>
          <p:nvPr/>
        </p:nvSpPr>
        <p:spPr bwMode="auto">
          <a:xfrm>
            <a:off x="468313" y="333375"/>
            <a:ext cx="82804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Борисоглебская башня</a:t>
            </a:r>
            <a:r>
              <a:rPr lang="ru-RU"/>
              <a:t> — </a:t>
            </a:r>
          </a:p>
          <a:p>
            <a:pPr algn="just"/>
            <a:r>
              <a:rPr lang="ru-RU">
                <a:solidFill>
                  <a:srgbClr val="183960"/>
                </a:solidFill>
              </a:rPr>
              <a:t>несохранившаяся четырёхугольная башня в восточной части Новгородского Детинца. Выстроена была в последний раз в конце </a:t>
            </a:r>
            <a:r>
              <a:rPr lang="en-US">
                <a:solidFill>
                  <a:srgbClr val="183960"/>
                </a:solidFill>
              </a:rPr>
              <a:t>XV</a:t>
            </a:r>
            <a:r>
              <a:rPr lang="ru-RU">
                <a:solidFill>
                  <a:srgbClr val="183960"/>
                </a:solidFill>
              </a:rPr>
              <a:t> века во время масштабных работ по перестройке детинца.</a:t>
            </a:r>
          </a:p>
          <a:p>
            <a:pPr algn="just"/>
            <a:r>
              <a:rPr lang="ru-RU">
                <a:solidFill>
                  <a:srgbClr val="183960"/>
                </a:solidFill>
              </a:rPr>
              <a:t>Башня была пятиярусной прямоугольной в плане, глухой (то есть непроезжей).В конце XVI века в башне сделаны 18 отпускных (навесных) бойниц. Тогда же в Борисоглебской башне были заложены и вылазные ворота.</a:t>
            </a:r>
          </a:p>
        </p:txBody>
      </p:sp>
      <p:pic>
        <p:nvPicPr>
          <p:cNvPr id="347139" name="Picture 3" descr="VelNovgorod_pan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4429132"/>
            <a:ext cx="4065590" cy="137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47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100"/>
                                        <p:tgtEl>
                                          <p:spTgt spid="347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100"/>
                                        <p:tgtEl>
                                          <p:spTgt spid="347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00"/>
                                        <p:tgtEl>
                                          <p:spTgt spid="347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Text Box 2"/>
          <p:cNvSpPr txBox="1">
            <a:spLocks noChangeArrowheads="1"/>
          </p:cNvSpPr>
          <p:nvPr/>
        </p:nvSpPr>
        <p:spPr bwMode="auto">
          <a:xfrm>
            <a:off x="468313" y="333375"/>
            <a:ext cx="82804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solidFill>
                  <a:srgbClr val="183960"/>
                </a:solidFill>
              </a:rPr>
              <a:t>В конце </a:t>
            </a:r>
            <a:r>
              <a:rPr lang="en-US">
                <a:solidFill>
                  <a:srgbClr val="183960"/>
                </a:solidFill>
              </a:rPr>
              <a:t>XVIII </a:t>
            </a:r>
            <a:r>
              <a:rPr lang="ru-RU">
                <a:solidFill>
                  <a:srgbClr val="183960"/>
                </a:solidFill>
              </a:rPr>
              <a:t>века башня рухнула, конечным этапом разрушения послужил пожар 1745 года, тогда Борисоглебская башня и отходящая от неё к югу стена разрушились. В донесении 1818 года сообщается об окончательном разрушении башни. От башни ныне остался только фундамент. </a:t>
            </a:r>
          </a:p>
        </p:txBody>
      </p:sp>
      <p:pic>
        <p:nvPicPr>
          <p:cNvPr id="268291" name="Picture 3" descr="VelNovgorod_pan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3" y="5020102"/>
            <a:ext cx="3571900" cy="150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68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100"/>
                                        <p:tgtEl>
                                          <p:spTgt spid="2682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100"/>
                                        <p:tgtEl>
                                          <p:spTgt spid="2682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00"/>
                                        <p:tgtEl>
                                          <p:spTgt spid="2682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314" name="Picture 2" descr="фундамент Борисоглебовской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67288" y="1714488"/>
            <a:ext cx="1849149" cy="13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9315" name="Text Box 3"/>
          <p:cNvSpPr txBox="1">
            <a:spLocks noChangeArrowheads="1"/>
          </p:cNvSpPr>
          <p:nvPr/>
        </p:nvSpPr>
        <p:spPr bwMode="auto">
          <a:xfrm>
            <a:off x="179388" y="549275"/>
            <a:ext cx="460851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ru-RU" sz="2000">
                <a:solidFill>
                  <a:srgbClr val="183960"/>
                </a:solidFill>
                <a:latin typeface="Arial" charset="0"/>
              </a:rPr>
              <a:t>Проверим, насколько хорошо вы ориентируетесь в своем Кремле.</a:t>
            </a:r>
          </a:p>
          <a:p>
            <a:pPr algn="just">
              <a:spcBef>
                <a:spcPct val="20000"/>
              </a:spcBef>
            </a:pPr>
            <a:r>
              <a:rPr lang="ru-RU" sz="2000">
                <a:solidFill>
                  <a:srgbClr val="183960"/>
                </a:solidFill>
                <a:latin typeface="Arial" charset="0"/>
              </a:rPr>
              <a:t>По предложенной фотографии фундамента Борисоглебской башни определите, где именно она находилась. </a:t>
            </a:r>
          </a:p>
        </p:txBody>
      </p:sp>
      <p:pic>
        <p:nvPicPr>
          <p:cNvPr id="26931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4500570"/>
            <a:ext cx="2285984" cy="1523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9317" name="AutoShape 5"/>
          <p:cNvSpPr>
            <a:spLocks noChangeArrowheads="1"/>
          </p:cNvSpPr>
          <p:nvPr/>
        </p:nvSpPr>
        <p:spPr bwMode="auto">
          <a:xfrm rot="6853254">
            <a:off x="2844006" y="4437857"/>
            <a:ext cx="792163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rgbClr val="BE122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 sz="1800">
              <a:latin typeface="Arial" charset="0"/>
            </a:endParaRPr>
          </a:p>
        </p:txBody>
      </p:sp>
      <p:pic>
        <p:nvPicPr>
          <p:cNvPr id="269318" name="Picture 6" descr="AG00317_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27763" y="3716338"/>
            <a:ext cx="1490662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69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693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693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693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64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69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69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5" grpId="0"/>
      <p:bldP spid="2693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Text Box 2"/>
          <p:cNvSpPr txBox="1">
            <a:spLocks noChangeArrowheads="1"/>
          </p:cNvSpPr>
          <p:nvPr/>
        </p:nvSpPr>
        <p:spPr bwMode="auto">
          <a:xfrm>
            <a:off x="179388" y="260350"/>
            <a:ext cx="87852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>
                <a:solidFill>
                  <a:srgbClr val="183960"/>
                </a:solidFill>
                <a:latin typeface="Arial" charset="0"/>
              </a:rPr>
              <a:t>Для того чтобы узнать</a:t>
            </a:r>
            <a:r>
              <a:rPr lang="ru-RU" sz="2000">
                <a:solidFill>
                  <a:srgbClr val="FF0000"/>
                </a:solidFill>
                <a:latin typeface="Arial" charset="0"/>
              </a:rPr>
              <a:t> длину стен кремля, </a:t>
            </a:r>
            <a:r>
              <a:rPr lang="ru-RU" sz="2000">
                <a:solidFill>
                  <a:srgbClr val="183960"/>
                </a:solidFill>
                <a:latin typeface="Arial" charset="0"/>
              </a:rPr>
              <a:t>выберите из данных высказываний верные, их номера расположите в порядке возрастания, два последних номера поменяйте местами.</a:t>
            </a:r>
          </a:p>
        </p:txBody>
      </p:sp>
      <p:sp>
        <p:nvSpPr>
          <p:cNvPr id="271363" name="Text Box 3"/>
          <p:cNvSpPr txBox="1">
            <a:spLocks noChangeArrowheads="1"/>
          </p:cNvSpPr>
          <p:nvPr/>
        </p:nvSpPr>
        <p:spPr bwMode="auto">
          <a:xfrm>
            <a:off x="250825" y="1989138"/>
            <a:ext cx="8353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>
                <a:latin typeface="Arial" charset="0"/>
              </a:rPr>
              <a:t>2.Среди четных чисел простых нет.</a:t>
            </a:r>
          </a:p>
        </p:txBody>
      </p:sp>
      <p:sp>
        <p:nvSpPr>
          <p:cNvPr id="271364" name="Text Box 4"/>
          <p:cNvSpPr txBox="1">
            <a:spLocks noChangeArrowheads="1"/>
          </p:cNvSpPr>
          <p:nvPr/>
        </p:nvSpPr>
        <p:spPr bwMode="auto">
          <a:xfrm>
            <a:off x="250825" y="2852738"/>
            <a:ext cx="8713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800">
                <a:latin typeface="Arial" charset="0"/>
              </a:rPr>
              <a:t>4.Для того, чтобы найти наименьший общий знаменатель нескольких дробей, нужно перемножить их знаменатели.</a:t>
            </a:r>
          </a:p>
        </p:txBody>
      </p:sp>
      <p:sp>
        <p:nvSpPr>
          <p:cNvPr id="271365" name="Text Box 5"/>
          <p:cNvSpPr txBox="1">
            <a:spLocks noChangeArrowheads="1"/>
          </p:cNvSpPr>
          <p:nvPr/>
        </p:nvSpPr>
        <p:spPr bwMode="auto">
          <a:xfrm>
            <a:off x="250825" y="1341438"/>
            <a:ext cx="8642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800">
                <a:latin typeface="Arial" charset="0"/>
              </a:rPr>
              <a:t>1.При делении натурального числа на 100   оно уменьшается в100 раз.</a:t>
            </a:r>
          </a:p>
        </p:txBody>
      </p:sp>
      <p:sp>
        <p:nvSpPr>
          <p:cNvPr id="271366" name="Text Box 6"/>
          <p:cNvSpPr txBox="1">
            <a:spLocks noChangeArrowheads="1"/>
          </p:cNvSpPr>
          <p:nvPr/>
        </p:nvSpPr>
        <p:spPr bwMode="auto">
          <a:xfrm>
            <a:off x="250825" y="2420938"/>
            <a:ext cx="7345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>
                <a:latin typeface="Arial" charset="0"/>
              </a:rPr>
              <a:t>3. </a:t>
            </a:r>
            <a:r>
              <a:rPr lang="en-US" sz="1800">
                <a:latin typeface="Arial" charset="0"/>
              </a:rPr>
              <a:t>1 м</a:t>
            </a:r>
            <a:r>
              <a:rPr lang="ru-RU" sz="1800" baseline="30000">
                <a:latin typeface="Arial" charset="0"/>
              </a:rPr>
              <a:t>3</a:t>
            </a:r>
            <a:r>
              <a:rPr lang="ru-RU" sz="1800">
                <a:latin typeface="Arial" charset="0"/>
              </a:rPr>
              <a:t>=1 000 000 см</a:t>
            </a:r>
            <a:r>
              <a:rPr lang="ru-RU" sz="1800" baseline="30000">
                <a:latin typeface="Arial" charset="0"/>
              </a:rPr>
              <a:t>3</a:t>
            </a:r>
            <a:endParaRPr lang="ru-RU" sz="1800">
              <a:latin typeface="Arial" charset="0"/>
            </a:endParaRPr>
          </a:p>
        </p:txBody>
      </p:sp>
      <p:sp>
        <p:nvSpPr>
          <p:cNvPr id="271367" name="Text Box 7"/>
          <p:cNvSpPr txBox="1">
            <a:spLocks noChangeArrowheads="1"/>
          </p:cNvSpPr>
          <p:nvPr/>
        </p:nvSpPr>
        <p:spPr bwMode="auto">
          <a:xfrm>
            <a:off x="250825" y="3573463"/>
            <a:ext cx="871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800">
                <a:latin typeface="Arial" charset="0"/>
              </a:rPr>
              <a:t>5. Числа 5 и 1</a:t>
            </a:r>
            <a:r>
              <a:rPr lang="en-US" sz="1800">
                <a:latin typeface="Arial" charset="0"/>
              </a:rPr>
              <a:t>/5 </a:t>
            </a:r>
            <a:r>
              <a:rPr lang="ru-RU" sz="1800">
                <a:latin typeface="Arial" charset="0"/>
              </a:rPr>
              <a:t>взаимно-обратные.</a:t>
            </a:r>
          </a:p>
        </p:txBody>
      </p:sp>
      <p:sp>
        <p:nvSpPr>
          <p:cNvPr id="271368" name="Text Box 8"/>
          <p:cNvSpPr txBox="1">
            <a:spLocks noChangeArrowheads="1"/>
          </p:cNvSpPr>
          <p:nvPr/>
        </p:nvSpPr>
        <p:spPr bwMode="auto">
          <a:xfrm>
            <a:off x="250825" y="4941888"/>
            <a:ext cx="8064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>
                <a:latin typeface="Arial" charset="0"/>
              </a:rPr>
              <a:t>8.Решетом Эратосфена называют способ отыскания простых чисел.</a:t>
            </a:r>
          </a:p>
        </p:txBody>
      </p:sp>
      <p:sp>
        <p:nvSpPr>
          <p:cNvPr id="271369" name="Text Box 9"/>
          <p:cNvSpPr txBox="1">
            <a:spLocks noChangeArrowheads="1"/>
          </p:cNvSpPr>
          <p:nvPr/>
        </p:nvSpPr>
        <p:spPr bwMode="auto">
          <a:xfrm>
            <a:off x="250825" y="4076700"/>
            <a:ext cx="7775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>
                <a:latin typeface="Arial" charset="0"/>
              </a:rPr>
              <a:t>6.Число 64 – квадрат числа 16.</a:t>
            </a:r>
          </a:p>
        </p:txBody>
      </p:sp>
      <p:sp>
        <p:nvSpPr>
          <p:cNvPr id="271370" name="Text Box 10"/>
          <p:cNvSpPr txBox="1">
            <a:spLocks noChangeArrowheads="1"/>
          </p:cNvSpPr>
          <p:nvPr/>
        </p:nvSpPr>
        <p:spPr bwMode="auto">
          <a:xfrm>
            <a:off x="250825" y="4508500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>
                <a:latin typeface="Arial" charset="0"/>
              </a:rPr>
              <a:t>7.В числе 23456789 цифра 8 стоит в разряде тысячных.</a:t>
            </a:r>
          </a:p>
        </p:txBody>
      </p:sp>
      <p:sp>
        <p:nvSpPr>
          <p:cNvPr id="271371" name="Text Box 11"/>
          <p:cNvSpPr txBox="1">
            <a:spLocks noChangeArrowheads="1"/>
          </p:cNvSpPr>
          <p:nvPr/>
        </p:nvSpPr>
        <p:spPr bwMode="auto">
          <a:xfrm>
            <a:off x="3348038" y="5734050"/>
            <a:ext cx="5762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latin typeface="Arial" charset="0"/>
              </a:rPr>
              <a:t>1</a:t>
            </a:r>
          </a:p>
        </p:txBody>
      </p:sp>
      <p:sp>
        <p:nvSpPr>
          <p:cNvPr id="271372" name="Text Box 12"/>
          <p:cNvSpPr txBox="1">
            <a:spLocks noChangeArrowheads="1"/>
          </p:cNvSpPr>
          <p:nvPr/>
        </p:nvSpPr>
        <p:spPr bwMode="auto">
          <a:xfrm>
            <a:off x="3851275" y="5734050"/>
            <a:ext cx="431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latin typeface="Arial" charset="0"/>
              </a:rPr>
              <a:t>3</a:t>
            </a:r>
          </a:p>
        </p:txBody>
      </p:sp>
      <p:sp>
        <p:nvSpPr>
          <p:cNvPr id="271373" name="Text Box 13"/>
          <p:cNvSpPr txBox="1">
            <a:spLocks noChangeArrowheads="1"/>
          </p:cNvSpPr>
          <p:nvPr/>
        </p:nvSpPr>
        <p:spPr bwMode="auto">
          <a:xfrm>
            <a:off x="4427538" y="5734050"/>
            <a:ext cx="431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latin typeface="Arial" charset="0"/>
              </a:rPr>
              <a:t>8</a:t>
            </a:r>
          </a:p>
        </p:txBody>
      </p:sp>
      <p:sp>
        <p:nvSpPr>
          <p:cNvPr id="271374" name="Text Box 14"/>
          <p:cNvSpPr txBox="1">
            <a:spLocks noChangeArrowheads="1"/>
          </p:cNvSpPr>
          <p:nvPr/>
        </p:nvSpPr>
        <p:spPr bwMode="auto">
          <a:xfrm>
            <a:off x="5003800" y="5734050"/>
            <a:ext cx="5032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latin typeface="Arial" charset="0"/>
              </a:rPr>
              <a:t>5</a:t>
            </a:r>
          </a:p>
        </p:txBody>
      </p:sp>
      <p:sp>
        <p:nvSpPr>
          <p:cNvPr id="271375" name="Text Box 15"/>
          <p:cNvSpPr txBox="1">
            <a:spLocks noChangeArrowheads="1"/>
          </p:cNvSpPr>
          <p:nvPr/>
        </p:nvSpPr>
        <p:spPr bwMode="auto">
          <a:xfrm>
            <a:off x="3348038" y="5373688"/>
            <a:ext cx="23034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>
                <a:solidFill>
                  <a:srgbClr val="FF0000"/>
                </a:solidFill>
                <a:latin typeface="Arial" charset="0"/>
              </a:rPr>
              <a:t>Длина стен кремля</a:t>
            </a:r>
          </a:p>
        </p:txBody>
      </p:sp>
      <p:sp>
        <p:nvSpPr>
          <p:cNvPr id="271376" name="Text Box 16"/>
          <p:cNvSpPr txBox="1">
            <a:spLocks noChangeArrowheads="1"/>
          </p:cNvSpPr>
          <p:nvPr/>
        </p:nvSpPr>
        <p:spPr bwMode="auto">
          <a:xfrm>
            <a:off x="3779838" y="6308725"/>
            <a:ext cx="1008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>
                <a:solidFill>
                  <a:srgbClr val="FF0000"/>
                </a:solidFill>
                <a:latin typeface="Arial" charset="0"/>
              </a:rPr>
              <a:t>метров</a:t>
            </a:r>
          </a:p>
        </p:txBody>
      </p:sp>
      <p:pic>
        <p:nvPicPr>
          <p:cNvPr id="271377" name="Picture 17" descr="AG00317_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5300663"/>
            <a:ext cx="1019175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13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13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13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27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271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271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271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27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2000"/>
                                        <p:tgtEl>
                                          <p:spTgt spid="27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27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271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2000" fill="hold"/>
                                        <p:tgtEl>
                                          <p:spTgt spid="2713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E122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" presetClass="emph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2000" fill="hold"/>
                                        <p:tgtEl>
                                          <p:spTgt spid="2713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E122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3" presetClass="emph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2000" fill="hold"/>
                                        <p:tgtEl>
                                          <p:spTgt spid="2713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E122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3" presetClass="emph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2000" fill="hold"/>
                                        <p:tgtEl>
                                          <p:spTgt spid="2713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E122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71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1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1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13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71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1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1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13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7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1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1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13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71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00"/>
                            </p:stCondLst>
                            <p:childTnLst>
                              <p:par>
                                <p:cTn id="8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1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1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713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71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500"/>
                            </p:stCondLst>
                            <p:childTnLst>
                              <p:par>
                                <p:cTn id="9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271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271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2" grpId="0"/>
      <p:bldP spid="271363" grpId="0"/>
      <p:bldP spid="271364" grpId="0"/>
      <p:bldP spid="271365" grpId="0"/>
      <p:bldP spid="271365" grpId="1"/>
      <p:bldP spid="271366" grpId="0"/>
      <p:bldP spid="271366" grpId="1"/>
      <p:bldP spid="271367" grpId="0"/>
      <p:bldP spid="271367" grpId="1"/>
      <p:bldP spid="271368" grpId="0"/>
      <p:bldP spid="271368" grpId="1"/>
      <p:bldP spid="271369" grpId="0"/>
      <p:bldP spid="271370" grpId="0"/>
      <p:bldP spid="271371" grpId="0"/>
      <p:bldP spid="271372" grpId="0"/>
      <p:bldP spid="271373" grpId="0"/>
      <p:bldP spid="271374" grpId="0"/>
      <p:bldP spid="271375" grpId="0"/>
      <p:bldP spid="27137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25412"/>
          </a:xfrm>
        </p:spPr>
        <p:txBody>
          <a:bodyPr anchor="b"/>
          <a:lstStyle/>
          <a:p>
            <a:endParaRPr lang="ru-RU" sz="4000" smtClean="0"/>
          </a:p>
        </p:txBody>
      </p:sp>
      <p:pic>
        <p:nvPicPr>
          <p:cNvPr id="7" name="Содержимое 6" descr="292349[1].jpg"/>
          <p:cNvPicPr>
            <a:picLocks noGrp="1" noChangeAspect="1"/>
          </p:cNvPicPr>
          <p:nvPr>
            <p:ph sz="half"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714348" y="1100204"/>
            <a:ext cx="1643074" cy="18287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3492500" y="260350"/>
            <a:ext cx="5400675" cy="6192838"/>
          </a:xfrm>
        </p:spPr>
        <p:txBody>
          <a:bodyPr/>
          <a:lstStyle/>
          <a:p>
            <a:pPr marL="273050" indent="-273050"/>
            <a:r>
              <a:rPr lang="ru-RU" sz="2000" smtClean="0">
                <a:solidFill>
                  <a:srgbClr val="183960"/>
                </a:solidFill>
              </a:rPr>
              <a:t>Новгородский летописец пишет: «По весне Володимир заложи город и сделай его». Крепость – детинец появилась спустя 185 лет после основания города. Его сложили из срубов-городней, на которые насыпали земляной вал. Но почти век спустя  новгородский князь «построил город болий первого».</a:t>
            </a:r>
          </a:p>
          <a:p>
            <a:pPr marL="273050" indent="-273050">
              <a:buFont typeface="Arial" charset="0"/>
              <a:buNone/>
            </a:pPr>
            <a:r>
              <a:rPr lang="ru-RU" sz="2000" smtClean="0">
                <a:solidFill>
                  <a:srgbClr val="183960"/>
                </a:solidFill>
              </a:rPr>
              <a:t>    Корень следующего уравнения даст вам количество букв в имени этого князя.</a:t>
            </a:r>
          </a:p>
          <a:p>
            <a:pPr marL="273050" indent="-273050">
              <a:buFont typeface="Arial" charset="0"/>
              <a:buNone/>
            </a:pPr>
            <a:r>
              <a:rPr lang="ru-RU" sz="2000" smtClean="0"/>
              <a:t>   (1,2 х - х)*0,5 - 0,3=0,5 </a:t>
            </a:r>
            <a:r>
              <a:rPr lang="ru-RU" sz="2000" smtClean="0">
                <a:latin typeface="Arial" charset="0"/>
              </a:rPr>
              <a:t>(6 класс)</a:t>
            </a:r>
          </a:p>
          <a:p>
            <a:pPr marL="273050" indent="-273050">
              <a:buFont typeface="Arial" charset="0"/>
              <a:buNone/>
            </a:pPr>
            <a:r>
              <a:rPr lang="ru-RU" sz="2000" smtClean="0">
                <a:latin typeface="Arial" charset="0"/>
              </a:rPr>
              <a:t>   (12х – 6) : 2=45 (5класс)</a:t>
            </a:r>
          </a:p>
          <a:p>
            <a:pPr marL="273050" indent="-273050">
              <a:buFont typeface="Arial" charset="0"/>
              <a:buNone/>
            </a:pPr>
            <a:r>
              <a:rPr lang="ru-RU" sz="2000" smtClean="0">
                <a:solidFill>
                  <a:srgbClr val="2D2901"/>
                </a:solidFill>
              </a:rPr>
              <a:t>       </a:t>
            </a:r>
            <a:r>
              <a:rPr lang="ru-RU" sz="2000" smtClean="0">
                <a:solidFill>
                  <a:srgbClr val="FF0000"/>
                </a:solidFill>
              </a:rPr>
              <a:t>Роман</a:t>
            </a:r>
          </a:p>
          <a:p>
            <a:pPr marL="273050" indent="-273050">
              <a:buFont typeface="Arial" charset="0"/>
              <a:buNone/>
            </a:pPr>
            <a:r>
              <a:rPr lang="ru-RU" sz="2000" smtClean="0">
                <a:solidFill>
                  <a:srgbClr val="FF0000"/>
                </a:solidFill>
              </a:rPr>
              <a:t>               Андрей</a:t>
            </a:r>
          </a:p>
          <a:p>
            <a:pPr marL="273050" indent="-273050">
              <a:buFont typeface="Arial" charset="0"/>
              <a:buNone/>
            </a:pPr>
            <a:r>
              <a:rPr lang="ru-RU" sz="2000" smtClean="0">
                <a:solidFill>
                  <a:srgbClr val="FF0000"/>
                </a:solidFill>
              </a:rPr>
              <a:t>                          Ярослав</a:t>
            </a:r>
          </a:p>
          <a:p>
            <a:pPr marL="273050" indent="-273050">
              <a:buFont typeface="Arial" charset="0"/>
              <a:buNone/>
            </a:pPr>
            <a:r>
              <a:rPr lang="ru-RU" sz="2000" smtClean="0">
                <a:solidFill>
                  <a:srgbClr val="FF0000"/>
                </a:solidFill>
              </a:rPr>
              <a:t>                                 Мстислав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50825" y="4929188"/>
            <a:ext cx="3963988" cy="466725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Constantia" pitchFamily="18" charset="0"/>
              </a:rPr>
              <a:t>Мстислав  в 1116 году.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70" decel="100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70" decel="100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70" decel="100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770" decel="100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1" dur="77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70" decel="100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770" decel="100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1" dur="77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70" decel="100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770" decel="100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1" dur="77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3" dur="77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 descr="742be8ec-6349-445e-8db3-e34366dfe56a_560x420"/>
          <p:cNvPicPr>
            <a:picLocks noGrp="1"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79555" name="Text Box 3"/>
          <p:cNvSpPr txBox="1">
            <a:spLocks noChangeArrowheads="1"/>
          </p:cNvSpPr>
          <p:nvPr/>
        </p:nvSpPr>
        <p:spPr bwMode="auto">
          <a:xfrm>
            <a:off x="179388" y="188913"/>
            <a:ext cx="8137525" cy="1562100"/>
          </a:xfrm>
          <a:prstGeom prst="rect">
            <a:avLst/>
          </a:prstGeom>
          <a:noFill/>
          <a:ln w="9525">
            <a:pattFill prst="pct5">
              <a:fgClr>
                <a:schemeClr val="tx1"/>
              </a:fgClr>
              <a:bgClr>
                <a:schemeClr val="accent1"/>
              </a:bgClr>
            </a:patt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>
                <a:solidFill>
                  <a:srgbClr val="CC0000"/>
                </a:solidFill>
                <a:latin typeface="Arial" charset="0"/>
              </a:rPr>
              <a:t>Задача:</a:t>
            </a:r>
            <a:r>
              <a:rPr lang="ru-RU" sz="1800">
                <a:latin typeface="Arial" charset="0"/>
              </a:rPr>
              <a:t> </a:t>
            </a:r>
            <a:r>
              <a:rPr lang="ru-RU">
                <a:solidFill>
                  <a:srgbClr val="183960"/>
                </a:solidFill>
              </a:rPr>
              <a:t>При возведении стены возникла необходимость измерить внутреннюю диагональ кирпича. Кирпичей было много, но справиться с этим никто не смог.</a:t>
            </a:r>
          </a:p>
          <a:p>
            <a:r>
              <a:rPr lang="ru-RU">
                <a:solidFill>
                  <a:srgbClr val="183960"/>
                </a:solidFill>
              </a:rPr>
              <a:t>Помогите строителям справиться с этой задачей.</a:t>
            </a:r>
          </a:p>
        </p:txBody>
      </p:sp>
      <p:sp>
        <p:nvSpPr>
          <p:cNvPr id="279556" name="Text Box 4"/>
          <p:cNvSpPr txBox="1">
            <a:spLocks noChangeArrowheads="1"/>
          </p:cNvSpPr>
          <p:nvPr/>
        </p:nvSpPr>
        <p:spPr bwMode="auto">
          <a:xfrm>
            <a:off x="3563938" y="4437063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>
                <a:solidFill>
                  <a:srgbClr val="CC0000"/>
                </a:solidFill>
                <a:latin typeface="Arial" charset="0"/>
              </a:rPr>
              <a:t>Решение:</a:t>
            </a:r>
          </a:p>
        </p:txBody>
      </p:sp>
      <p:pic>
        <p:nvPicPr>
          <p:cNvPr id="27955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35375" y="4868863"/>
            <a:ext cx="2895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95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95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95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79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5" grpId="0" animBg="1"/>
      <p:bldP spid="27955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1212275690_i-504"/>
          <p:cNvPicPr>
            <a:picLocks noGrp="1" noChangeAspect="1" noChangeArrowheads="1"/>
          </p:cNvPicPr>
          <p:nvPr>
            <p:ph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2349500"/>
            <a:ext cx="9144000" cy="4508500"/>
          </a:xfrm>
        </p:spPr>
      </p:pic>
      <p:sp>
        <p:nvSpPr>
          <p:cNvPr id="290819" name="Text Box 3"/>
          <p:cNvSpPr txBox="1">
            <a:spLocks noChangeArrowheads="1"/>
          </p:cNvSpPr>
          <p:nvPr/>
        </p:nvSpPr>
        <p:spPr bwMode="auto">
          <a:xfrm>
            <a:off x="250825" y="-7938"/>
            <a:ext cx="8893175" cy="192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FF0000"/>
                </a:solidFill>
                <a:latin typeface="Arial" charset="0"/>
              </a:rPr>
              <a:t>Задача</a:t>
            </a:r>
            <a:r>
              <a:rPr lang="ru-RU" sz="2000">
                <a:latin typeface="Arial" charset="0"/>
              </a:rPr>
              <a:t>: </a:t>
            </a:r>
          </a:p>
          <a:p>
            <a:r>
              <a:rPr lang="ru-RU" sz="2000">
                <a:solidFill>
                  <a:srgbClr val="183960"/>
                </a:solidFill>
                <a:latin typeface="Arial" charset="0"/>
              </a:rPr>
              <a:t>Новгородцам, часто приходилось отбиваться от врагов. Стены башен рушились и приходилось их восстанавливать. Сколько потребуется кирпичей, чтобы заделать дыру в стене, имеющую форму квадрата со стороной 1 метр.</a:t>
            </a:r>
          </a:p>
          <a:p>
            <a:r>
              <a:rPr lang="ru-RU" sz="2000">
                <a:solidFill>
                  <a:srgbClr val="183960"/>
                </a:solidFill>
                <a:latin typeface="Arial" charset="0"/>
              </a:rPr>
              <a:t>Размеры кирпича 25см.х10см.х 8см.</a:t>
            </a:r>
          </a:p>
        </p:txBody>
      </p:sp>
      <p:sp>
        <p:nvSpPr>
          <p:cNvPr id="290820" name="Text Box 4"/>
          <p:cNvSpPr txBox="1">
            <a:spLocks noChangeArrowheads="1"/>
          </p:cNvSpPr>
          <p:nvPr/>
        </p:nvSpPr>
        <p:spPr bwMode="auto">
          <a:xfrm>
            <a:off x="4932363" y="1700213"/>
            <a:ext cx="3960812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>
                <a:solidFill>
                  <a:srgbClr val="FF3300"/>
                </a:solidFill>
                <a:latin typeface="Arial" charset="0"/>
              </a:rPr>
              <a:t>Решение:</a:t>
            </a:r>
            <a:endParaRPr lang="ru-RU" sz="1800">
              <a:latin typeface="Arial" charset="0"/>
            </a:endParaRPr>
          </a:p>
          <a:p>
            <a:r>
              <a:rPr lang="ru-RU" sz="1800">
                <a:latin typeface="Arial" charset="0"/>
              </a:rPr>
              <a:t>1)25*8=200см</a:t>
            </a:r>
            <a:r>
              <a:rPr lang="en-US" sz="1800">
                <a:latin typeface="Arial" charset="0"/>
              </a:rPr>
              <a:t>²</a:t>
            </a:r>
            <a:r>
              <a:rPr lang="ru-RU" sz="1800">
                <a:latin typeface="Arial" charset="0"/>
              </a:rPr>
              <a:t>  1м=100см</a:t>
            </a:r>
          </a:p>
          <a:p>
            <a:r>
              <a:rPr lang="ru-RU" sz="1800">
                <a:latin typeface="Arial" charset="0"/>
              </a:rPr>
              <a:t>2)100*100=10000см</a:t>
            </a:r>
            <a:r>
              <a:rPr lang="en-US" sz="1800">
                <a:latin typeface="Arial" charset="0"/>
              </a:rPr>
              <a:t>²</a:t>
            </a:r>
          </a:p>
          <a:p>
            <a:r>
              <a:rPr lang="ru-RU" sz="1800">
                <a:latin typeface="Arial" charset="0"/>
              </a:rPr>
              <a:t>3)10000:200=50(кирпичей)</a:t>
            </a:r>
          </a:p>
          <a:p>
            <a:r>
              <a:rPr lang="ru-RU" sz="1800">
                <a:latin typeface="Arial" charset="0"/>
              </a:rPr>
              <a:t>Ответ:50 кирпичей</a:t>
            </a: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1692275" y="1989138"/>
          <a:ext cx="6096000" cy="4064000"/>
        </p:xfrm>
        <a:graphic>
          <a:graphicData uri="http://schemas.openxmlformats.org/presentationml/2006/ole">
            <p:oleObj spid="_x0000_s3074" name="Формула" r:id="rId4" imgW="11412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08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08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08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90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19" grpId="0"/>
      <p:bldP spid="2908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 descr="Картинка 1 из 88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08" y="1857364"/>
            <a:ext cx="3027612" cy="1881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8" name="Rectangle 3"/>
          <p:cNvSpPr>
            <a:spLocks noGrp="1"/>
          </p:cNvSpPr>
          <p:nvPr>
            <p:ph type="title" idx="4294967295"/>
          </p:nvPr>
        </p:nvSpPr>
        <p:spPr>
          <a:xfrm>
            <a:off x="684213" y="260350"/>
            <a:ext cx="8064500" cy="633413"/>
          </a:xfrm>
        </p:spPr>
        <p:txBody>
          <a:bodyPr/>
          <a:lstStyle/>
          <a:p>
            <a:pPr algn="just"/>
            <a:r>
              <a:rPr lang="ru-RU" sz="2400" smtClean="0">
                <a:solidFill>
                  <a:srgbClr val="183960"/>
                </a:solidFill>
                <a:latin typeface="Arial" charset="0"/>
              </a:rPr>
              <a:t>«Где София – там и Новгород»,- говорили в старину.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50825" y="188913"/>
            <a:ext cx="856932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>
              <a:latin typeface="a_AlternaBrk"/>
            </a:endParaRPr>
          </a:p>
          <a:p>
            <a:pPr algn="ctr"/>
            <a:r>
              <a:rPr lang="ru-RU">
                <a:solidFill>
                  <a:srgbClr val="183960"/>
                </a:solidFill>
                <a:latin typeface="a_AlternaBrk"/>
              </a:rPr>
              <a:t>Символом мирной жизни новгородцев являлся голубь на центральном куполе Софийского собора.</a:t>
            </a:r>
          </a:p>
          <a:p>
            <a:pPr algn="ctr"/>
            <a:r>
              <a:rPr lang="ru-RU">
                <a:solidFill>
                  <a:srgbClr val="183960"/>
                </a:solidFill>
                <a:latin typeface="a_AlternaBrk"/>
              </a:rPr>
              <a:t>«Пока на кресте цел голубь – Новгороду жить и здравствовать».</a:t>
            </a:r>
          </a:p>
          <a:p>
            <a:pPr algn="ctr"/>
            <a:r>
              <a:rPr lang="ru-RU">
                <a:solidFill>
                  <a:srgbClr val="183960"/>
                </a:solidFill>
                <a:latin typeface="a_AlternaBrk"/>
              </a:rPr>
              <a:t>Сколько куполов на Софийском соборе?</a:t>
            </a:r>
          </a:p>
        </p:txBody>
      </p:sp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14480" y="3214686"/>
            <a:ext cx="3561054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 rot="956744">
            <a:off x="5692775" y="3011488"/>
            <a:ext cx="18573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latin typeface="CrashCTT"/>
              </a:rPr>
              <a:t>ответ:6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 descr="st_t_518_Sofijskij_sobor"/>
          <p:cNvPicPr>
            <a:picLocks noGrp="1"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42910" y="4143380"/>
            <a:ext cx="2760821" cy="2062947"/>
          </a:xfrm>
        </p:spPr>
      </p:pic>
      <p:sp>
        <p:nvSpPr>
          <p:cNvPr id="291843" name="Text Box 3"/>
          <p:cNvSpPr txBox="1">
            <a:spLocks noChangeArrowheads="1"/>
          </p:cNvSpPr>
          <p:nvPr/>
        </p:nvSpPr>
        <p:spPr bwMode="auto">
          <a:xfrm>
            <a:off x="231775" y="207963"/>
            <a:ext cx="891222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Софийский собор один из древнейших памятников каменного зодчества на Руси, был придворным княжеским храмом. В нём принимали иностранных послов и именитых гостей. Перед собором проходили бурные вече. </a:t>
            </a:r>
          </a:p>
          <a:p>
            <a:r>
              <a:rPr lang="ru-RU" sz="2000">
                <a:latin typeface="Arial" charset="0"/>
              </a:rPr>
              <a:t>Софийский собор был выстроен в 1045-1050гг новгородским князем Владимиром. Венчает Софийский собор  шесть куполов на высоких барабанах. Основной, средний купол уже в </a:t>
            </a:r>
            <a:r>
              <a:rPr lang="en-US" sz="2000">
                <a:latin typeface="Arial" charset="0"/>
              </a:rPr>
              <a:t>XV</a:t>
            </a:r>
            <a:r>
              <a:rPr lang="ru-RU" sz="2000">
                <a:latin typeface="Arial" charset="0"/>
              </a:rPr>
              <a:t> в. был позолочен. Его очертания напоминают шлем русского воина-богатыря.</a:t>
            </a:r>
          </a:p>
        </p:txBody>
      </p:sp>
      <p:pic>
        <p:nvPicPr>
          <p:cNvPr id="6" name="Picture 2" descr="Картинка 7 из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0694" y="4071942"/>
            <a:ext cx="2881304" cy="2162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18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18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18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Text Box 2"/>
          <p:cNvSpPr txBox="1">
            <a:spLocks noChangeArrowheads="1"/>
          </p:cNvSpPr>
          <p:nvPr/>
        </p:nvSpPr>
        <p:spPr bwMode="auto">
          <a:xfrm>
            <a:off x="250825" y="333375"/>
            <a:ext cx="8569325" cy="392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>
                <a:solidFill>
                  <a:srgbClr val="183960"/>
                </a:solidFill>
              </a:rPr>
              <a:t>По мнению некоторых исследователей, новое название происходит от слова "кромьство" - внутренность. </a:t>
            </a:r>
          </a:p>
          <a:p>
            <a:pPr algn="ctr">
              <a:spcBef>
                <a:spcPct val="50000"/>
              </a:spcBef>
            </a:pPr>
            <a:r>
              <a:rPr lang="ru-RU">
                <a:solidFill>
                  <a:srgbClr val="183960"/>
                </a:solidFill>
              </a:rPr>
              <a:t>     </a:t>
            </a:r>
            <a:r>
              <a:rPr lang="ru-RU">
                <a:solidFill>
                  <a:srgbClr val="FF0000"/>
                </a:solidFill>
              </a:rPr>
              <a:t> Кремль </a:t>
            </a:r>
            <a:r>
              <a:rPr lang="ru-RU">
                <a:solidFill>
                  <a:srgbClr val="183960"/>
                </a:solidFill>
              </a:rPr>
              <a:t>–</a:t>
            </a:r>
          </a:p>
          <a:p>
            <a:pPr algn="just">
              <a:spcBef>
                <a:spcPct val="50000"/>
              </a:spcBef>
            </a:pPr>
            <a:r>
              <a:rPr lang="ru-RU">
                <a:solidFill>
                  <a:srgbClr val="183960"/>
                </a:solidFill>
              </a:rPr>
              <a:t>это целый город с храмами и хозяйственными постройками, с жилыми домами и административными учреждениями. И даже когда русские города разрослись и широко раскинули свои посады, их кремли оставались крепостями "для осадного сидения". </a:t>
            </a:r>
          </a:p>
          <a:p>
            <a:pPr algn="just">
              <a:spcBef>
                <a:spcPct val="50000"/>
              </a:spcBef>
            </a:pPr>
            <a:endParaRPr lang="ru-RU">
              <a:solidFill>
                <a:srgbClr val="183960"/>
              </a:solidFill>
            </a:endParaRPr>
          </a:p>
        </p:txBody>
      </p:sp>
      <p:pic>
        <p:nvPicPr>
          <p:cNvPr id="33177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4071942"/>
            <a:ext cx="5072066" cy="155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3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317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317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317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7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Прямоугольник 1"/>
          <p:cNvSpPr>
            <a:spLocks noChangeArrowheads="1"/>
          </p:cNvSpPr>
          <p:nvPr/>
        </p:nvSpPr>
        <p:spPr bwMode="auto">
          <a:xfrm>
            <a:off x="4500563" y="677863"/>
            <a:ext cx="4286250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  <a:cs typeface="Times New Roman" pitchFamily="18" charset="0"/>
              </a:rPr>
              <a:t>Первое упоминание о Звоннице Софийского собора содержится в летописи в связи с сильным наводнением, во время которого вода Волхова подмыла кремлевскую стену, и звонница рухнула в реку. По-видимому она находилась на стене или возле нее.</a:t>
            </a:r>
            <a:br>
              <a:rPr lang="ru-RU" sz="2800">
                <a:solidFill>
                  <a:srgbClr val="002060"/>
                </a:solidFill>
                <a:cs typeface="Times New Roman" pitchFamily="18" charset="0"/>
              </a:rPr>
            </a:br>
            <a:endParaRPr lang="ru-RU" sz="280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65539" name="Picture 6" descr="Картинка 69 из 18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00166" y="1952710"/>
            <a:ext cx="1500198" cy="241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4" descr="Картинка 38 из 18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2976" y="1214422"/>
            <a:ext cx="2357454" cy="3308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TextBox 2"/>
          <p:cNvSpPr txBox="1">
            <a:spLocks noChangeArrowheads="1"/>
          </p:cNvSpPr>
          <p:nvPr/>
        </p:nvSpPr>
        <p:spPr bwMode="auto">
          <a:xfrm>
            <a:off x="5143500" y="428625"/>
            <a:ext cx="3786188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  <a:cs typeface="Times New Roman" pitchFamily="18" charset="0"/>
              </a:rPr>
              <a:t>Определите год первого упоминания о звоннице Софийского собора в летописи, решив уравнение: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924300" y="2786063"/>
            <a:ext cx="52197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cs typeface="Times New Roman" pitchFamily="18" charset="0"/>
              </a:rPr>
              <a:t>  0,23</a:t>
            </a:r>
            <a:r>
              <a:rPr lang="en-US" sz="2800" b="1">
                <a:solidFill>
                  <a:srgbClr val="C00000"/>
                </a:solidFill>
                <a:cs typeface="Times New Roman" pitchFamily="18" charset="0"/>
              </a:rPr>
              <a:t>x</a:t>
            </a:r>
            <a:r>
              <a:rPr lang="ru-RU" sz="2800" b="1">
                <a:solidFill>
                  <a:srgbClr val="C00000"/>
                </a:solidFill>
                <a:cs typeface="Times New Roman" pitchFamily="18" charset="0"/>
              </a:rPr>
              <a:t> + 0,62</a:t>
            </a:r>
            <a:r>
              <a:rPr lang="en-US" sz="2800" b="1">
                <a:solidFill>
                  <a:srgbClr val="C00000"/>
                </a:solidFill>
                <a:cs typeface="Times New Roman" pitchFamily="18" charset="0"/>
              </a:rPr>
              <a:t>x</a:t>
            </a:r>
            <a:r>
              <a:rPr lang="ru-RU" sz="2800" b="1">
                <a:solidFill>
                  <a:srgbClr val="C00000"/>
                </a:solidFill>
                <a:cs typeface="Times New Roman" pitchFamily="18" charset="0"/>
              </a:rPr>
              <a:t> – 0,35</a:t>
            </a:r>
            <a:r>
              <a:rPr lang="en-US" sz="2800" b="1">
                <a:solidFill>
                  <a:srgbClr val="C00000"/>
                </a:solidFill>
                <a:cs typeface="Times New Roman" pitchFamily="18" charset="0"/>
              </a:rPr>
              <a:t>x</a:t>
            </a:r>
            <a:r>
              <a:rPr lang="ru-RU" sz="2800" b="1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C00000"/>
                </a:solidFill>
                <a:cs typeface="Times New Roman" pitchFamily="18" charset="0"/>
              </a:rPr>
              <a:t>-</a:t>
            </a:r>
            <a:r>
              <a:rPr lang="ru-RU" sz="2800" b="1">
                <a:solidFill>
                  <a:srgbClr val="C00000"/>
                </a:solidFill>
                <a:cs typeface="Times New Roman" pitchFamily="18" charset="0"/>
              </a:rPr>
              <a:t>19,5 =699</a:t>
            </a:r>
          </a:p>
          <a:p>
            <a:r>
              <a:rPr lang="ru-RU" sz="2800" b="1">
                <a:solidFill>
                  <a:srgbClr val="C00000"/>
                </a:solidFill>
                <a:cs typeface="Times New Roman" pitchFamily="18" charset="0"/>
              </a:rPr>
              <a:t>          (6класс)</a:t>
            </a:r>
          </a:p>
          <a:p>
            <a:r>
              <a:rPr lang="ru-RU" sz="2800" b="1">
                <a:solidFill>
                  <a:srgbClr val="C00000"/>
                </a:solidFill>
                <a:cs typeface="Times New Roman" pitchFamily="18" charset="0"/>
              </a:rPr>
              <a:t>           23х+62х-35х-1950=69900</a:t>
            </a:r>
          </a:p>
          <a:p>
            <a:r>
              <a:rPr lang="ru-RU" sz="2800" b="1">
                <a:solidFill>
                  <a:srgbClr val="C00000"/>
                </a:solidFill>
                <a:cs typeface="Times New Roman" pitchFamily="18" charset="0"/>
              </a:rPr>
              <a:t>          (5 класс)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215063" y="4714875"/>
            <a:ext cx="1214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libri" pitchFamily="34" charset="0"/>
              </a:rPr>
              <a:t>1437</a:t>
            </a:r>
            <a:endParaRPr lang="ru-RU" sz="2800" b="1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Прямоугольник 2"/>
          <p:cNvSpPr>
            <a:spLocks noChangeArrowheads="1"/>
          </p:cNvSpPr>
          <p:nvPr/>
        </p:nvSpPr>
        <p:spPr bwMode="auto">
          <a:xfrm>
            <a:off x="1714500" y="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>
                <a:latin typeface="Calibri" pitchFamily="34" charset="0"/>
              </a:rPr>
              <a:t>.</a:t>
            </a:r>
            <a:br>
              <a:rPr lang="ru-RU" sz="1800">
                <a:latin typeface="Calibri" pitchFamily="34" charset="0"/>
              </a:rPr>
            </a:br>
            <a:endParaRPr lang="ru-RU" sz="1800">
              <a:latin typeface="Calibri" pitchFamily="34" charset="0"/>
            </a:endParaRPr>
          </a:p>
        </p:txBody>
      </p:sp>
      <p:sp>
        <p:nvSpPr>
          <p:cNvPr id="67587" name="Прямоугольник 3"/>
          <p:cNvSpPr>
            <a:spLocks noChangeArrowheads="1"/>
          </p:cNvSpPr>
          <p:nvPr/>
        </p:nvSpPr>
        <p:spPr bwMode="auto">
          <a:xfrm>
            <a:off x="4500563" y="500063"/>
            <a:ext cx="4429125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  <a:cs typeface="Times New Roman" pitchFamily="18" charset="0"/>
              </a:rPr>
              <a:t>Над воротами Владычного двора расположено здание </a:t>
            </a:r>
            <a:r>
              <a:rPr lang="ru-RU" sz="2800" b="1" i="1">
                <a:solidFill>
                  <a:srgbClr val="002060"/>
                </a:solidFill>
                <a:cs typeface="Times New Roman" pitchFamily="18" charset="0"/>
              </a:rPr>
              <a:t>церкви Сергия Радонежского. </a:t>
            </a:r>
          </a:p>
          <a:p>
            <a:r>
              <a:rPr lang="ru-RU" sz="2800">
                <a:solidFill>
                  <a:srgbClr val="002060"/>
                </a:solidFill>
                <a:cs typeface="Times New Roman" pitchFamily="18" charset="0"/>
              </a:rPr>
              <a:t>Считается, что на тех, кто находится под покровительством этого святого, нисходит мудрость. Недаром </a:t>
            </a:r>
          </a:p>
          <a:p>
            <a:r>
              <a:rPr lang="ru-RU" sz="2800" b="1">
                <a:solidFill>
                  <a:srgbClr val="002060"/>
                </a:solidFill>
                <a:cs typeface="Times New Roman" pitchFamily="18" charset="0"/>
              </a:rPr>
              <a:t>Великий Новгород называют "Родиной Мудрости". </a:t>
            </a:r>
            <a:endParaRPr lang="ru-RU" sz="280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67588" name="Picture 2" descr="Новгородская область - Великий Новгород - Церковь Сергия Радонежского и Евфимиевская Часозвоня в Кремл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1214422"/>
            <a:ext cx="1785918" cy="2934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Новгородская область - Великий Новгород - Церковь Сергия Радонежского и Евфимиевская Часозвоня в Кремл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1357298"/>
            <a:ext cx="1928936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1" name="TextBox 3"/>
          <p:cNvSpPr txBox="1">
            <a:spLocks noChangeArrowheads="1"/>
          </p:cNvSpPr>
          <p:nvPr/>
        </p:nvSpPr>
        <p:spPr bwMode="auto">
          <a:xfrm>
            <a:off x="4214813" y="285750"/>
            <a:ext cx="47148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2060"/>
                </a:solidFill>
                <a:cs typeface="Times New Roman" pitchFamily="18" charset="0"/>
              </a:rPr>
              <a:t>Определите год постройки церкви Сергия Радонежского, решив задачу: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357688" y="1857375"/>
            <a:ext cx="4786312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2060"/>
                </a:solidFill>
                <a:cs typeface="Times New Roman" pitchFamily="18" charset="0"/>
              </a:rPr>
              <a:t>Если год закладки детинца разделить на 72,</a:t>
            </a:r>
          </a:p>
          <a:p>
            <a:r>
              <a:rPr lang="ru-RU" b="1">
                <a:solidFill>
                  <a:srgbClr val="002060"/>
                </a:solidFill>
                <a:cs typeface="Times New Roman" pitchFamily="18" charset="0"/>
              </a:rPr>
              <a:t> к полученному числу прибавить 26, затем результат увеличить в 36 раз и прибавить к числу 5, то получим год постройки церкви Сергия Радонежского в новгородском кремле.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786438" y="6286500"/>
            <a:ext cx="1928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1463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286250" y="1071563"/>
            <a:ext cx="4572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  <a:cs typeface="Times New Roman" pitchFamily="18" charset="0"/>
              </a:rPr>
              <a:t>Эта церковь - единственное надвратное сооружение, сохранившееся до нашего времени, не только в Новгороде, но и на северо-западе России. </a:t>
            </a:r>
          </a:p>
          <a:p>
            <a:r>
              <a:rPr lang="ru-RU" sz="1800">
                <a:solidFill>
                  <a:srgbClr val="002060"/>
                </a:solidFill>
                <a:cs typeface="Times New Roman" pitchFamily="18" charset="0"/>
              </a:rPr>
              <a:t>  </a:t>
            </a:r>
            <a:r>
              <a:rPr lang="ru-RU">
                <a:solidFill>
                  <a:srgbClr val="002060"/>
                </a:solidFill>
                <a:cs typeface="Times New Roman" pitchFamily="18" charset="0"/>
              </a:rPr>
              <a:t> Сама церковь занимает второй этаж, под которым находится арочный проезд, устроенный в XV в.</a:t>
            </a:r>
          </a:p>
        </p:txBody>
      </p:sp>
      <p:pic>
        <p:nvPicPr>
          <p:cNvPr id="69635" name="Picture 2" descr="Новгородская область - Великий Новгород - Церковь Сергия Радонежского и Евфимиевская Часозвоня в Кремл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1857364"/>
            <a:ext cx="1824917" cy="299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Прямоугольник 4"/>
          <p:cNvSpPr>
            <a:spLocks noChangeArrowheads="1"/>
          </p:cNvSpPr>
          <p:nvPr/>
        </p:nvSpPr>
        <p:spPr bwMode="auto">
          <a:xfrm>
            <a:off x="4500563" y="74613"/>
            <a:ext cx="42148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  <a:cs typeface="Times New Roman" pitchFamily="18" charset="0"/>
              </a:rPr>
              <a:t>Здание церкви построено в </a:t>
            </a:r>
            <a:r>
              <a:rPr lang="ru-RU" sz="2800" b="1">
                <a:solidFill>
                  <a:srgbClr val="C00000"/>
                </a:solidFill>
                <a:cs typeface="Times New Roman" pitchFamily="18" charset="0"/>
              </a:rPr>
              <a:t>1463 </a:t>
            </a:r>
            <a:r>
              <a:rPr lang="ru-RU" sz="2800">
                <a:solidFill>
                  <a:srgbClr val="002060"/>
                </a:solidFill>
                <a:cs typeface="Times New Roman" pitchFamily="18" charset="0"/>
              </a:rPr>
              <a:t>г.</a:t>
            </a:r>
            <a:endParaRPr lang="ru-RU" sz="2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2" descr="0_2526_9b7a36d7_XL"/>
          <p:cNvPicPr>
            <a:picLocks noGrp="1"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428860" y="3071810"/>
            <a:ext cx="3599639" cy="1641464"/>
          </a:xfrm>
        </p:spPr>
      </p:pic>
      <p:sp>
        <p:nvSpPr>
          <p:cNvPr id="301059" name="Text Box 3"/>
          <p:cNvSpPr txBox="1">
            <a:spLocks noChangeArrowheads="1"/>
          </p:cNvSpPr>
          <p:nvPr/>
        </p:nvSpPr>
        <p:spPr bwMode="auto">
          <a:xfrm>
            <a:off x="323850" y="188913"/>
            <a:ext cx="84963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800">
                <a:latin typeface="Arial" charset="0"/>
              </a:rPr>
              <a:t>     </a:t>
            </a:r>
            <a:r>
              <a:rPr lang="ru-RU">
                <a:solidFill>
                  <a:srgbClr val="183960"/>
                </a:solidFill>
                <a:latin typeface="Arial" charset="0"/>
              </a:rPr>
              <a:t>В северной части детинца с древнейших времён располагался Владычный двор, где жил владыка.</a:t>
            </a:r>
          </a:p>
          <a:p>
            <a:pPr algn="just"/>
            <a:r>
              <a:rPr lang="ru-RU">
                <a:solidFill>
                  <a:srgbClr val="183960"/>
                </a:solidFill>
                <a:latin typeface="Arial" charset="0"/>
              </a:rPr>
              <a:t>Важнейшим сооружением двора являлось «палата с тридцатью дверями». От неё, построенной в 1433г, осталось здание в центре Владычного двора, именуемое Грановитой палатой (автор реставрации С.Н. Давидов) здание трёхэтажное.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1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1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1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5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2" descr="novgorod_13"/>
          <p:cNvPicPr>
            <a:picLocks noGrp="1"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214546" y="3143248"/>
            <a:ext cx="3372125" cy="1844662"/>
          </a:xfrm>
        </p:spPr>
      </p:pic>
      <p:sp>
        <p:nvSpPr>
          <p:cNvPr id="71683" name="Text Box 3"/>
          <p:cNvSpPr txBox="1">
            <a:spLocks noChangeArrowheads="1"/>
          </p:cNvSpPr>
          <p:nvPr/>
        </p:nvSpPr>
        <p:spPr bwMode="auto">
          <a:xfrm rot="10800000" flipV="1">
            <a:off x="392113" y="260350"/>
            <a:ext cx="85725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5125" algn="just"/>
            <a:r>
              <a:rPr lang="ru-RU">
                <a:solidFill>
                  <a:srgbClr val="183960"/>
                </a:solidFill>
              </a:rPr>
              <a:t>Владычий двор- бывшая резиденция Новгородского архиепископа- находится в северо-западной части кремля.</a:t>
            </a:r>
          </a:p>
          <a:p>
            <a:pPr indent="365125" algn="just"/>
            <a:r>
              <a:rPr lang="ru-RU">
                <a:solidFill>
                  <a:srgbClr val="183960"/>
                </a:solidFill>
              </a:rPr>
              <a:t>Древнейшее строение Владычного двора- Никитский корпус. Над выездом во Владычий двор в 1459 году была устроена надвратная, расписанная фресками, церковь Сергея Радонежского. Сам въезд- узкая, ушедшая в землю арка.</a:t>
            </a:r>
          </a:p>
          <a:p>
            <a:pPr indent="365125" algn="just"/>
            <a:endParaRPr lang="ru-RU">
              <a:solidFill>
                <a:srgbClr val="183960"/>
              </a:solidFill>
            </a:endParaRP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 rot="10800000" flipV="1">
            <a:off x="4103688" y="2995613"/>
            <a:ext cx="5041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>
                <a:latin typeface="Arial" charset="0"/>
              </a:rPr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/>
      <p:bldP spid="7168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2" descr="9453-big"/>
          <p:cNvPicPr>
            <a:picLocks noGrp="1"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143108" y="3286124"/>
            <a:ext cx="3857652" cy="2000264"/>
          </a:xfrm>
        </p:spPr>
      </p:pic>
      <p:sp>
        <p:nvSpPr>
          <p:cNvPr id="297987" name="Text Box 3"/>
          <p:cNvSpPr txBox="1">
            <a:spLocks noChangeArrowheads="1"/>
          </p:cNvSpPr>
          <p:nvPr/>
        </p:nvSpPr>
        <p:spPr bwMode="auto">
          <a:xfrm>
            <a:off x="250825" y="260350"/>
            <a:ext cx="8351838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183960"/>
                </a:solidFill>
              </a:rPr>
              <a:t>Грановитая палата   неоднократно перестраивалась. Нижний этаж в результате наслоений грунта стал подвальным. </a:t>
            </a:r>
          </a:p>
          <a:p>
            <a:r>
              <a:rPr lang="ru-RU">
                <a:solidFill>
                  <a:srgbClr val="183960"/>
                </a:solidFill>
              </a:rPr>
              <a:t>В палате заседал владычий суд, «Совет господ». Палата предполагалась и для торжественных приёмов.</a:t>
            </a:r>
          </a:p>
          <a:p>
            <a:r>
              <a:rPr lang="ru-RU">
                <a:solidFill>
                  <a:srgbClr val="183960"/>
                </a:solidFill>
              </a:rPr>
              <a:t>В 1478г, в Грановитой палате было объявлено о присоединении Новгорода к Москве.</a:t>
            </a:r>
          </a:p>
          <a:p>
            <a:endParaRPr lang="ru-RU">
              <a:solidFill>
                <a:srgbClr val="1839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7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8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2" descr="Granovitaya_palata"/>
          <p:cNvPicPr>
            <a:picLocks noGrp="1"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14480" y="3729903"/>
            <a:ext cx="4286280" cy="2048215"/>
          </a:xfrm>
        </p:spPr>
      </p:pic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323850" y="188913"/>
            <a:ext cx="84963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FF0000"/>
                </a:solidFill>
                <a:latin typeface="Arial" charset="0"/>
              </a:rPr>
              <a:t>Задача: </a:t>
            </a:r>
          </a:p>
          <a:p>
            <a:r>
              <a:rPr lang="ru-RU" sz="2000">
                <a:solidFill>
                  <a:srgbClr val="183960"/>
                </a:solidFill>
                <a:latin typeface="Arial" charset="0"/>
              </a:rPr>
              <a:t>Во время одного из торжественных приёмов в Грановитой палате гостей, их было 24 человека, рассадили в 6 рядов так, что каждый ряд состоял из 5 человек.</a:t>
            </a:r>
          </a:p>
          <a:p>
            <a:r>
              <a:rPr lang="ru-RU" sz="2000">
                <a:solidFill>
                  <a:srgbClr val="183960"/>
                </a:solidFill>
                <a:latin typeface="Arial" charset="0"/>
              </a:rPr>
              <a:t>Изобразите схематично, как рассадить гостей?</a:t>
            </a:r>
          </a:p>
        </p:txBody>
      </p:sp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92950" y="2060575"/>
            <a:ext cx="187801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5148263" y="1916113"/>
            <a:ext cx="311626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FF3300"/>
                </a:solidFill>
                <a:latin typeface="Arial" charset="0"/>
              </a:rPr>
              <a:t>Решение:</a:t>
            </a:r>
            <a:r>
              <a:rPr lang="ru-RU" sz="1800">
                <a:latin typeface="Arial" charset="0"/>
              </a:rPr>
              <a:t> Рассадить гостей в форме шестиугольника.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/>
      <p:bldP spid="7782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2" descr="Картинка 1 из 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71670" y="3429000"/>
            <a:ext cx="3929090" cy="206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4" name="Rectangle 3"/>
          <p:cNvSpPr>
            <a:spLocks noChangeArrowheads="1"/>
          </p:cNvSpPr>
          <p:nvPr/>
        </p:nvSpPr>
        <p:spPr bwMode="auto">
          <a:xfrm>
            <a:off x="395288" y="541338"/>
            <a:ext cx="849788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>
                <a:solidFill>
                  <a:srgbClr val="183960"/>
                </a:solidFill>
              </a:rPr>
              <a:t>Главной улицей детинца была улица Пискупля (Епископская) шириной 4 метра. Какова была ширина улицы Прусской, идущей от Покровской башни детинца за ров Окольнпо города, если её ширина в 11</a:t>
            </a:r>
            <a:r>
              <a:rPr lang="en-US">
                <a:solidFill>
                  <a:srgbClr val="183960"/>
                </a:solidFill>
              </a:rPr>
              <a:t>/10</a:t>
            </a:r>
            <a:r>
              <a:rPr lang="ru-RU">
                <a:solidFill>
                  <a:srgbClr val="183960"/>
                </a:solidFill>
              </a:rPr>
              <a:t> </a:t>
            </a:r>
            <a:r>
              <a:rPr lang="en-US">
                <a:solidFill>
                  <a:srgbClr val="183960"/>
                </a:solidFill>
              </a:rPr>
              <a:t>(1</a:t>
            </a:r>
            <a:r>
              <a:rPr lang="ru-RU">
                <a:solidFill>
                  <a:srgbClr val="183960"/>
                </a:solidFill>
              </a:rPr>
              <a:t>,1) раза больше?   </a:t>
            </a:r>
          </a:p>
        </p:txBody>
      </p:sp>
      <p:sp>
        <p:nvSpPr>
          <p:cNvPr id="74755" name="Rectangle 4"/>
          <p:cNvSpPr>
            <a:spLocks noChangeArrowheads="1"/>
          </p:cNvSpPr>
          <p:nvPr/>
        </p:nvSpPr>
        <p:spPr bwMode="auto">
          <a:xfrm>
            <a:off x="755650" y="68263"/>
            <a:ext cx="7921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8800" b="1">
                <a:latin typeface="Arial" charset="0"/>
              </a:rPr>
              <a:t> </a:t>
            </a:r>
            <a:endParaRPr lang="ru-RU" sz="5400" b="1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79388" y="260350"/>
            <a:ext cx="54006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FF0000"/>
                </a:solidFill>
                <a:latin typeface="Arial" charset="0"/>
              </a:rPr>
              <a:t>Кремль - детинец.</a:t>
            </a:r>
          </a:p>
          <a:p>
            <a:pPr algn="just"/>
            <a:r>
              <a:rPr lang="ru-RU" sz="2000">
                <a:solidFill>
                  <a:srgbClr val="183960"/>
                </a:solidFill>
                <a:latin typeface="Arial" charset="0"/>
              </a:rPr>
              <a:t>Территория древнего детинца делилась на две части руслом ручья . Поэтому на территории детинца было два холма.</a:t>
            </a:r>
          </a:p>
          <a:p>
            <a:pPr algn="just"/>
            <a:r>
              <a:rPr lang="ru-RU" sz="2000">
                <a:solidFill>
                  <a:srgbClr val="183960"/>
                </a:solidFill>
                <a:latin typeface="Arial" charset="0"/>
              </a:rPr>
              <a:t>Вершина северного холма находилась в районе нынешнего Софийского собора, южного - на прибрежной части противоположного берега ручья.</a:t>
            </a:r>
          </a:p>
          <a:p>
            <a:pPr algn="just"/>
            <a:r>
              <a:rPr lang="ru-RU" sz="2000">
                <a:solidFill>
                  <a:srgbClr val="4B1C1B"/>
                </a:solidFill>
                <a:latin typeface="Arial" charset="0"/>
              </a:rPr>
              <a:t>Высота южной части древнего детинца (к уровню Волхова) была 8 метров и составляла 8</a:t>
            </a:r>
            <a:r>
              <a:rPr lang="en-US" sz="2000">
                <a:solidFill>
                  <a:srgbClr val="4B1C1B"/>
                </a:solidFill>
                <a:latin typeface="Arial" charset="0"/>
              </a:rPr>
              <a:t>/10</a:t>
            </a:r>
            <a:r>
              <a:rPr lang="ru-RU" sz="2000">
                <a:solidFill>
                  <a:srgbClr val="4B1C1B"/>
                </a:solidFill>
                <a:latin typeface="Arial" charset="0"/>
              </a:rPr>
              <a:t> от высоты северной части.</a:t>
            </a:r>
          </a:p>
          <a:p>
            <a:pPr algn="just"/>
            <a:r>
              <a:rPr lang="ru-RU" sz="2000">
                <a:solidFill>
                  <a:srgbClr val="4B1C1B"/>
                </a:solidFill>
                <a:latin typeface="Arial" charset="0"/>
              </a:rPr>
              <a:t>Насколько метров выше северная часть?</a:t>
            </a:r>
          </a:p>
        </p:txBody>
      </p:sp>
      <p:pic>
        <p:nvPicPr>
          <p:cNvPr id="5" name="Рисунок 4" descr="235е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1472" y="4315480"/>
            <a:ext cx="3429024" cy="2023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714875" y="4214813"/>
            <a:ext cx="4143375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183960"/>
                </a:solidFill>
                <a:latin typeface="CrashCTT"/>
              </a:rPr>
              <a:t>решение: </a:t>
            </a:r>
            <a:r>
              <a:rPr lang="ru-RU">
                <a:solidFill>
                  <a:srgbClr val="183960"/>
                </a:solidFill>
                <a:latin typeface="Arial" charset="0"/>
              </a:rPr>
              <a:t>8:8х10</a:t>
            </a:r>
            <a:r>
              <a:rPr lang="ru-RU">
                <a:solidFill>
                  <a:srgbClr val="183960"/>
                </a:solidFill>
                <a:latin typeface="CrashCTT"/>
              </a:rPr>
              <a:t> =10м.-северная часть</a:t>
            </a:r>
          </a:p>
          <a:p>
            <a:pPr algn="ctr"/>
            <a:r>
              <a:rPr lang="ru-RU" sz="3600">
                <a:solidFill>
                  <a:srgbClr val="183960"/>
                </a:solidFill>
                <a:latin typeface="CrashCTT"/>
              </a:rPr>
              <a:t>10-8 = 2м.</a:t>
            </a:r>
          </a:p>
          <a:p>
            <a:endParaRPr lang="ru-RU">
              <a:solidFill>
                <a:srgbClr val="183960"/>
              </a:solidFill>
              <a:latin typeface="CrashCTT"/>
            </a:endParaRPr>
          </a:p>
          <a:p>
            <a:endParaRPr lang="ru-RU">
              <a:solidFill>
                <a:srgbClr val="183960"/>
              </a:solidFill>
              <a:latin typeface="CrashCTT"/>
            </a:endParaRPr>
          </a:p>
        </p:txBody>
      </p:sp>
      <p:pic>
        <p:nvPicPr>
          <p:cNvPr id="7" name="Рисунок 6" descr="о.bmp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92286" y="677326"/>
            <a:ext cx="2765928" cy="2384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2" descr="Картинка 2 из 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28860" y="2214554"/>
            <a:ext cx="3500462" cy="212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8" name="Rectangle 3"/>
          <p:cNvSpPr>
            <a:spLocks noChangeArrowheads="1"/>
          </p:cNvSpPr>
          <p:nvPr/>
        </p:nvSpPr>
        <p:spPr bwMode="auto">
          <a:xfrm>
            <a:off x="4716463" y="404813"/>
            <a:ext cx="42481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6600" b="1">
                <a:latin typeface="Monotype Corsiva" pitchFamily="66" charset="0"/>
              </a:rPr>
              <a:t>     </a:t>
            </a:r>
            <a:endParaRPr lang="ru-RU" sz="6600" b="1">
              <a:latin typeface="Monotype Corsiva" pitchFamily="66" charset="0"/>
            </a:endParaRPr>
          </a:p>
        </p:txBody>
      </p:sp>
      <p:sp>
        <p:nvSpPr>
          <p:cNvPr id="75779" name="Rectangle 4"/>
          <p:cNvSpPr>
            <a:spLocks noChangeArrowheads="1"/>
          </p:cNvSpPr>
          <p:nvPr/>
        </p:nvSpPr>
        <p:spPr bwMode="auto">
          <a:xfrm>
            <a:off x="1042988" y="519113"/>
            <a:ext cx="6913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>
                <a:solidFill>
                  <a:srgbClr val="183960"/>
                </a:solidFill>
              </a:rPr>
              <a:t>4,4</a:t>
            </a:r>
            <a:r>
              <a:rPr lang="ru-RU">
                <a:solidFill>
                  <a:srgbClr val="183960"/>
                </a:solidFill>
              </a:rPr>
              <a:t>метра(22</a:t>
            </a:r>
            <a:r>
              <a:rPr lang="en-US">
                <a:solidFill>
                  <a:srgbClr val="183960"/>
                </a:solidFill>
              </a:rPr>
              <a:t>/5 </a:t>
            </a:r>
            <a:r>
              <a:rPr lang="ru-RU">
                <a:solidFill>
                  <a:srgbClr val="183960"/>
                </a:solidFill>
              </a:rPr>
              <a:t>метра</a:t>
            </a:r>
            <a:r>
              <a:rPr lang="en-US">
                <a:solidFill>
                  <a:srgbClr val="183960"/>
                </a:solidFill>
              </a:rPr>
              <a:t>) </a:t>
            </a:r>
            <a:r>
              <a:rPr lang="ru-RU">
                <a:solidFill>
                  <a:srgbClr val="183960"/>
                </a:solidFill>
              </a:rPr>
              <a:t>ширина улицы Прусской.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2" descr="Картинка 4 из 7">
            <a:hlinkClick r:id="rId2"/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071802" y="2928934"/>
            <a:ext cx="3023539" cy="1679554"/>
          </a:xfrm>
        </p:spPr>
      </p:pic>
      <p:sp>
        <p:nvSpPr>
          <p:cNvPr id="76802" name="Rectangle 3"/>
          <p:cNvSpPr>
            <a:spLocks noChangeArrowheads="1"/>
          </p:cNvSpPr>
          <p:nvPr/>
        </p:nvSpPr>
        <p:spPr bwMode="auto">
          <a:xfrm>
            <a:off x="323850" y="371475"/>
            <a:ext cx="85693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>
                <a:solidFill>
                  <a:srgbClr val="183960"/>
                </a:solidFill>
              </a:rPr>
              <a:t>Ширина  Прусской улицы, идущей от Покровской башни детинца за ров Окольнпо города, 4,4(22</a:t>
            </a:r>
            <a:r>
              <a:rPr lang="en-US">
                <a:solidFill>
                  <a:srgbClr val="183960"/>
                </a:solidFill>
              </a:rPr>
              <a:t>/5)</a:t>
            </a:r>
            <a:r>
              <a:rPr lang="ru-RU">
                <a:solidFill>
                  <a:srgbClr val="183960"/>
                </a:solidFill>
              </a:rPr>
              <a:t> метра. Какова ширина главной улицы детинца улицы Пискупля (Епископского), если она в 1,1</a:t>
            </a:r>
            <a:r>
              <a:rPr lang="en-US">
                <a:solidFill>
                  <a:srgbClr val="183960"/>
                </a:solidFill>
              </a:rPr>
              <a:t>(11/10)</a:t>
            </a:r>
            <a:r>
              <a:rPr lang="ru-RU">
                <a:solidFill>
                  <a:srgbClr val="183960"/>
                </a:solidFill>
              </a:rPr>
              <a:t> раза меньше</a:t>
            </a:r>
            <a:r>
              <a:rPr lang="ru-RU" b="1">
                <a:solidFill>
                  <a:srgbClr val="18396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2" descr="Картинка 5 из 43868">
            <a:hlinkClick r:id="rId2"/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285984" y="2523746"/>
            <a:ext cx="3929090" cy="2762641"/>
          </a:xfrm>
        </p:spPr>
      </p:pic>
      <p:sp>
        <p:nvSpPr>
          <p:cNvPr id="77826" name="Rectangle 4"/>
          <p:cNvSpPr>
            <a:spLocks noChangeArrowheads="1"/>
          </p:cNvSpPr>
          <p:nvPr/>
        </p:nvSpPr>
        <p:spPr bwMode="auto">
          <a:xfrm>
            <a:off x="1476375" y="336550"/>
            <a:ext cx="66659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>
                <a:solidFill>
                  <a:srgbClr val="183960"/>
                </a:solidFill>
              </a:rPr>
              <a:t>4,4: 1,1 = 4 (метра)</a:t>
            </a:r>
            <a:endParaRPr lang="en-US">
              <a:solidFill>
                <a:srgbClr val="183960"/>
              </a:solidFill>
            </a:endParaRPr>
          </a:p>
          <a:p>
            <a:pPr algn="ctr"/>
            <a:r>
              <a:rPr lang="en-US">
                <a:solidFill>
                  <a:srgbClr val="183960"/>
                </a:solidFill>
              </a:rPr>
              <a:t>22/5 </a:t>
            </a:r>
            <a:r>
              <a:rPr lang="ru-RU">
                <a:solidFill>
                  <a:srgbClr val="183960"/>
                </a:solidFill>
              </a:rPr>
              <a:t>:</a:t>
            </a:r>
            <a:r>
              <a:rPr lang="en-US">
                <a:solidFill>
                  <a:srgbClr val="183960"/>
                </a:solidFill>
              </a:rPr>
              <a:t> </a:t>
            </a:r>
            <a:r>
              <a:rPr lang="ru-RU">
                <a:solidFill>
                  <a:srgbClr val="183960"/>
                </a:solidFill>
              </a:rPr>
              <a:t>11</a:t>
            </a:r>
            <a:r>
              <a:rPr lang="en-US">
                <a:solidFill>
                  <a:srgbClr val="183960"/>
                </a:solidFill>
              </a:rPr>
              <a:t>/10=44/10</a:t>
            </a:r>
            <a:r>
              <a:rPr lang="ru-RU">
                <a:solidFill>
                  <a:srgbClr val="183960"/>
                </a:solidFill>
              </a:rPr>
              <a:t> :11</a:t>
            </a:r>
            <a:r>
              <a:rPr lang="en-US">
                <a:solidFill>
                  <a:srgbClr val="183960"/>
                </a:solidFill>
              </a:rPr>
              <a:t>/10=4(</a:t>
            </a:r>
            <a:r>
              <a:rPr lang="ru-RU">
                <a:solidFill>
                  <a:srgbClr val="183960"/>
                </a:solidFill>
              </a:rPr>
              <a:t>метра)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2" descr="Картинка 27 из 1168">
            <a:hlinkClick r:id="rId2"/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857488" y="2643182"/>
            <a:ext cx="3558736" cy="1943796"/>
          </a:xfrm>
        </p:spPr>
      </p:pic>
      <p:sp>
        <p:nvSpPr>
          <p:cNvPr id="78850" name="Rectangle 4"/>
          <p:cNvSpPr>
            <a:spLocks noChangeArrowheads="1"/>
          </p:cNvSpPr>
          <p:nvPr/>
        </p:nvSpPr>
        <p:spPr bwMode="auto">
          <a:xfrm>
            <a:off x="395288" y="317500"/>
            <a:ext cx="83534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>
                <a:solidFill>
                  <a:srgbClr val="183960"/>
                </a:solidFill>
              </a:rPr>
              <a:t>Площадь застройки города с усадьбами к концу Х</a:t>
            </a:r>
            <a:r>
              <a:rPr lang="en-US">
                <a:solidFill>
                  <a:srgbClr val="183960"/>
                </a:solidFill>
              </a:rPr>
              <a:t>V </a:t>
            </a:r>
            <a:r>
              <a:rPr lang="ru-RU">
                <a:solidFill>
                  <a:srgbClr val="183960"/>
                </a:solidFill>
              </a:rPr>
              <a:t>века составляла не меньше 100 га. Из них 121 – ая часть из 1000 этой площади – площадь детинца – кремля. Какая площадь была занята детинцем?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2" descr="Картинка 3 из 1168">
            <a:hlinkClick r:id="rId2"/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071670" y="1840108"/>
            <a:ext cx="4000528" cy="2758825"/>
          </a:xfrm>
        </p:spPr>
      </p:pic>
      <p:sp>
        <p:nvSpPr>
          <p:cNvPr id="79874" name="Rectangle 4"/>
          <p:cNvSpPr>
            <a:spLocks noChangeArrowheads="1"/>
          </p:cNvSpPr>
          <p:nvPr/>
        </p:nvSpPr>
        <p:spPr bwMode="auto">
          <a:xfrm>
            <a:off x="1258888" y="404813"/>
            <a:ext cx="6943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>
                <a:solidFill>
                  <a:srgbClr val="183960"/>
                </a:solidFill>
              </a:rPr>
              <a:t>12,1 (121</a:t>
            </a:r>
            <a:r>
              <a:rPr lang="en-US">
                <a:solidFill>
                  <a:srgbClr val="183960"/>
                </a:solidFill>
              </a:rPr>
              <a:t>/</a:t>
            </a:r>
            <a:r>
              <a:rPr lang="ru-RU">
                <a:solidFill>
                  <a:srgbClr val="183960"/>
                </a:solidFill>
              </a:rPr>
              <a:t>10 )площади была занята детинцем.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2" descr="Картинка 84 из 110">
            <a:hlinkClick r:id="rId2"/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000232" y="2853350"/>
            <a:ext cx="3929090" cy="1993049"/>
          </a:xfrm>
        </p:spPr>
      </p:pic>
      <p:sp>
        <p:nvSpPr>
          <p:cNvPr id="80898" name="Rectangle 4"/>
          <p:cNvSpPr>
            <a:spLocks noChangeArrowheads="1"/>
          </p:cNvSpPr>
          <p:nvPr/>
        </p:nvSpPr>
        <p:spPr bwMode="auto">
          <a:xfrm>
            <a:off x="468313" y="260350"/>
            <a:ext cx="8424862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>
                <a:solidFill>
                  <a:srgbClr val="183960"/>
                </a:solidFill>
              </a:rPr>
              <a:t>Самый крупный из колоколов Софийской звонницы Великого Новгорода – Праздничный колокол – был отлит в 1659 году. На отливку колокола ушло 2017,5(4035</a:t>
            </a:r>
            <a:r>
              <a:rPr lang="en-US">
                <a:solidFill>
                  <a:srgbClr val="183960"/>
                </a:solidFill>
              </a:rPr>
              <a:t>/</a:t>
            </a:r>
            <a:r>
              <a:rPr lang="ru-RU">
                <a:solidFill>
                  <a:srgbClr val="183960"/>
                </a:solidFill>
              </a:rPr>
              <a:t>2) пуда металла. В процессе обработки 20%(1</a:t>
            </a:r>
            <a:r>
              <a:rPr lang="en-US">
                <a:solidFill>
                  <a:srgbClr val="183960"/>
                </a:solidFill>
              </a:rPr>
              <a:t>/5)</a:t>
            </a:r>
            <a:r>
              <a:rPr lang="ru-RU">
                <a:solidFill>
                  <a:srgbClr val="183960"/>
                </a:solidFill>
              </a:rPr>
              <a:t> от того веса составили отходы. Сколько весит Праздничный колокол?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2" descr="Картинка 15 из 2040">
            <a:hlinkClick r:id="rId2"/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071670" y="1928802"/>
            <a:ext cx="4280852" cy="2697146"/>
          </a:xfrm>
        </p:spPr>
      </p:pic>
      <p:sp>
        <p:nvSpPr>
          <p:cNvPr id="81922" name="Rectangle 4"/>
          <p:cNvSpPr>
            <a:spLocks noChangeArrowheads="1"/>
          </p:cNvSpPr>
          <p:nvPr/>
        </p:nvSpPr>
        <p:spPr bwMode="auto">
          <a:xfrm>
            <a:off x="1042988" y="476250"/>
            <a:ext cx="698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>
                <a:solidFill>
                  <a:srgbClr val="183960"/>
                </a:solidFill>
              </a:rPr>
              <a:t>1 пуд = 16,38 кг.</a:t>
            </a:r>
            <a:r>
              <a:rPr lang="en-US" b="1">
                <a:solidFill>
                  <a:srgbClr val="183960"/>
                </a:solidFill>
              </a:rPr>
              <a:t>(819/50</a:t>
            </a:r>
            <a:r>
              <a:rPr lang="ru-RU" b="1">
                <a:solidFill>
                  <a:srgbClr val="183960"/>
                </a:solidFill>
              </a:rPr>
              <a:t>кг или 1638</a:t>
            </a:r>
            <a:r>
              <a:rPr lang="en-US" b="1">
                <a:solidFill>
                  <a:srgbClr val="183960"/>
                </a:solidFill>
              </a:rPr>
              <a:t>/100</a:t>
            </a:r>
            <a:r>
              <a:rPr lang="ru-RU" b="1">
                <a:solidFill>
                  <a:srgbClr val="183960"/>
                </a:solidFill>
              </a:rPr>
              <a:t>кг)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4" descr="IMG_2696"/>
          <p:cNvPicPr>
            <a:picLocks noGrp="1"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857884" y="1571612"/>
            <a:ext cx="1858285" cy="3047980"/>
          </a:xfrm>
        </p:spPr>
      </p:pic>
      <p:sp>
        <p:nvSpPr>
          <p:cNvPr id="82946" name="Rectangle 3"/>
          <p:cNvSpPr>
            <a:spLocks noGrp="1"/>
          </p:cNvSpPr>
          <p:nvPr>
            <p:ph type="body" sz="half" idx="4294967295"/>
          </p:nvPr>
        </p:nvSpPr>
        <p:spPr>
          <a:xfrm>
            <a:off x="323850" y="692150"/>
            <a:ext cx="4895850" cy="4681538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smtClean="0">
                <a:latin typeface="Times New Roman" pitchFamily="18" charset="0"/>
              </a:rPr>
              <a:t>     </a:t>
            </a:r>
            <a:r>
              <a:rPr lang="ru-RU" sz="2400" smtClean="0">
                <a:solidFill>
                  <a:srgbClr val="183960"/>
                </a:solidFill>
                <a:latin typeface="Times New Roman" pitchFamily="18" charset="0"/>
              </a:rPr>
              <a:t>Из описания средневекового новгородского кремля:</a:t>
            </a:r>
          </a:p>
          <a:p>
            <a:pPr algn="just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smtClean="0">
                <a:solidFill>
                  <a:srgbClr val="183960"/>
                </a:solidFill>
                <a:latin typeface="Times New Roman" pitchFamily="18" charset="0"/>
              </a:rPr>
              <a:t>    « От Пречистенской башни идет </a:t>
            </a:r>
            <a:r>
              <a:rPr lang="ru-RU" sz="2400" b="1" smtClean="0">
                <a:solidFill>
                  <a:srgbClr val="183960"/>
                </a:solidFill>
                <a:latin typeface="Times New Roman" pitchFamily="18" charset="0"/>
              </a:rPr>
              <a:t>Великий мост</a:t>
            </a:r>
            <a:r>
              <a:rPr lang="ru-RU" sz="2400" smtClean="0">
                <a:solidFill>
                  <a:srgbClr val="183960"/>
                </a:solidFill>
                <a:latin typeface="Times New Roman" pitchFamily="18" charset="0"/>
              </a:rPr>
              <a:t> через Волхов. </a:t>
            </a:r>
          </a:p>
          <a:p>
            <a:pPr algn="just" eaLnBrk="1" hangingPunct="1">
              <a:lnSpc>
                <a:spcPct val="90000"/>
              </a:lnSpc>
              <a:buFont typeface="Arial" charset="0"/>
              <a:buNone/>
            </a:pPr>
            <a:endParaRPr lang="ru-RU" sz="2400" smtClean="0">
              <a:solidFill>
                <a:srgbClr val="183960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smtClean="0">
                <a:solidFill>
                  <a:srgbClr val="183960"/>
                </a:solidFill>
                <a:latin typeface="Times New Roman" pitchFamily="18" charset="0"/>
              </a:rPr>
              <a:t>     На самой башне красуются … </a:t>
            </a:r>
          </a:p>
          <a:p>
            <a:pPr algn="just" eaLnBrk="1" hangingPunct="1">
              <a:lnSpc>
                <a:spcPct val="90000"/>
              </a:lnSpc>
              <a:buFont typeface="Arial" charset="0"/>
              <a:buNone/>
            </a:pPr>
            <a:endParaRPr lang="ru-RU" sz="2400" smtClean="0">
              <a:solidFill>
                <a:srgbClr val="183960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smtClean="0">
                <a:solidFill>
                  <a:srgbClr val="183960"/>
                </a:solidFill>
                <a:latin typeface="Times New Roman" pitchFamily="18" charset="0"/>
              </a:rPr>
              <a:t>     Что красуется на башне? 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3"/>
          <p:cNvSpPr>
            <a:spLocks noGrp="1"/>
          </p:cNvSpPr>
          <p:nvPr>
            <p:ph type="body" sz="half" idx="4294967295"/>
          </p:nvPr>
        </p:nvSpPr>
        <p:spPr>
          <a:xfrm>
            <a:off x="3276600" y="1484313"/>
            <a:ext cx="5399088" cy="25209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800" smtClean="0"/>
              <a:t>   </a:t>
            </a:r>
          </a:p>
          <a:p>
            <a:pPr eaLnBrk="1" hangingPunct="1">
              <a:buFont typeface="Arial" charset="0"/>
              <a:buNone/>
            </a:pPr>
            <a:r>
              <a:rPr lang="ru-RU" sz="2800" smtClean="0"/>
              <a:t>    </a:t>
            </a:r>
            <a:r>
              <a:rPr lang="ru-RU" sz="2400" smtClean="0">
                <a:solidFill>
                  <a:srgbClr val="183960"/>
                </a:solidFill>
                <a:latin typeface="Times New Roman" pitchFamily="18" charset="0"/>
              </a:rPr>
              <a:t>На Пречистенской башне красуются великолепные часы, которые отбивают время.</a:t>
            </a:r>
          </a:p>
        </p:txBody>
      </p:sp>
      <p:pic>
        <p:nvPicPr>
          <p:cNvPr id="83970" name="Picture 7" descr="IMG_269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1125538"/>
            <a:ext cx="2414587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4" descr="Кремль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14480" y="1928802"/>
            <a:ext cx="3698584" cy="2327254"/>
          </a:xfrm>
        </p:spPr>
      </p:pic>
      <p:sp>
        <p:nvSpPr>
          <p:cNvPr id="84994" name="Rectangle 3"/>
          <p:cNvSpPr>
            <a:spLocks noGrp="1"/>
          </p:cNvSpPr>
          <p:nvPr>
            <p:ph type="body" sz="half" idx="4294967295"/>
          </p:nvPr>
        </p:nvSpPr>
        <p:spPr>
          <a:xfrm>
            <a:off x="971550" y="188913"/>
            <a:ext cx="7345363" cy="7921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smtClean="0">
                <a:solidFill>
                  <a:srgbClr val="183960"/>
                </a:solidFill>
                <a:latin typeface="Times New Roman" pitchFamily="18" charset="0"/>
              </a:rPr>
              <a:t>Где в кремле хранилась городская казна?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Text Box 2"/>
          <p:cNvSpPr txBox="1">
            <a:spLocks noChangeArrowheads="1"/>
          </p:cNvSpPr>
          <p:nvPr/>
        </p:nvSpPr>
        <p:spPr bwMode="auto">
          <a:xfrm>
            <a:off x="755650" y="333375"/>
            <a:ext cx="7632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183960"/>
                </a:solidFill>
                <a:latin typeface="Arial" charset="0"/>
              </a:rPr>
              <a:t>Расположив дроби в порядке возрастания, отгадайте зашифрованное слово.</a:t>
            </a:r>
          </a:p>
        </p:txBody>
      </p:sp>
      <p:sp>
        <p:nvSpPr>
          <p:cNvPr id="1033" name="Text Box 3"/>
          <p:cNvSpPr txBox="1">
            <a:spLocks noChangeArrowheads="1"/>
          </p:cNvSpPr>
          <p:nvPr/>
        </p:nvSpPr>
        <p:spPr bwMode="auto">
          <a:xfrm>
            <a:off x="684213" y="1700213"/>
            <a:ext cx="7991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>
              <a:latin typeface="Arial" charset="0"/>
            </a:endParaRPr>
          </a:p>
        </p:txBody>
      </p:sp>
      <p:sp>
        <p:nvSpPr>
          <p:cNvPr id="1034" name="Rectangle 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sp>
        <p:nvSpPr>
          <p:cNvPr id="1035" name="Rectangle 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graphicFrame>
        <p:nvGraphicFramePr>
          <p:cNvPr id="339974" name="Object 6"/>
          <p:cNvGraphicFramePr>
            <a:graphicFrameLocks noChangeAspect="1"/>
          </p:cNvGraphicFramePr>
          <p:nvPr/>
        </p:nvGraphicFramePr>
        <p:xfrm>
          <a:off x="468313" y="1628775"/>
          <a:ext cx="561975" cy="1441450"/>
        </p:xfrm>
        <a:graphic>
          <a:graphicData uri="http://schemas.openxmlformats.org/presentationml/2006/ole">
            <p:oleObj spid="_x0000_s1026" name="Формула" r:id="rId3" imgW="152334" imgH="393529" progId="Equation.3">
              <p:embed/>
            </p:oleObj>
          </a:graphicData>
        </a:graphic>
      </p:graphicFrame>
      <p:sp>
        <p:nvSpPr>
          <p:cNvPr id="1036" name="Rectangle 7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graphicFrame>
        <p:nvGraphicFramePr>
          <p:cNvPr id="339976" name="Object 8"/>
          <p:cNvGraphicFramePr>
            <a:graphicFrameLocks noChangeAspect="1"/>
          </p:cNvGraphicFramePr>
          <p:nvPr/>
        </p:nvGraphicFramePr>
        <p:xfrm>
          <a:off x="1476375" y="3213100"/>
          <a:ext cx="701675" cy="1368425"/>
        </p:xfrm>
        <a:graphic>
          <a:graphicData uri="http://schemas.openxmlformats.org/presentationml/2006/ole">
            <p:oleObj spid="_x0000_s1027" name="Формула" r:id="rId4" imgW="203040" imgH="393480" progId="Equation.3">
              <p:embed/>
            </p:oleObj>
          </a:graphicData>
        </a:graphic>
      </p:graphicFrame>
      <p:sp>
        <p:nvSpPr>
          <p:cNvPr id="1037" name="Rectangle 9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graphicFrame>
        <p:nvGraphicFramePr>
          <p:cNvPr id="339978" name="Object 10"/>
          <p:cNvGraphicFramePr>
            <a:graphicFrameLocks noChangeAspect="1"/>
          </p:cNvGraphicFramePr>
          <p:nvPr/>
        </p:nvGraphicFramePr>
        <p:xfrm>
          <a:off x="6948488" y="1628775"/>
          <a:ext cx="627062" cy="1223963"/>
        </p:xfrm>
        <a:graphic>
          <a:graphicData uri="http://schemas.openxmlformats.org/presentationml/2006/ole">
            <p:oleObj spid="_x0000_s1028" name="Формула" r:id="rId5" imgW="203112" imgH="393529" progId="Equation.3">
              <p:embed/>
            </p:oleObj>
          </a:graphicData>
        </a:graphic>
      </p:graphicFrame>
      <p:sp>
        <p:nvSpPr>
          <p:cNvPr id="1038" name="Rectangle 11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graphicFrame>
        <p:nvGraphicFramePr>
          <p:cNvPr id="339980" name="Object 12"/>
          <p:cNvGraphicFramePr>
            <a:graphicFrameLocks noChangeAspect="1"/>
          </p:cNvGraphicFramePr>
          <p:nvPr/>
        </p:nvGraphicFramePr>
        <p:xfrm>
          <a:off x="2700338" y="1628775"/>
          <a:ext cx="663575" cy="1296988"/>
        </p:xfrm>
        <a:graphic>
          <a:graphicData uri="http://schemas.openxmlformats.org/presentationml/2006/ole">
            <p:oleObj spid="_x0000_s1029" name="Equation" r:id="rId6" imgW="203040" imgH="393480" progId="">
              <p:embed/>
            </p:oleObj>
          </a:graphicData>
        </a:graphic>
      </p:graphicFrame>
      <p:sp>
        <p:nvSpPr>
          <p:cNvPr id="1039" name="Rectangle 13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sp>
        <p:nvSpPr>
          <p:cNvPr id="1040" name="Rectangle 1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graphicFrame>
        <p:nvGraphicFramePr>
          <p:cNvPr id="339983" name="Object 15"/>
          <p:cNvGraphicFramePr>
            <a:graphicFrameLocks noChangeAspect="1"/>
          </p:cNvGraphicFramePr>
          <p:nvPr/>
        </p:nvGraphicFramePr>
        <p:xfrm>
          <a:off x="5867400" y="3284538"/>
          <a:ext cx="627063" cy="1225550"/>
        </p:xfrm>
        <a:graphic>
          <a:graphicData uri="http://schemas.openxmlformats.org/presentationml/2006/ole">
            <p:oleObj spid="_x0000_s1030" name="Формула" r:id="rId7" imgW="203040" imgH="393480" progId="Equation.3">
              <p:embed/>
            </p:oleObj>
          </a:graphicData>
        </a:graphic>
      </p:graphicFrame>
      <p:sp>
        <p:nvSpPr>
          <p:cNvPr id="1041" name="Rectangle 1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graphicFrame>
        <p:nvGraphicFramePr>
          <p:cNvPr id="339985" name="Object 17"/>
          <p:cNvGraphicFramePr>
            <a:graphicFrameLocks noChangeAspect="1"/>
          </p:cNvGraphicFramePr>
          <p:nvPr/>
        </p:nvGraphicFramePr>
        <p:xfrm>
          <a:off x="5003800" y="1628775"/>
          <a:ext cx="665163" cy="1296988"/>
        </p:xfrm>
        <a:graphic>
          <a:graphicData uri="http://schemas.openxmlformats.org/presentationml/2006/ole">
            <p:oleObj spid="_x0000_s1031" name="Формула" r:id="rId8" imgW="203040" imgH="393480" progId="Equation.3">
              <p:embed/>
            </p:oleObj>
          </a:graphicData>
        </a:graphic>
      </p:graphicFrame>
      <p:sp>
        <p:nvSpPr>
          <p:cNvPr id="339986" name="Text Box 18"/>
          <p:cNvSpPr txBox="1">
            <a:spLocks noChangeArrowheads="1"/>
          </p:cNvSpPr>
          <p:nvPr/>
        </p:nvSpPr>
        <p:spPr bwMode="auto">
          <a:xfrm>
            <a:off x="1187450" y="1989138"/>
            <a:ext cx="10096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solidFill>
                  <a:srgbClr val="BE122F"/>
                </a:solidFill>
                <a:latin typeface="Arial" charset="0"/>
              </a:rPr>
              <a:t>-Т</a:t>
            </a:r>
          </a:p>
        </p:txBody>
      </p:sp>
      <p:sp>
        <p:nvSpPr>
          <p:cNvPr id="339987" name="Text Box 19"/>
          <p:cNvSpPr txBox="1">
            <a:spLocks noChangeArrowheads="1"/>
          </p:cNvSpPr>
          <p:nvPr/>
        </p:nvSpPr>
        <p:spPr bwMode="auto">
          <a:xfrm>
            <a:off x="2124075" y="3500438"/>
            <a:ext cx="863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solidFill>
                  <a:srgbClr val="BE122F"/>
                </a:solidFill>
                <a:latin typeface="Arial" charset="0"/>
              </a:rPr>
              <a:t>-Е</a:t>
            </a:r>
          </a:p>
        </p:txBody>
      </p:sp>
      <p:sp>
        <p:nvSpPr>
          <p:cNvPr id="339988" name="Text Box 20"/>
          <p:cNvSpPr txBox="1">
            <a:spLocks noChangeArrowheads="1"/>
          </p:cNvSpPr>
          <p:nvPr/>
        </p:nvSpPr>
        <p:spPr bwMode="auto">
          <a:xfrm>
            <a:off x="7667625" y="1844675"/>
            <a:ext cx="720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solidFill>
                  <a:srgbClr val="BE122F"/>
                </a:solidFill>
                <a:latin typeface="Arial" charset="0"/>
              </a:rPr>
              <a:t>-Д</a:t>
            </a:r>
          </a:p>
        </p:txBody>
      </p:sp>
      <p:sp>
        <p:nvSpPr>
          <p:cNvPr id="339989" name="Text Box 21"/>
          <p:cNvSpPr txBox="1">
            <a:spLocks noChangeArrowheads="1"/>
          </p:cNvSpPr>
          <p:nvPr/>
        </p:nvSpPr>
        <p:spPr bwMode="auto">
          <a:xfrm>
            <a:off x="3419475" y="1916113"/>
            <a:ext cx="792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solidFill>
                  <a:srgbClr val="BE122F"/>
                </a:solidFill>
                <a:latin typeface="Arial" charset="0"/>
              </a:rPr>
              <a:t>-Н</a:t>
            </a:r>
          </a:p>
        </p:txBody>
      </p:sp>
      <p:sp>
        <p:nvSpPr>
          <p:cNvPr id="339990" name="Text Box 22"/>
          <p:cNvSpPr txBox="1">
            <a:spLocks noChangeArrowheads="1"/>
          </p:cNvSpPr>
          <p:nvPr/>
        </p:nvSpPr>
        <p:spPr bwMode="auto">
          <a:xfrm>
            <a:off x="4643438" y="3500438"/>
            <a:ext cx="863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solidFill>
                  <a:srgbClr val="BE122F"/>
                </a:solidFill>
                <a:latin typeface="Arial" charset="0"/>
              </a:rPr>
              <a:t>-И</a:t>
            </a:r>
          </a:p>
        </p:txBody>
      </p:sp>
      <p:sp>
        <p:nvSpPr>
          <p:cNvPr id="339991" name="Text Box 23"/>
          <p:cNvSpPr txBox="1">
            <a:spLocks noChangeArrowheads="1"/>
          </p:cNvSpPr>
          <p:nvPr/>
        </p:nvSpPr>
        <p:spPr bwMode="auto">
          <a:xfrm>
            <a:off x="6516688" y="3500438"/>
            <a:ext cx="10080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solidFill>
                  <a:srgbClr val="BE122F"/>
                </a:solidFill>
                <a:latin typeface="Arial" charset="0"/>
              </a:rPr>
              <a:t>-Ц</a:t>
            </a:r>
          </a:p>
        </p:txBody>
      </p:sp>
      <p:sp>
        <p:nvSpPr>
          <p:cNvPr id="339992" name="Text Box 24"/>
          <p:cNvSpPr txBox="1">
            <a:spLocks noChangeArrowheads="1"/>
          </p:cNvSpPr>
          <p:nvPr/>
        </p:nvSpPr>
        <p:spPr bwMode="auto">
          <a:xfrm>
            <a:off x="5724525" y="1844675"/>
            <a:ext cx="10810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solidFill>
                  <a:srgbClr val="BE122F"/>
                </a:solidFill>
                <a:latin typeface="Arial" charset="0"/>
              </a:rPr>
              <a:t>-Е</a:t>
            </a:r>
          </a:p>
        </p:txBody>
      </p:sp>
      <p:sp>
        <p:nvSpPr>
          <p:cNvPr id="339993" name="Text Box 25"/>
          <p:cNvSpPr txBox="1">
            <a:spLocks noChangeArrowheads="1"/>
          </p:cNvSpPr>
          <p:nvPr/>
        </p:nvSpPr>
        <p:spPr bwMode="auto">
          <a:xfrm>
            <a:off x="3132138" y="5084763"/>
            <a:ext cx="3024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Arial" charset="0"/>
              </a:rPr>
              <a:t>Что оно означает?</a:t>
            </a:r>
          </a:p>
        </p:txBody>
      </p:sp>
      <p:sp>
        <p:nvSpPr>
          <p:cNvPr id="339994" name="Text Box 26"/>
          <p:cNvSpPr txBox="1">
            <a:spLocks noChangeArrowheads="1"/>
          </p:cNvSpPr>
          <p:nvPr/>
        </p:nvSpPr>
        <p:spPr bwMode="auto">
          <a:xfrm>
            <a:off x="3779838" y="5949950"/>
            <a:ext cx="172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BE122F"/>
                </a:solidFill>
                <a:latin typeface="Arial" charset="0"/>
              </a:rPr>
              <a:t>ДЕТИНЕЦ</a:t>
            </a:r>
          </a:p>
        </p:txBody>
      </p:sp>
      <p:sp>
        <p:nvSpPr>
          <p:cNvPr id="339995" name="Text Box 27"/>
          <p:cNvSpPr txBox="1">
            <a:spLocks noChangeArrowheads="1"/>
          </p:cNvSpPr>
          <p:nvPr/>
        </p:nvSpPr>
        <p:spPr bwMode="auto">
          <a:xfrm>
            <a:off x="3563938" y="3500438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latin typeface="Arial" charset="0"/>
              </a:rPr>
              <a:t>0,25</a:t>
            </a:r>
          </a:p>
        </p:txBody>
      </p:sp>
      <p:pic>
        <p:nvPicPr>
          <p:cNvPr id="339996" name="Picture 28" descr="AG00317_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804025" y="4076700"/>
            <a:ext cx="1490663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399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399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399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6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6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6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6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6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6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6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56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6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56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6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6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6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56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56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39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3399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3399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3399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970" grpId="0"/>
      <p:bldP spid="339986" grpId="0"/>
      <p:bldP spid="339987" grpId="0"/>
      <p:bldP spid="339988" grpId="0"/>
      <p:bldP spid="339989" grpId="0"/>
      <p:bldP spid="339990" grpId="0"/>
      <p:bldP spid="339991" grpId="0"/>
      <p:bldP spid="339992" grpId="0"/>
      <p:bldP spid="339993" grpId="0"/>
      <p:bldP spid="33999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68313" y="2636838"/>
            <a:ext cx="7991475" cy="29527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smtClean="0"/>
              <a:t>     </a:t>
            </a:r>
            <a:r>
              <a:rPr lang="ru-RU" sz="2400" smtClean="0">
                <a:solidFill>
                  <a:srgbClr val="183960"/>
                </a:solidFill>
                <a:latin typeface="Times New Roman" pitchFamily="18" charset="0"/>
              </a:rPr>
              <a:t>Городская казна хранилась в Софийском соборе. Уцелели тайники, в которых эта казна была спрятана.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2400" smtClean="0">
              <a:solidFill>
                <a:srgbClr val="18396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solidFill>
                  <a:srgbClr val="183960"/>
                </a:solidFill>
                <a:latin typeface="Times New Roman" pitchFamily="18" charset="0"/>
              </a:rPr>
              <a:t>     </a:t>
            </a:r>
            <a:r>
              <a:rPr lang="ru-RU" sz="2400" smtClean="0">
                <a:latin typeface="Times New Roman" pitchFamily="18" charset="0"/>
              </a:rPr>
              <a:t>Хранились в соборе и древние книги, летописи, письменные архивы владык. Библиотека собора, состоявшая из многих тысяч книг, была одной из самых больших на Руси.</a:t>
            </a:r>
          </a:p>
        </p:txBody>
      </p:sp>
      <p:pic>
        <p:nvPicPr>
          <p:cNvPr id="86018" name="Picture 4" descr="sofia21m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71736" y="571480"/>
            <a:ext cx="2886069" cy="171918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4" descr="засуха2"/>
          <p:cNvPicPr>
            <a:picLocks noGrp="1"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357950" y="571480"/>
            <a:ext cx="2302752" cy="1565819"/>
          </a:xfrm>
        </p:spPr>
      </p:pic>
      <p:sp>
        <p:nvSpPr>
          <p:cNvPr id="87042" name="Rectangle 3"/>
          <p:cNvSpPr>
            <a:spLocks noGrp="1"/>
          </p:cNvSpPr>
          <p:nvPr>
            <p:ph type="body" sz="half" idx="4294967295"/>
          </p:nvPr>
        </p:nvSpPr>
        <p:spPr>
          <a:xfrm>
            <a:off x="0" y="260350"/>
            <a:ext cx="5940425" cy="58658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smtClean="0">
                <a:solidFill>
                  <a:srgbClr val="183960"/>
                </a:solidFill>
                <a:latin typeface="Times New Roman" pitchFamily="18" charset="0"/>
              </a:rPr>
              <a:t>Тексты Новгородской летописи: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smtClean="0">
                <a:solidFill>
                  <a:srgbClr val="183960"/>
                </a:solidFill>
                <a:latin typeface="Times New Roman" pitchFamily="18" charset="0"/>
              </a:rPr>
              <a:t>Текст №1.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smtClean="0">
                <a:solidFill>
                  <a:srgbClr val="183960"/>
                </a:solidFill>
                <a:latin typeface="Times New Roman" pitchFamily="18" charset="0"/>
              </a:rPr>
              <a:t>«В лето 6645 (1137). Не было мира… ни с суздальцами, ни со смолянами, ни с половчанами, ни с киевлянами. А стоило все лето осминка великая по семь резан…»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smtClean="0">
                <a:solidFill>
                  <a:srgbClr val="183960"/>
                </a:solidFill>
                <a:latin typeface="Times New Roman" pitchFamily="18" charset="0"/>
              </a:rPr>
              <a:t>Текст №2.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smtClean="0">
                <a:solidFill>
                  <a:srgbClr val="183960"/>
                </a:solidFill>
                <a:latin typeface="Times New Roman" pitchFamily="18" charset="0"/>
              </a:rPr>
              <a:t>«В лето 6669 … .Стояла все лето жара, и сгорело все жито, а осенью убил всю пшеницу мороз… О великая скорбь была в людях и нужда».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sz="2400" smtClean="0">
              <a:solidFill>
                <a:srgbClr val="18396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smtClean="0">
                <a:solidFill>
                  <a:srgbClr val="FF0000"/>
                </a:solidFill>
                <a:latin typeface="Times New Roman" pitchFamily="18" charset="0"/>
              </a:rPr>
              <a:t>В тексте №2 укажите дату современного летоисчисления.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4" descr="засуха"/>
          <p:cNvPicPr>
            <a:picLocks noGrp="1"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285984" y="1857364"/>
            <a:ext cx="3882032" cy="2238368"/>
          </a:xfrm>
        </p:spPr>
      </p:pic>
      <p:sp>
        <p:nvSpPr>
          <p:cNvPr id="88066" name="Rectangle 3"/>
          <p:cNvSpPr>
            <a:spLocks noGrp="1"/>
          </p:cNvSpPr>
          <p:nvPr>
            <p:ph type="body" sz="half" idx="4294967295"/>
          </p:nvPr>
        </p:nvSpPr>
        <p:spPr>
          <a:xfrm>
            <a:off x="684213" y="476250"/>
            <a:ext cx="7704137" cy="719138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400" smtClean="0">
                <a:solidFill>
                  <a:srgbClr val="183960"/>
                </a:solidFill>
                <a:latin typeface="Times New Roman" pitchFamily="18" charset="0"/>
              </a:rPr>
              <a:t>Это было в 1161 году.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3"/>
          <p:cNvSpPr>
            <a:spLocks noGrp="1"/>
          </p:cNvSpPr>
          <p:nvPr>
            <p:ph type="body" idx="4294967295"/>
          </p:nvPr>
        </p:nvSpPr>
        <p:spPr>
          <a:xfrm>
            <a:off x="539750" y="836613"/>
            <a:ext cx="8229600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800" smtClean="0">
                <a:latin typeface="Times New Roman" pitchFamily="18" charset="0"/>
              </a:rPr>
              <a:t>   </a:t>
            </a:r>
            <a:r>
              <a:rPr lang="ru-RU" sz="2800" smtClean="0">
                <a:solidFill>
                  <a:srgbClr val="183960"/>
                </a:solidFill>
                <a:latin typeface="Times New Roman" pitchFamily="18" charset="0"/>
              </a:rPr>
              <a:t>Распределите перечисленные меры веса и длины:</a:t>
            </a:r>
          </a:p>
          <a:p>
            <a:pPr eaLnBrk="1" hangingPunct="1">
              <a:buFont typeface="Arial" charset="0"/>
              <a:buNone/>
            </a:pPr>
            <a:endParaRPr lang="ru-RU" sz="2800" smtClean="0">
              <a:solidFill>
                <a:srgbClr val="183960"/>
              </a:solidFill>
              <a:latin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2800" smtClean="0">
                <a:latin typeface="Times New Roman" pitchFamily="18" charset="0"/>
              </a:rPr>
              <a:t>   локоть, аршин, пуд, вершок, кадь, фунт, верста, дюйм, осьмина.</a:t>
            </a:r>
          </a:p>
          <a:p>
            <a:pPr eaLnBrk="1" hangingPunct="1">
              <a:buFont typeface="Arial" charset="0"/>
              <a:buNone/>
            </a:pPr>
            <a:r>
              <a:rPr lang="ru-RU" sz="2800" smtClean="0">
                <a:latin typeface="Times New Roman" pitchFamily="18" charset="0"/>
              </a:rPr>
              <a:t>  </a:t>
            </a:r>
          </a:p>
          <a:p>
            <a:pPr eaLnBrk="1" hangingPunct="1">
              <a:buFont typeface="Arial" charset="0"/>
              <a:buNone/>
            </a:pPr>
            <a:r>
              <a:rPr lang="ru-RU" sz="2800" i="1" smtClean="0">
                <a:solidFill>
                  <a:srgbClr val="FF0000"/>
                </a:solidFill>
                <a:latin typeface="Times New Roman" pitchFamily="18" charset="0"/>
              </a:rPr>
              <a:t>меры веса:                           меры длины: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68313" y="620713"/>
            <a:ext cx="3959225" cy="5329237"/>
          </a:xfrm>
        </p:spPr>
        <p:txBody>
          <a:bodyPr/>
          <a:lstStyle/>
          <a:p>
            <a:pPr marL="533400" indent="-533400" eaLnBrk="1" hangingPunct="1">
              <a:buFont typeface="Arial" charset="0"/>
              <a:buNone/>
            </a:pPr>
            <a:r>
              <a:rPr lang="ru-RU" sz="2800" smtClean="0">
                <a:solidFill>
                  <a:srgbClr val="FF0000"/>
                </a:solidFill>
              </a:rPr>
              <a:t>Меры веса:</a:t>
            </a:r>
          </a:p>
          <a:p>
            <a:pPr marL="533400" indent="-533400" eaLnBrk="1" hangingPunct="1">
              <a:buFont typeface="Arial" charset="0"/>
              <a:buAutoNum type="arabicPeriod"/>
            </a:pPr>
            <a:r>
              <a:rPr lang="ru-RU" sz="2800" smtClean="0">
                <a:solidFill>
                  <a:srgbClr val="183960"/>
                </a:solidFill>
              </a:rPr>
              <a:t>Пуд</a:t>
            </a:r>
          </a:p>
          <a:p>
            <a:pPr marL="533400" indent="-533400" eaLnBrk="1" hangingPunct="1">
              <a:buFont typeface="Arial" charset="0"/>
              <a:buAutoNum type="arabicPeriod"/>
            </a:pPr>
            <a:r>
              <a:rPr lang="ru-RU" sz="2800" smtClean="0">
                <a:solidFill>
                  <a:srgbClr val="183960"/>
                </a:solidFill>
              </a:rPr>
              <a:t>Кадь</a:t>
            </a:r>
          </a:p>
          <a:p>
            <a:pPr marL="533400" indent="-533400" eaLnBrk="1" hangingPunct="1">
              <a:buFont typeface="Arial" charset="0"/>
              <a:buAutoNum type="arabicPeriod"/>
            </a:pPr>
            <a:r>
              <a:rPr lang="ru-RU" sz="2800" smtClean="0">
                <a:solidFill>
                  <a:srgbClr val="183960"/>
                </a:solidFill>
              </a:rPr>
              <a:t>Фунт</a:t>
            </a:r>
          </a:p>
          <a:p>
            <a:pPr marL="533400" indent="-533400" eaLnBrk="1" hangingPunct="1">
              <a:buFont typeface="Arial" charset="0"/>
              <a:buAutoNum type="arabicPeriod"/>
            </a:pPr>
            <a:r>
              <a:rPr lang="ru-RU" sz="2800" smtClean="0">
                <a:solidFill>
                  <a:srgbClr val="183960"/>
                </a:solidFill>
              </a:rPr>
              <a:t>Осьмина</a:t>
            </a:r>
          </a:p>
          <a:p>
            <a:pPr marL="533400" indent="-533400" eaLnBrk="1" hangingPunct="1">
              <a:buFont typeface="Arial" charset="0"/>
              <a:buAutoNum type="arabicPeriod"/>
            </a:pPr>
            <a:endParaRPr lang="ru-RU" sz="2800" smtClean="0">
              <a:solidFill>
                <a:srgbClr val="183960"/>
              </a:solidFill>
            </a:endParaRPr>
          </a:p>
        </p:txBody>
      </p:sp>
      <p:sp>
        <p:nvSpPr>
          <p:cNvPr id="90114" name="Rectangle 4"/>
          <p:cNvSpPr>
            <a:spLocks noGrp="1"/>
          </p:cNvSpPr>
          <p:nvPr>
            <p:ph type="body" sz="half" idx="4294967295"/>
          </p:nvPr>
        </p:nvSpPr>
        <p:spPr>
          <a:xfrm>
            <a:off x="5076825" y="620713"/>
            <a:ext cx="3671888" cy="5465762"/>
          </a:xfrm>
        </p:spPr>
        <p:txBody>
          <a:bodyPr/>
          <a:lstStyle/>
          <a:p>
            <a:pPr marL="533400" indent="-533400" eaLnBrk="1" hangingPunct="1">
              <a:buFont typeface="Arial" charset="0"/>
              <a:buNone/>
            </a:pPr>
            <a:r>
              <a:rPr lang="ru-RU" sz="2800" smtClean="0">
                <a:solidFill>
                  <a:srgbClr val="FF0000"/>
                </a:solidFill>
              </a:rPr>
              <a:t>Меры длины:</a:t>
            </a:r>
          </a:p>
          <a:p>
            <a:pPr marL="533400" indent="-533400" eaLnBrk="1" hangingPunct="1">
              <a:buFont typeface="Arial" charset="0"/>
              <a:buAutoNum type="arabicPeriod"/>
            </a:pPr>
            <a:r>
              <a:rPr lang="ru-RU" sz="2800" smtClean="0">
                <a:solidFill>
                  <a:srgbClr val="183960"/>
                </a:solidFill>
              </a:rPr>
              <a:t>Локоть</a:t>
            </a:r>
          </a:p>
          <a:p>
            <a:pPr marL="533400" indent="-533400" eaLnBrk="1" hangingPunct="1">
              <a:buFont typeface="Arial" charset="0"/>
              <a:buAutoNum type="arabicPeriod"/>
            </a:pPr>
            <a:r>
              <a:rPr lang="ru-RU" sz="2800" smtClean="0">
                <a:solidFill>
                  <a:srgbClr val="183960"/>
                </a:solidFill>
              </a:rPr>
              <a:t>Аршин</a:t>
            </a:r>
          </a:p>
          <a:p>
            <a:pPr marL="533400" indent="-533400" eaLnBrk="1" hangingPunct="1">
              <a:buFont typeface="Arial" charset="0"/>
              <a:buAutoNum type="arabicPeriod"/>
            </a:pPr>
            <a:r>
              <a:rPr lang="ru-RU" sz="2800" smtClean="0">
                <a:solidFill>
                  <a:srgbClr val="183960"/>
                </a:solidFill>
              </a:rPr>
              <a:t>Вершок</a:t>
            </a:r>
          </a:p>
          <a:p>
            <a:pPr marL="533400" indent="-533400" eaLnBrk="1" hangingPunct="1">
              <a:buFont typeface="Arial" charset="0"/>
              <a:buAutoNum type="arabicPeriod"/>
            </a:pPr>
            <a:r>
              <a:rPr lang="ru-RU" sz="2800" smtClean="0">
                <a:solidFill>
                  <a:srgbClr val="183960"/>
                </a:solidFill>
              </a:rPr>
              <a:t>Сажень</a:t>
            </a:r>
          </a:p>
          <a:p>
            <a:pPr marL="533400" indent="-533400" eaLnBrk="1" hangingPunct="1">
              <a:buFont typeface="Arial" charset="0"/>
              <a:buAutoNum type="arabicPeriod"/>
            </a:pPr>
            <a:r>
              <a:rPr lang="ru-RU" sz="2800" smtClean="0">
                <a:solidFill>
                  <a:srgbClr val="183960"/>
                </a:solidFill>
              </a:rPr>
              <a:t>Верста</a:t>
            </a:r>
          </a:p>
          <a:p>
            <a:pPr marL="533400" indent="-533400" eaLnBrk="1" hangingPunct="1">
              <a:buFont typeface="Arial" charset="0"/>
              <a:buAutoNum type="arabicPeriod"/>
            </a:pPr>
            <a:r>
              <a:rPr lang="ru-RU" sz="2800" smtClean="0">
                <a:solidFill>
                  <a:srgbClr val="183960"/>
                </a:solidFill>
              </a:rPr>
              <a:t>Дюйм</a:t>
            </a:r>
          </a:p>
          <a:p>
            <a:pPr marL="533400" indent="-533400" eaLnBrk="1" hangingPunct="1">
              <a:buFont typeface="Arial" charset="0"/>
              <a:buNone/>
            </a:pPr>
            <a:endParaRPr lang="ru-RU" sz="2800" smtClean="0">
              <a:solidFill>
                <a:srgbClr val="1839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3"/>
          <p:cNvSpPr>
            <a:spLocks noGrp="1"/>
          </p:cNvSpPr>
          <p:nvPr>
            <p:ph type="body" sz="half" idx="4294967295"/>
          </p:nvPr>
        </p:nvSpPr>
        <p:spPr>
          <a:xfrm>
            <a:off x="323850" y="549275"/>
            <a:ext cx="8135938" cy="5576888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800" smtClean="0">
                <a:solidFill>
                  <a:srgbClr val="183960"/>
                </a:solidFill>
              </a:rPr>
              <a:t>1 гривна=20 ногатам=25 кунам=50 резанам</a:t>
            </a:r>
          </a:p>
          <a:p>
            <a:pPr algn="ctr" eaLnBrk="1" hangingPunct="1">
              <a:buFont typeface="Arial" charset="0"/>
              <a:buNone/>
            </a:pPr>
            <a:r>
              <a:rPr lang="ru-RU" sz="2800" smtClean="0">
                <a:solidFill>
                  <a:srgbClr val="FF0000"/>
                </a:solidFill>
              </a:rPr>
              <a:t>Что больше?</a:t>
            </a:r>
          </a:p>
          <a:p>
            <a:pPr algn="ctr" eaLnBrk="1" hangingPunct="1">
              <a:buFont typeface="Arial" charset="0"/>
              <a:buNone/>
            </a:pPr>
            <a:r>
              <a:rPr lang="ru-RU" sz="2800" smtClean="0">
                <a:solidFill>
                  <a:srgbClr val="183960"/>
                </a:solidFill>
              </a:rPr>
              <a:t>2 гривны или 60 резан</a:t>
            </a:r>
          </a:p>
          <a:p>
            <a:pPr algn="ctr" eaLnBrk="1" hangingPunct="1">
              <a:buFont typeface="Arial" charset="0"/>
              <a:buNone/>
            </a:pPr>
            <a:r>
              <a:rPr lang="ru-RU" sz="2800" smtClean="0">
                <a:solidFill>
                  <a:srgbClr val="183960"/>
                </a:solidFill>
              </a:rPr>
              <a:t>60 резан или гривна</a:t>
            </a:r>
          </a:p>
          <a:p>
            <a:pPr algn="ctr" eaLnBrk="1" hangingPunct="1">
              <a:buFont typeface="Arial" charset="0"/>
              <a:buNone/>
            </a:pPr>
            <a:r>
              <a:rPr lang="ru-RU" sz="2800" smtClean="0">
                <a:solidFill>
                  <a:srgbClr val="183960"/>
                </a:solidFill>
              </a:rPr>
              <a:t>15 кун или полгривны</a:t>
            </a:r>
          </a:p>
          <a:p>
            <a:pPr algn="ctr" eaLnBrk="1" hangingPunct="1">
              <a:buFont typeface="Arial" charset="0"/>
              <a:buNone/>
            </a:pPr>
            <a:r>
              <a:rPr lang="ru-RU" sz="2800" smtClean="0">
                <a:solidFill>
                  <a:srgbClr val="183960"/>
                </a:solidFill>
              </a:rPr>
              <a:t>5 резан или ногата</a:t>
            </a:r>
          </a:p>
        </p:txBody>
      </p:sp>
      <p:pic>
        <p:nvPicPr>
          <p:cNvPr id="91138" name="Picture 4" descr="рубль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71736" y="3806275"/>
            <a:ext cx="3714776" cy="15048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3"/>
          <p:cNvSpPr>
            <a:spLocks noGrp="1"/>
          </p:cNvSpPr>
          <p:nvPr>
            <p:ph type="body" sz="half" idx="4294967295"/>
          </p:nvPr>
        </p:nvSpPr>
        <p:spPr>
          <a:xfrm>
            <a:off x="755650" y="1196975"/>
            <a:ext cx="4392613" cy="2663825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183960"/>
                </a:solidFill>
              </a:rPr>
              <a:t>2 гривны </a:t>
            </a:r>
            <a:r>
              <a:rPr lang="en-US" sz="2800" smtClean="0">
                <a:solidFill>
                  <a:srgbClr val="183960"/>
                </a:solidFill>
              </a:rPr>
              <a:t>&gt;</a:t>
            </a:r>
            <a:r>
              <a:rPr lang="ru-RU" sz="2800" smtClean="0">
                <a:solidFill>
                  <a:srgbClr val="183960"/>
                </a:solidFill>
              </a:rPr>
              <a:t> 60 резан</a:t>
            </a:r>
          </a:p>
          <a:p>
            <a:pPr eaLnBrk="1" hangingPunct="1"/>
            <a:r>
              <a:rPr lang="ru-RU" sz="2800" smtClean="0">
                <a:solidFill>
                  <a:srgbClr val="183960"/>
                </a:solidFill>
              </a:rPr>
              <a:t>60 резан </a:t>
            </a:r>
            <a:r>
              <a:rPr lang="en-US" sz="2800" smtClean="0">
                <a:solidFill>
                  <a:srgbClr val="183960"/>
                </a:solidFill>
              </a:rPr>
              <a:t>&gt; </a:t>
            </a:r>
            <a:r>
              <a:rPr lang="ru-RU" sz="2800" smtClean="0">
                <a:solidFill>
                  <a:srgbClr val="183960"/>
                </a:solidFill>
              </a:rPr>
              <a:t>гривны</a:t>
            </a:r>
          </a:p>
          <a:p>
            <a:pPr eaLnBrk="1" hangingPunct="1"/>
            <a:r>
              <a:rPr lang="ru-RU" sz="2800" smtClean="0">
                <a:solidFill>
                  <a:srgbClr val="183960"/>
                </a:solidFill>
              </a:rPr>
              <a:t>15 кун </a:t>
            </a:r>
            <a:r>
              <a:rPr lang="en-US" sz="2800" smtClean="0">
                <a:solidFill>
                  <a:srgbClr val="183960"/>
                </a:solidFill>
              </a:rPr>
              <a:t>&gt; </a:t>
            </a:r>
            <a:r>
              <a:rPr lang="ru-RU" sz="2800" smtClean="0">
                <a:solidFill>
                  <a:srgbClr val="183960"/>
                </a:solidFill>
              </a:rPr>
              <a:t>полгривны</a:t>
            </a:r>
          </a:p>
          <a:p>
            <a:pPr eaLnBrk="1" hangingPunct="1"/>
            <a:r>
              <a:rPr lang="ru-RU" sz="2800" smtClean="0">
                <a:solidFill>
                  <a:srgbClr val="183960"/>
                </a:solidFill>
              </a:rPr>
              <a:t>5 резан </a:t>
            </a:r>
            <a:r>
              <a:rPr lang="en-US" sz="2800" smtClean="0">
                <a:solidFill>
                  <a:srgbClr val="183960"/>
                </a:solidFill>
              </a:rPr>
              <a:t>&gt; </a:t>
            </a:r>
            <a:r>
              <a:rPr lang="ru-RU" sz="2800" smtClean="0">
                <a:solidFill>
                  <a:srgbClr val="183960"/>
                </a:solidFill>
              </a:rPr>
              <a:t>ногаты</a:t>
            </a:r>
          </a:p>
        </p:txBody>
      </p:sp>
      <p:pic>
        <p:nvPicPr>
          <p:cNvPr id="92162" name="Picture 4" descr="рубль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795963" y="1268413"/>
            <a:ext cx="2879725" cy="19637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25412"/>
          </a:xfrm>
        </p:spPr>
        <p:txBody>
          <a:bodyPr anchor="b"/>
          <a:lstStyle/>
          <a:p>
            <a:pPr eaLnBrk="1" hangingPunct="1"/>
            <a:endParaRPr lang="ru-RU" sz="4000" smtClean="0"/>
          </a:p>
        </p:txBody>
      </p:sp>
      <p:pic>
        <p:nvPicPr>
          <p:cNvPr id="93186" name="Содержимое 5" descr="AG00307_.GIF"/>
          <p:cNvPicPr>
            <a:picLocks noGrp="1" noChangeAspect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358063" y="2687638"/>
            <a:ext cx="522287" cy="70008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3419475" y="260350"/>
            <a:ext cx="5724525" cy="5835650"/>
          </a:xfrm>
        </p:spPr>
        <p:txBody>
          <a:bodyPr/>
          <a:lstStyle/>
          <a:p>
            <a:pPr marL="273050" indent="-273050" eaLnBrk="1" hangingPunct="1"/>
            <a:r>
              <a:rPr lang="ru-RU" sz="2200" smtClean="0">
                <a:solidFill>
                  <a:srgbClr val="183960"/>
                </a:solidFill>
              </a:rPr>
              <a:t>В каждом из последующих веков новгородцы прилежно трудились, совершенствуя свой кремль. Вместо деревянных башен – «костров» и стен они возвели каменные, реконструировали боевые ярусы и амбразуры башен.</a:t>
            </a:r>
          </a:p>
          <a:p>
            <a:pPr marL="273050" indent="-273050" eaLnBrk="1" hangingPunct="1">
              <a:buFont typeface="Arial" charset="0"/>
              <a:buNone/>
            </a:pPr>
            <a:r>
              <a:rPr lang="ru-RU" sz="2200" smtClean="0">
                <a:solidFill>
                  <a:srgbClr val="183960"/>
                </a:solidFill>
              </a:rPr>
              <a:t>   Записав вместо знака </a:t>
            </a:r>
          </a:p>
          <a:p>
            <a:pPr marL="273050" indent="-273050" eaLnBrk="1" hangingPunct="1">
              <a:buFont typeface="Arial" charset="0"/>
              <a:buNone/>
            </a:pPr>
            <a:endParaRPr lang="ru-RU" sz="2200" smtClean="0">
              <a:solidFill>
                <a:srgbClr val="183960"/>
              </a:solidFill>
            </a:endParaRPr>
          </a:p>
          <a:p>
            <a:pPr marL="273050" indent="-273050" eaLnBrk="1" hangingPunct="1">
              <a:buFont typeface="Arial" charset="0"/>
              <a:buNone/>
            </a:pPr>
            <a:r>
              <a:rPr lang="ru-RU" sz="2200" smtClean="0">
                <a:solidFill>
                  <a:srgbClr val="183960"/>
                </a:solidFill>
              </a:rPr>
              <a:t>    необходимое число вы узнаете сколько веков существует каменный новгородский кремль.</a:t>
            </a:r>
          </a:p>
          <a:p>
            <a:pPr marL="273050" indent="-273050" eaLnBrk="1" hangingPunct="1">
              <a:buFont typeface="Arial" charset="0"/>
              <a:buNone/>
            </a:pPr>
            <a:r>
              <a:rPr lang="ru-RU" sz="2200" smtClean="0"/>
              <a:t>  16 – х = 10                  3х           18</a:t>
            </a:r>
          </a:p>
          <a:p>
            <a:pPr marL="273050" indent="-273050" eaLnBrk="1" hangingPunct="1">
              <a:buFont typeface="Arial" charset="0"/>
              <a:buNone/>
            </a:pPr>
            <a:r>
              <a:rPr lang="ru-RU" sz="2200" smtClean="0"/>
              <a:t>  13 + х = 15                10 – х         8</a:t>
            </a:r>
          </a:p>
          <a:p>
            <a:pPr marL="273050" indent="-273050" eaLnBrk="1" hangingPunct="1">
              <a:buFont typeface="Arial" charset="0"/>
              <a:buNone/>
            </a:pPr>
            <a:r>
              <a:rPr lang="ru-RU" sz="2200" smtClean="0"/>
              <a:t>  2х = 8                      20 : х          </a:t>
            </a:r>
          </a:p>
        </p:txBody>
      </p:sp>
      <p:pic>
        <p:nvPicPr>
          <p:cNvPr id="93188" name="Рисунок 6" descr="AG00303_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24750" y="5445125"/>
            <a:ext cx="5715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143000" y="5000625"/>
            <a:ext cx="1643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5 веков</a:t>
            </a:r>
          </a:p>
        </p:txBody>
      </p:sp>
      <p:pic>
        <p:nvPicPr>
          <p:cNvPr id="10" name="Рисунок 9" descr="0033y7x3[1]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39781" y="409350"/>
            <a:ext cx="2774610" cy="29757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25412"/>
          </a:xfrm>
        </p:spPr>
        <p:txBody>
          <a:bodyPr anchor="b"/>
          <a:lstStyle/>
          <a:p>
            <a:pPr eaLnBrk="1" hangingPunct="1"/>
            <a:endParaRPr lang="ru-RU" sz="400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500063" y="714375"/>
            <a:ext cx="4935537" cy="5738813"/>
          </a:xfrm>
        </p:spPr>
        <p:txBody>
          <a:bodyPr/>
          <a:lstStyle/>
          <a:p>
            <a:pPr marL="273050" indent="-273050" eaLnBrk="1" hangingPunct="1"/>
            <a:r>
              <a:rPr lang="ru-RU" sz="2500" smtClean="0"/>
              <a:t>Глубина оборонительного рва вдоль кремля была около 6 метров.</a:t>
            </a:r>
          </a:p>
          <a:p>
            <a:pPr marL="273050" indent="-273050" eaLnBrk="1" hangingPunct="1">
              <a:buFont typeface="Arial" charset="0"/>
              <a:buNone/>
            </a:pPr>
            <a:r>
              <a:rPr lang="ru-RU" sz="2500" smtClean="0"/>
              <a:t>  Записав вместо знака </a:t>
            </a:r>
          </a:p>
          <a:p>
            <a:pPr marL="273050" indent="-273050" eaLnBrk="1" hangingPunct="1">
              <a:buFont typeface="Arial" charset="0"/>
              <a:buNone/>
            </a:pPr>
            <a:endParaRPr lang="ru-RU" sz="2500" smtClean="0"/>
          </a:p>
          <a:p>
            <a:pPr marL="273050" indent="-273050" eaLnBrk="1" hangingPunct="1">
              <a:buFont typeface="Arial" charset="0"/>
              <a:buNone/>
            </a:pPr>
            <a:r>
              <a:rPr lang="ru-RU" sz="2500" smtClean="0"/>
              <a:t>число вы узнаете ширину рва.</a:t>
            </a:r>
          </a:p>
          <a:p>
            <a:pPr marL="273050" indent="-273050" eaLnBrk="1" hangingPunct="1">
              <a:buFont typeface="Arial" charset="0"/>
              <a:buNone/>
            </a:pPr>
            <a:r>
              <a:rPr lang="ru-RU" sz="3300" smtClean="0">
                <a:latin typeface="Arial" charset="0"/>
              </a:rPr>
              <a:t>Б</a:t>
            </a:r>
            <a:r>
              <a:rPr lang="ru-RU" sz="3300" smtClean="0"/>
              <a:t>     13 – х = 1        </a:t>
            </a:r>
            <a:endParaRPr lang="ru-RU" sz="3300" smtClean="0">
              <a:latin typeface="Arial" charset="0"/>
            </a:endParaRPr>
          </a:p>
          <a:p>
            <a:pPr marL="273050" indent="-273050" eaLnBrk="1" hangingPunct="1">
              <a:buFont typeface="Arial" charset="0"/>
              <a:buNone/>
            </a:pPr>
            <a:r>
              <a:rPr lang="ru-RU" sz="3300" smtClean="0">
                <a:latin typeface="Arial" charset="0"/>
              </a:rPr>
              <a:t>А</a:t>
            </a:r>
            <a:r>
              <a:rPr lang="ru-RU" sz="3300" smtClean="0"/>
              <a:t>    8 х = 24 </a:t>
            </a:r>
            <a:r>
              <a:rPr lang="ru-RU" sz="3300" smtClean="0">
                <a:latin typeface="Arial" charset="0"/>
              </a:rPr>
              <a:t>             </a:t>
            </a:r>
            <a:r>
              <a:rPr lang="ru-RU" sz="3300" smtClean="0"/>
              <a:t>6</a:t>
            </a:r>
          </a:p>
          <a:p>
            <a:pPr marL="273050" indent="-273050"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94211" name="Содержимое 4" descr="AG00317_.GIF"/>
          <p:cNvPicPr>
            <a:picLocks noGrp="1" noChangeAspect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427538" y="1773238"/>
            <a:ext cx="835025" cy="1036637"/>
          </a:xfrm>
        </p:spPr>
      </p:pic>
      <p:pic>
        <p:nvPicPr>
          <p:cNvPr id="94212" name="Содержимое 4" descr="AG00317_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6600" y="3141663"/>
            <a:ext cx="71437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novgorod_03[1]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812770" y="714356"/>
            <a:ext cx="2958175" cy="31432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5867400" y="5214938"/>
            <a:ext cx="3025775" cy="519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15 метров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42988" y="4365625"/>
            <a:ext cx="6840537" cy="936625"/>
          </a:xfrm>
        </p:spPr>
        <p:txBody>
          <a:bodyPr anchor="b"/>
          <a:lstStyle/>
          <a:p>
            <a:pPr algn="l" eaLnBrk="1" hangingPunct="1"/>
            <a:r>
              <a:rPr lang="ru-RU" sz="2400" smtClean="0">
                <a:latin typeface="Times New Roman" pitchFamily="18" charset="0"/>
              </a:rPr>
              <a:t>Из данных цифр составьте дату основания Кремля Великого Новгорода.</a:t>
            </a:r>
          </a:p>
        </p:txBody>
      </p:sp>
      <p:pic>
        <p:nvPicPr>
          <p:cNvPr id="3075" name="Рисунок 4" descr="Рисунок5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rcRect l="2412" r="2412"/>
          <a:stretch>
            <a:fillRect/>
          </a:stretch>
        </p:blipFill>
        <p:spPr>
          <a:xfrm>
            <a:off x="2357422" y="1214422"/>
            <a:ext cx="3857652" cy="2371737"/>
          </a:xfrm>
        </p:spPr>
      </p:pic>
      <p:sp>
        <p:nvSpPr>
          <p:cNvPr id="3076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792288" y="5367338"/>
            <a:ext cx="6164262" cy="12763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mtClean="0">
                <a:solidFill>
                  <a:schemeClr val="bg1"/>
                </a:solidFill>
              </a:rPr>
              <a:t>1     2      0      6    4      8      4                               5         9      3    9     7      6        5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Text Box 2"/>
          <p:cNvSpPr txBox="1">
            <a:spLocks noChangeArrowheads="1"/>
          </p:cNvSpPr>
          <p:nvPr/>
        </p:nvSpPr>
        <p:spPr bwMode="auto">
          <a:xfrm>
            <a:off x="468313" y="6308725"/>
            <a:ext cx="8208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Arial" charset="0"/>
              </a:rPr>
              <a:t>Перечислите известные вам постройки внутри кремля.</a:t>
            </a:r>
          </a:p>
        </p:txBody>
      </p:sp>
      <p:pic>
        <p:nvPicPr>
          <p:cNvPr id="36866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328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328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328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Содержимое 3" descr="Вид на кремль с Торговой стороны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143108" y="2143116"/>
            <a:ext cx="3525638" cy="2257403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850" y="188913"/>
            <a:ext cx="8301038" cy="954087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183960"/>
                </a:solidFill>
                <a:latin typeface="Times New Roman" pitchFamily="18" charset="0"/>
              </a:rPr>
              <a:t>Как иначе называли Новгородский Кремль ?</a:t>
            </a:r>
            <a:br>
              <a:rPr lang="ru-RU" sz="2400" smtClean="0">
                <a:solidFill>
                  <a:srgbClr val="183960"/>
                </a:solidFill>
                <a:latin typeface="Times New Roman" pitchFamily="18" charset="0"/>
              </a:rPr>
            </a:br>
            <a:r>
              <a:rPr lang="ru-RU" sz="2400" smtClean="0">
                <a:solidFill>
                  <a:srgbClr val="183960"/>
                </a:solidFill>
                <a:latin typeface="Times New Roman" pitchFamily="18" charset="0"/>
              </a:rPr>
              <a:t> И почему?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4213" y="2133600"/>
            <a:ext cx="7632700" cy="1295400"/>
          </a:xfrm>
        </p:spPr>
        <p:txBody>
          <a:bodyPr anchor="t"/>
          <a:lstStyle/>
          <a:p>
            <a:pPr eaLnBrk="1" hangingPunct="1"/>
            <a:r>
              <a:rPr lang="ru-RU" sz="2400" smtClean="0">
                <a:solidFill>
                  <a:schemeClr val="accent2"/>
                </a:solidFill>
                <a:latin typeface="Times New Roman" pitchFamily="18" charset="0"/>
              </a:rPr>
              <a:t>НАЗОВИТЕ ПАМЯТНИК.</a:t>
            </a:r>
          </a:p>
        </p:txBody>
      </p:sp>
      <p:sp>
        <p:nvSpPr>
          <p:cNvPr id="97282" name="Текст 2"/>
          <p:cNvSpPr>
            <a:spLocks noGrp="1"/>
          </p:cNvSpPr>
          <p:nvPr>
            <p:ph type="body" idx="4294967295"/>
          </p:nvPr>
        </p:nvSpPr>
        <p:spPr>
          <a:xfrm>
            <a:off x="1116013" y="549275"/>
            <a:ext cx="7412037" cy="1008063"/>
          </a:xfrm>
        </p:spPr>
        <p:txBody>
          <a:bodyPr anchor="b"/>
          <a:lstStyle/>
          <a:p>
            <a:pPr marL="0" indent="0" eaLnBrk="1" hangingPunct="1">
              <a:buFont typeface="Arial" charset="0"/>
              <a:buNone/>
            </a:pPr>
            <a:r>
              <a:rPr lang="ru-RU" sz="2800" smtClean="0">
                <a:solidFill>
                  <a:srgbClr val="183960"/>
                </a:solidFill>
              </a:rPr>
              <a:t>Он поставлен в 1812 году в связи с тысячелетием государства Русского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Прямоугольник 1"/>
          <p:cNvSpPr>
            <a:spLocks noChangeArrowheads="1"/>
          </p:cNvSpPr>
          <p:nvPr/>
        </p:nvSpPr>
        <p:spPr bwMode="auto">
          <a:xfrm>
            <a:off x="4500563" y="836613"/>
            <a:ext cx="4357687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  <a:cs typeface="Times New Roman" pitchFamily="18" charset="0"/>
              </a:rPr>
              <a:t>  В центре новгородского Кремля находится одна из самых популярных достопримечательностей города - памятник "Тысячелетию России".</a:t>
            </a:r>
          </a:p>
          <a:p>
            <a:r>
              <a:rPr lang="ru-RU" sz="2800">
                <a:solidFill>
                  <a:srgbClr val="002060"/>
                </a:solidFill>
                <a:cs typeface="Times New Roman" pitchFamily="18" charset="0"/>
              </a:rPr>
              <a:t> </a:t>
            </a:r>
            <a:endParaRPr lang="ru-RU" sz="2800" b="1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98306" name="Picture 2" descr="C:\Documents and Settings\Администратор\Мои документы\Мои рисунки\170452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1285860"/>
            <a:ext cx="2073312" cy="3262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ChangeArrowheads="1"/>
          </p:cNvSpPr>
          <p:nvPr/>
        </p:nvSpPr>
        <p:spPr bwMode="auto">
          <a:xfrm>
            <a:off x="4679950" y="3357563"/>
            <a:ext cx="4464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latin typeface="Arial" charset="0"/>
                <a:hlinkClick r:id="rId2"/>
              </a:rPr>
              <a:t>Софийский собор</a:t>
            </a:r>
            <a:endParaRPr lang="ru-RU">
              <a:latin typeface="Arial" charset="0"/>
            </a:endParaRPr>
          </a:p>
        </p:txBody>
      </p:sp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0" y="1052513"/>
            <a:ext cx="3679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latin typeface="Arial" charset="0"/>
                <a:hlinkClick r:id="rId3"/>
              </a:rPr>
              <a:t>Софийская звонница</a:t>
            </a:r>
            <a:endParaRPr lang="ru-RU">
              <a:latin typeface="Arial" charset="0"/>
            </a:endParaRPr>
          </a:p>
        </p:txBody>
      </p:sp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1857364"/>
            <a:ext cx="1728651" cy="23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Rectangle 5"/>
          <p:cNvSpPr>
            <a:spLocks noChangeArrowheads="1"/>
          </p:cNvSpPr>
          <p:nvPr/>
        </p:nvSpPr>
        <p:spPr bwMode="auto">
          <a:xfrm>
            <a:off x="4140200" y="0"/>
            <a:ext cx="454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latin typeface="Arial" charset="0"/>
                <a:hlinkClick r:id="rId5"/>
              </a:rPr>
              <a:t>Памятник 1000-летия России</a:t>
            </a:r>
            <a:endParaRPr lang="ru-RU">
              <a:latin typeface="Arial" charset="0"/>
            </a:endParaRPr>
          </a:p>
        </p:txBody>
      </p:sp>
      <p:pic>
        <p:nvPicPr>
          <p:cNvPr id="37893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00628" y="4286256"/>
            <a:ext cx="2500330" cy="1507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929190" y="1000108"/>
            <a:ext cx="2286016" cy="1445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1142984"/>
            <a:ext cx="1857388" cy="1125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323850" y="333375"/>
            <a:ext cx="2670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latin typeface="Arial" charset="0"/>
                <a:hlinkClick r:id="rId3"/>
              </a:rPr>
              <a:t>Никитский корпус</a:t>
            </a:r>
            <a:endParaRPr lang="ru-RU">
              <a:latin typeface="Arial" charset="0"/>
            </a:endParaRPr>
          </a:p>
        </p:txBody>
      </p:sp>
      <p:sp>
        <p:nvSpPr>
          <p:cNvPr id="38915" name="Rectangle 4"/>
          <p:cNvSpPr>
            <a:spLocks noChangeArrowheads="1"/>
          </p:cNvSpPr>
          <p:nvPr/>
        </p:nvSpPr>
        <p:spPr bwMode="auto">
          <a:xfrm>
            <a:off x="4140200" y="260350"/>
            <a:ext cx="467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latin typeface="Arial" charset="0"/>
                <a:hlinkClick r:id="rId4"/>
              </a:rPr>
              <a:t>Здание Присутственных мест</a:t>
            </a:r>
            <a:endParaRPr lang="ru-RU">
              <a:latin typeface="Arial" charset="0"/>
            </a:endParaRPr>
          </a:p>
        </p:txBody>
      </p:sp>
      <p:pic>
        <p:nvPicPr>
          <p:cNvPr id="38916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29190" y="1214422"/>
            <a:ext cx="2224441" cy="126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Rectangle 6"/>
          <p:cNvSpPr>
            <a:spLocks noChangeArrowheads="1"/>
          </p:cNvSpPr>
          <p:nvPr/>
        </p:nvSpPr>
        <p:spPr bwMode="auto">
          <a:xfrm>
            <a:off x="0" y="3500438"/>
            <a:ext cx="4325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latin typeface="Arial" charset="0"/>
                <a:hlinkClick r:id="rId6"/>
              </a:rPr>
              <a:t>Церковь Андрея Стратилата</a:t>
            </a:r>
            <a:r>
              <a:rPr lang="ru-RU" sz="1800">
                <a:latin typeface="Arial" charset="0"/>
              </a:rPr>
              <a:t> </a:t>
            </a:r>
          </a:p>
        </p:txBody>
      </p:sp>
      <p:pic>
        <p:nvPicPr>
          <p:cNvPr id="38918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85786" y="4429132"/>
            <a:ext cx="210649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Rectangle 8"/>
          <p:cNvSpPr>
            <a:spLocks noChangeArrowheads="1"/>
          </p:cNvSpPr>
          <p:nvPr/>
        </p:nvSpPr>
        <p:spPr bwMode="auto">
          <a:xfrm>
            <a:off x="5148263" y="3141663"/>
            <a:ext cx="2949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latin typeface="Arial" charset="0"/>
                <a:hlinkClick r:id="rId8"/>
              </a:rPr>
              <a:t>Судейский городок</a:t>
            </a:r>
            <a:r>
              <a:rPr lang="ru-RU" sz="1800">
                <a:latin typeface="Arial" charset="0"/>
              </a:rPr>
              <a:t> </a:t>
            </a:r>
          </a:p>
        </p:txBody>
      </p:sp>
      <p:pic>
        <p:nvPicPr>
          <p:cNvPr id="38920" name="Picture 9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715008" y="4214818"/>
            <a:ext cx="1845789" cy="1319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ChangeArrowheads="1"/>
          </p:cNvSpPr>
          <p:nvPr/>
        </p:nvSpPr>
        <p:spPr bwMode="auto">
          <a:xfrm>
            <a:off x="323850" y="115888"/>
            <a:ext cx="309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latin typeface="Arial" charset="0"/>
                <a:hlinkClick r:id="rId2"/>
              </a:rPr>
              <a:t>Владычный двор</a:t>
            </a:r>
            <a:endParaRPr lang="ru-RU">
              <a:latin typeface="Arial" charset="0"/>
            </a:endParaRPr>
          </a:p>
        </p:txBody>
      </p:sp>
      <p:pic>
        <p:nvPicPr>
          <p:cNvPr id="39938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1214422"/>
            <a:ext cx="2096408" cy="1721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5292725" y="1916113"/>
            <a:ext cx="3563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latin typeface="Arial" charset="0"/>
                <a:hlinkClick r:id="rId4"/>
              </a:rPr>
              <a:t>Огонь вечной славы</a:t>
            </a:r>
            <a:endParaRPr lang="ru-RU">
              <a:latin typeface="Arial" charset="0"/>
            </a:endParaRPr>
          </a:p>
        </p:txBody>
      </p:sp>
      <p:pic>
        <p:nvPicPr>
          <p:cNvPr id="39940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29256" y="2786058"/>
            <a:ext cx="2232970" cy="160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1_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Тема Offic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1207</TotalTime>
  <Words>1947</Words>
  <Application>Microsoft Office PowerPoint</Application>
  <PresentationFormat>Экран (4:3)</PresentationFormat>
  <Paragraphs>212</Paragraphs>
  <Slides>62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62</vt:i4>
      </vt:variant>
    </vt:vector>
  </HeadingPairs>
  <TitlesOfParts>
    <vt:vector size="66" baseType="lpstr">
      <vt:lpstr>Тема Office</vt:lpstr>
      <vt:lpstr>1_Тема Office</vt:lpstr>
      <vt:lpstr>Формула</vt:lpstr>
      <vt:lpstr>Equation</vt:lpstr>
      <vt:lpstr>Слайд 1</vt:lpstr>
      <vt:lpstr>В домонгольской Руси насчитывалось около 400 больших и малых городов. Основой каждого города была крепость, которую первоначально называли детинцем, потому что в крепости жили дружинники князя, звавшиеся «отроками», «детьми». А в XIV веке появляется термин "кремль" ( кром ).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«Где София – там и Новгород»,- говорили в старину.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Из данных цифр составьте дату основания Кремля Великого Новгорода.</vt:lpstr>
      <vt:lpstr>Как иначе называли Новгородский Кремль ?  И почему?</vt:lpstr>
      <vt:lpstr>НАЗОВИТЕ ПАМЯТНИК.</vt:lpstr>
      <vt:lpstr>Слайд 62</vt:lpstr>
    </vt:vector>
  </TitlesOfParts>
  <Company>M&amp;P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VIENNA XP</dc:creator>
  <cp:lastModifiedBy>Admin</cp:lastModifiedBy>
  <cp:revision>70</cp:revision>
  <dcterms:created xsi:type="dcterms:W3CDTF">2009-10-28T23:26:09Z</dcterms:created>
  <dcterms:modified xsi:type="dcterms:W3CDTF">2011-01-31T08:07:22Z</dcterms:modified>
</cp:coreProperties>
</file>