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7"/>
  </p:notesMasterIdLst>
  <p:sldIdLst>
    <p:sldId id="256" r:id="rId2"/>
    <p:sldId id="257" r:id="rId3"/>
    <p:sldId id="276" r:id="rId4"/>
    <p:sldId id="264" r:id="rId5"/>
    <p:sldId id="27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829"/>
    <a:srgbClr val="CECDB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658" autoAdjust="0"/>
    <p:restoredTop sz="94660" autoAdjust="0"/>
  </p:normalViewPr>
  <p:slideViewPr>
    <p:cSldViewPr>
      <p:cViewPr varScale="1">
        <p:scale>
          <a:sx n="70" d="100"/>
          <a:sy n="70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330B0-9D75-4416-91D5-623B83087BE2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742E8-A391-400E-B395-87CB680509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742E8-A391-400E-B395-87CB6805093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742E8-A391-400E-B395-87CB6805093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742E8-A391-400E-B395-87CB6805093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742E8-A391-400E-B395-87CB6805093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D742E8-A391-400E-B395-87CB6805093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1/28/2011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174E527-E497-4257-9610-2B57F467FF4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BDF8F7B-13C0-49BF-9186-539BB2E029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68544E-E045-48CC-91F4-B9B0DECEE7E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9A233B4-4735-4483-A201-8E240F2606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16AFBF-6D1F-4894-BB82-C261A5B19A3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79C0140-FF54-4254-8E0B-B759AEA4F2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5B5349-4496-497B-AD60-7F88B3C5E8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5CAC56-4CFF-4B15-A1B1-9F89073924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5622402-BCF8-4D17-A362-864C3938DE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ACD0CF-A205-4054-8171-A65F06D264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2B0D4445-9E57-43FF-B1F1-FEE883BABB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0.jpeg"/><Relationship Id="rId4" Type="http://schemas.openxmlformats.org/officeDocument/2006/relationships/image" Target="../media/image5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540" name="Picture 28" descr="дом_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85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0" y="4724400"/>
            <a:ext cx="9144000" cy="1979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2143116"/>
            <a:ext cx="8174067" cy="2286016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Приключения</a:t>
            </a:r>
            <a:br>
              <a:rPr lang="ru-RU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4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 Новочастеречинске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 flipH="1">
            <a:off x="143140" y="4357352"/>
            <a:ext cx="8286512" cy="1501399"/>
            <a:chOff x="-5693" y="2476"/>
            <a:chExt cx="8012" cy="1750"/>
          </a:xfrm>
        </p:grpSpPr>
        <p:grpSp>
          <p:nvGrpSpPr>
            <p:cNvPr id="7175" name="Group 20"/>
            <p:cNvGrpSpPr>
              <a:grpSpLocks/>
            </p:cNvGrpSpPr>
            <p:nvPr/>
          </p:nvGrpSpPr>
          <p:grpSpPr bwMode="auto">
            <a:xfrm>
              <a:off x="-1903" y="2896"/>
              <a:ext cx="2015" cy="1330"/>
              <a:chOff x="3061" y="2886"/>
              <a:chExt cx="715" cy="545"/>
            </a:xfrm>
          </p:grpSpPr>
          <p:sp>
            <p:nvSpPr>
              <p:cNvPr id="7185" name="Oval 11"/>
              <p:cNvSpPr>
                <a:spLocks noChangeArrowheads="1"/>
              </p:cNvSpPr>
              <p:nvPr/>
            </p:nvSpPr>
            <p:spPr bwMode="auto">
              <a:xfrm>
                <a:off x="3470" y="3249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6" name="Oval 10"/>
              <p:cNvSpPr>
                <a:spLocks noChangeArrowheads="1"/>
              </p:cNvSpPr>
              <p:nvPr/>
            </p:nvSpPr>
            <p:spPr bwMode="auto">
              <a:xfrm>
                <a:off x="3106" y="3248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7" name="Rectangle 8"/>
              <p:cNvSpPr>
                <a:spLocks noChangeArrowheads="1"/>
              </p:cNvSpPr>
              <p:nvPr/>
            </p:nvSpPr>
            <p:spPr bwMode="auto">
              <a:xfrm>
                <a:off x="3061" y="2886"/>
                <a:ext cx="715" cy="455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ru-RU" sz="2400" dirty="0" smtClean="0">
                    <a:solidFill>
                      <a:srgbClr val="FFFF00"/>
                    </a:solidFill>
                    <a:latin typeface="Comic Sans MS" pitchFamily="66" charset="0"/>
                  </a:rPr>
                  <a:t>Кто? Что?</a:t>
                </a:r>
                <a:endParaRPr lang="ru-RU" sz="2400" dirty="0">
                  <a:solidFill>
                    <a:srgbClr val="FFFF00"/>
                  </a:solidFill>
                  <a:latin typeface="Comic Sans MS" pitchFamily="66" charset="0"/>
                </a:endParaRPr>
              </a:p>
            </p:txBody>
          </p:sp>
        </p:grpSp>
        <p:grpSp>
          <p:nvGrpSpPr>
            <p:cNvPr id="7176" name="Group 29"/>
            <p:cNvGrpSpPr>
              <a:grpSpLocks/>
            </p:cNvGrpSpPr>
            <p:nvPr/>
          </p:nvGrpSpPr>
          <p:grpSpPr bwMode="auto">
            <a:xfrm>
              <a:off x="-3810" y="2893"/>
              <a:ext cx="1792" cy="1331"/>
              <a:chOff x="-3697" y="2893"/>
              <a:chExt cx="1792" cy="1331"/>
            </a:xfrm>
          </p:grpSpPr>
          <p:sp>
            <p:nvSpPr>
              <p:cNvPr id="7182" name="Oval 12"/>
              <p:cNvSpPr>
                <a:spLocks noChangeArrowheads="1"/>
              </p:cNvSpPr>
              <p:nvPr/>
            </p:nvSpPr>
            <p:spPr bwMode="auto">
              <a:xfrm>
                <a:off x="-2545" y="3780"/>
                <a:ext cx="513" cy="4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3" name="Oval 13"/>
              <p:cNvSpPr>
                <a:spLocks noChangeArrowheads="1"/>
              </p:cNvSpPr>
              <p:nvPr/>
            </p:nvSpPr>
            <p:spPr bwMode="auto">
              <a:xfrm>
                <a:off x="-3570" y="3780"/>
                <a:ext cx="513" cy="4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4" name="Rectangle 14"/>
              <p:cNvSpPr>
                <a:spLocks noChangeArrowheads="1"/>
              </p:cNvSpPr>
              <p:nvPr/>
            </p:nvSpPr>
            <p:spPr bwMode="auto">
              <a:xfrm>
                <a:off x="-3697" y="2893"/>
                <a:ext cx="1792" cy="1167"/>
              </a:xfrm>
              <a:prstGeom prst="rect">
                <a:avLst/>
              </a:prstGeom>
              <a:solidFill>
                <a:srgbClr val="2488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ru-RU" sz="2400" dirty="0">
                    <a:solidFill>
                      <a:srgbClr val="FFFF00"/>
                    </a:solidFill>
                    <a:latin typeface="Comic Sans MS" pitchFamily="66" charset="0"/>
                  </a:rPr>
                  <a:t>какой?</a:t>
                </a:r>
              </a:p>
              <a:p>
                <a:pPr algn="ctr"/>
                <a:r>
                  <a:rPr lang="ru-RU" sz="2400" dirty="0">
                    <a:solidFill>
                      <a:srgbClr val="FFFF00"/>
                    </a:solidFill>
                    <a:latin typeface="Comic Sans MS" pitchFamily="66" charset="0"/>
                  </a:rPr>
                  <a:t>какая?</a:t>
                </a:r>
              </a:p>
              <a:p>
                <a:pPr algn="ctr"/>
                <a:r>
                  <a:rPr lang="ru-RU" sz="2400" dirty="0">
                    <a:solidFill>
                      <a:srgbClr val="FFFF00"/>
                    </a:solidFill>
                    <a:latin typeface="Comic Sans MS" pitchFamily="66" charset="0"/>
                  </a:rPr>
                  <a:t>какое?</a:t>
                </a:r>
              </a:p>
            </p:txBody>
          </p:sp>
        </p:grpSp>
        <p:grpSp>
          <p:nvGrpSpPr>
            <p:cNvPr id="7177" name="Group 21"/>
            <p:cNvGrpSpPr>
              <a:grpSpLocks/>
            </p:cNvGrpSpPr>
            <p:nvPr/>
          </p:nvGrpSpPr>
          <p:grpSpPr bwMode="auto">
            <a:xfrm>
              <a:off x="-5693" y="2890"/>
              <a:ext cx="1792" cy="1332"/>
              <a:chOff x="884" y="2930"/>
              <a:chExt cx="636" cy="546"/>
            </a:xfrm>
          </p:grpSpPr>
          <p:sp>
            <p:nvSpPr>
              <p:cNvPr id="7179" name="Oval 22"/>
              <p:cNvSpPr>
                <a:spLocks noChangeArrowheads="1"/>
              </p:cNvSpPr>
              <p:nvPr/>
            </p:nvSpPr>
            <p:spPr bwMode="auto">
              <a:xfrm>
                <a:off x="1293" y="3294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0" name="Oval 23"/>
              <p:cNvSpPr>
                <a:spLocks noChangeArrowheads="1"/>
              </p:cNvSpPr>
              <p:nvPr/>
            </p:nvSpPr>
            <p:spPr bwMode="auto">
              <a:xfrm>
                <a:off x="929" y="3294"/>
                <a:ext cx="182" cy="18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181" name="Rectangle 24"/>
              <p:cNvSpPr>
                <a:spLocks noChangeArrowheads="1"/>
              </p:cNvSpPr>
              <p:nvPr/>
            </p:nvSpPr>
            <p:spPr bwMode="auto">
              <a:xfrm>
                <a:off x="884" y="2930"/>
                <a:ext cx="636" cy="455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ru-RU" sz="2400" dirty="0">
                    <a:solidFill>
                      <a:srgbClr val="FFFF00"/>
                    </a:solidFill>
                    <a:latin typeface="Comic Sans MS" pitchFamily="66" charset="0"/>
                  </a:rPr>
                  <a:t>что делать?</a:t>
                </a:r>
              </a:p>
            </p:txBody>
          </p:sp>
        </p:grpSp>
        <p:pic>
          <p:nvPicPr>
            <p:cNvPr id="7178" name="Picture 25" descr="поезд-2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7" y="2476"/>
              <a:ext cx="2072" cy="1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20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20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20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44218E-6 L 1.0059 0.00278 " pathEditMode="relative" rAng="0" ptsTypes="AA">
                                      <p:cBhvr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7" y="260350"/>
            <a:ext cx="5715041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Часть речи</a:t>
            </a:r>
            <a:b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Имя существительное</a:t>
            </a:r>
          </a:p>
        </p:txBody>
      </p:sp>
      <p:pic>
        <p:nvPicPr>
          <p:cNvPr id="323593" name="Picture 9" descr="дом_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80288" y="0"/>
            <a:ext cx="19748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9" name="Object 18"/>
          <p:cNvGraphicFramePr>
            <a:graphicFrameLocks noChangeAspect="1"/>
          </p:cNvGraphicFramePr>
          <p:nvPr/>
        </p:nvGraphicFramePr>
        <p:xfrm>
          <a:off x="7219950" y="0"/>
          <a:ext cx="1924050" cy="2016125"/>
        </p:xfrm>
        <a:graphic>
          <a:graphicData uri="http://schemas.openxmlformats.org/presentationml/2006/ole">
            <p:oleObj spid="_x0000_s1029" name="CorelDRAW" r:id="rId5" imgW="2273400" imgH="2694240" progId="">
              <p:embed/>
            </p:oleObj>
          </a:graphicData>
        </a:graphic>
      </p:graphicFrame>
      <p:pic>
        <p:nvPicPr>
          <p:cNvPr id="1032" name="Picture 8" descr="C:\Users\Дарья\Pictures\рисунки для оформления школы\ребусы\b61dea643c[1].jpg"/>
          <p:cNvPicPr>
            <a:picLocks noChangeAspect="1" noChangeArrowheads="1"/>
          </p:cNvPicPr>
          <p:nvPr/>
        </p:nvPicPr>
        <p:blipFill>
          <a:blip r:embed="rId6"/>
          <a:srcRect l="23750" t="18192" r="18750" b="11495"/>
          <a:stretch>
            <a:fillRect/>
          </a:stretch>
        </p:blipFill>
        <p:spPr bwMode="auto">
          <a:xfrm>
            <a:off x="3500430" y="1785926"/>
            <a:ext cx="1214446" cy="1108842"/>
          </a:xfrm>
          <a:prstGeom prst="rect">
            <a:avLst/>
          </a:prstGeom>
          <a:ln w="228600" cap="sq" cmpd="thickThin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3" name="Picture 9" descr="C:\Users\Дарья\Pictures\рисунки для оформления школы\ребусы\i[1] (2) - копия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86446" y="3929067"/>
            <a:ext cx="928693" cy="1357322"/>
          </a:xfrm>
          <a:prstGeom prst="rect">
            <a:avLst/>
          </a:prstGeom>
          <a:ln w="228600" cap="sq" cmpd="thickThin">
            <a:solidFill>
              <a:schemeClr val="accent1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4" name="Picture 10" descr="C:\Users\Дарья\Pictures\рисунки для оформления школы\ребусы\i[2].jpg"/>
          <p:cNvPicPr>
            <a:picLocks noChangeAspect="1" noChangeArrowheads="1"/>
          </p:cNvPicPr>
          <p:nvPr/>
        </p:nvPicPr>
        <p:blipFill>
          <a:blip r:embed="rId8"/>
          <a:srcRect l="57243" t="20225" r="5482" b="59550"/>
          <a:stretch>
            <a:fillRect/>
          </a:stretch>
        </p:blipFill>
        <p:spPr bwMode="auto">
          <a:xfrm>
            <a:off x="1000100" y="1857364"/>
            <a:ext cx="1214446" cy="928694"/>
          </a:xfrm>
          <a:prstGeom prst="rect">
            <a:avLst/>
          </a:prstGeom>
          <a:ln w="2286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5" name="Picture 11" descr="C:\Users\Дарья\Pictures\рисунки для оформления школы\ребусы\i[6] (3).jpg"/>
          <p:cNvPicPr>
            <a:picLocks noChangeAspect="1" noChangeArrowheads="1"/>
          </p:cNvPicPr>
          <p:nvPr/>
        </p:nvPicPr>
        <p:blipFill>
          <a:blip r:embed="rId9"/>
          <a:srcRect r="48979" b="27884"/>
          <a:stretch>
            <a:fillRect/>
          </a:stretch>
        </p:blipFill>
        <p:spPr bwMode="auto">
          <a:xfrm>
            <a:off x="1000100" y="3786190"/>
            <a:ext cx="1428760" cy="1428760"/>
          </a:xfrm>
          <a:prstGeom prst="rect">
            <a:avLst/>
          </a:prstGeom>
          <a:ln w="228600" cap="sq" cmpd="thickThin">
            <a:solidFill>
              <a:srgbClr val="00B0F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036" name="Picture 12" descr="C:\Users\Дарья\Pictures\рисунки для оформления школы\ребусы\i[5] (3).jpg"/>
          <p:cNvPicPr>
            <a:picLocks noChangeAspect="1" noChangeArrowheads="1"/>
          </p:cNvPicPr>
          <p:nvPr/>
        </p:nvPicPr>
        <p:blipFill>
          <a:blip r:embed="rId10"/>
          <a:srcRect l="21127" r="31338"/>
          <a:stretch>
            <a:fillRect/>
          </a:stretch>
        </p:blipFill>
        <p:spPr bwMode="auto">
          <a:xfrm>
            <a:off x="3643306" y="3929066"/>
            <a:ext cx="1071570" cy="1428750"/>
          </a:xfrm>
          <a:prstGeom prst="rect">
            <a:avLst/>
          </a:prstGeom>
          <a:ln w="2286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9" name="Прямоугольник 28"/>
          <p:cNvSpPr/>
          <p:nvPr/>
        </p:nvSpPr>
        <p:spPr>
          <a:xfrm>
            <a:off x="785786" y="5500702"/>
            <a:ext cx="183114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кот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286116" y="3143248"/>
            <a:ext cx="183114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малина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429256" y="5715016"/>
            <a:ext cx="183114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кран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38186" y="3152772"/>
            <a:ext cx="183114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машина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357554" y="5715016"/>
            <a:ext cx="183114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акула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34" name="Picture 5" descr="сущ_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643570" y="1428736"/>
            <a:ext cx="1623161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6143637" y="785794"/>
            <a:ext cx="1500198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дождь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23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9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571480"/>
            <a:ext cx="8218487" cy="4924425"/>
          </a:xfrm>
        </p:spPr>
        <p:txBody>
          <a:bodyPr/>
          <a:lstStyle/>
          <a:p>
            <a:pPr eaLnBrk="1" hangingPunct="1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Имя существительное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/>
              <a:t>- часть речи, которая обозначает предметы и отвечает на вопросы </a:t>
            </a:r>
            <a:r>
              <a:rPr lang="ru-RU" b="1" i="1" dirty="0" smtClean="0">
                <a:solidFill>
                  <a:srgbClr val="248829"/>
                </a:solidFill>
              </a:rPr>
              <a:t>кто? что?</a:t>
            </a:r>
            <a:r>
              <a:rPr lang="en-US" sz="1600" b="1" i="1" dirty="0" smtClean="0">
                <a:solidFill>
                  <a:srgbClr val="248829"/>
                </a:solidFill>
              </a:rPr>
              <a:t/>
            </a:r>
            <a:br>
              <a:rPr lang="en-US" sz="1600" b="1" i="1" dirty="0" smtClean="0">
                <a:solidFill>
                  <a:srgbClr val="248829"/>
                </a:solidFill>
              </a:rPr>
            </a:br>
            <a:endParaRPr lang="en-US" sz="800" b="1" i="1" dirty="0" smtClean="0">
              <a:solidFill>
                <a:srgbClr val="248829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К нам вернулся друг-волшебник,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Изумительный чудак!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Превращаться он умеет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В шляпу, в бабушку, в колпак,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В кактус, зонтик и ракету,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В туфельки, в слова, в конфеты</a:t>
            </a:r>
          </a:p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Словом, в разные ПРЕДМЕТЫ.</a:t>
            </a:r>
            <a:endParaRPr lang="ru-RU" i="1" dirty="0" smtClean="0">
              <a:solidFill>
                <a:srgbClr val="0070C0"/>
              </a:solidFill>
            </a:endParaRPr>
          </a:p>
        </p:txBody>
      </p:sp>
      <p:pic>
        <p:nvPicPr>
          <p:cNvPr id="8196" name="Picture 5" descr="сущ_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62775" y="2205038"/>
            <a:ext cx="1997075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6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6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6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6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6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26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26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Упражнении 2 страница 4 </a:t>
            </a:r>
          </a:p>
        </p:txBody>
      </p:sp>
      <p:pic>
        <p:nvPicPr>
          <p:cNvPr id="9220" name="Picture 4" descr="сущ_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285860"/>
            <a:ext cx="1997075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2805" name="Line 5"/>
          <p:cNvSpPr>
            <a:spLocks noChangeShapeType="1"/>
          </p:cNvSpPr>
          <p:nvPr/>
        </p:nvSpPr>
        <p:spPr bwMode="auto">
          <a:xfrm>
            <a:off x="539750" y="4365625"/>
            <a:ext cx="1296988" cy="0"/>
          </a:xfrm>
          <a:prstGeom prst="line">
            <a:avLst/>
          </a:prstGeom>
          <a:noFill/>
          <a:ln w="38100">
            <a:solidFill>
              <a:srgbClr val="24882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2806" name="Line 6"/>
          <p:cNvSpPr>
            <a:spLocks noChangeShapeType="1"/>
          </p:cNvSpPr>
          <p:nvPr/>
        </p:nvSpPr>
        <p:spPr bwMode="auto">
          <a:xfrm>
            <a:off x="3419475" y="4365625"/>
            <a:ext cx="1296988" cy="0"/>
          </a:xfrm>
          <a:prstGeom prst="line">
            <a:avLst/>
          </a:prstGeom>
          <a:noFill/>
          <a:ln w="38100">
            <a:solidFill>
              <a:srgbClr val="24882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2807" name="Line 7"/>
          <p:cNvSpPr>
            <a:spLocks noChangeShapeType="1"/>
          </p:cNvSpPr>
          <p:nvPr/>
        </p:nvSpPr>
        <p:spPr bwMode="auto">
          <a:xfrm>
            <a:off x="5508625" y="4365625"/>
            <a:ext cx="1223963" cy="0"/>
          </a:xfrm>
          <a:prstGeom prst="line">
            <a:avLst/>
          </a:prstGeom>
          <a:noFill/>
          <a:ln w="38100">
            <a:solidFill>
              <a:srgbClr val="24882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2808" name="Line 8"/>
          <p:cNvSpPr>
            <a:spLocks noChangeShapeType="1"/>
          </p:cNvSpPr>
          <p:nvPr/>
        </p:nvSpPr>
        <p:spPr bwMode="auto">
          <a:xfrm>
            <a:off x="6948488" y="4365625"/>
            <a:ext cx="1152525" cy="0"/>
          </a:xfrm>
          <a:prstGeom prst="line">
            <a:avLst/>
          </a:prstGeom>
          <a:noFill/>
          <a:ln w="38100">
            <a:solidFill>
              <a:srgbClr val="24882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2810" name="Line 10"/>
          <p:cNvSpPr>
            <a:spLocks noChangeShapeType="1"/>
          </p:cNvSpPr>
          <p:nvPr/>
        </p:nvSpPr>
        <p:spPr bwMode="auto">
          <a:xfrm>
            <a:off x="971550" y="5445125"/>
            <a:ext cx="1296988" cy="0"/>
          </a:xfrm>
          <a:prstGeom prst="line">
            <a:avLst/>
          </a:prstGeom>
          <a:noFill/>
          <a:ln w="38100">
            <a:solidFill>
              <a:srgbClr val="24882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32811" name="Line 11"/>
          <p:cNvSpPr>
            <a:spLocks noChangeShapeType="1"/>
          </p:cNvSpPr>
          <p:nvPr/>
        </p:nvSpPr>
        <p:spPr bwMode="auto">
          <a:xfrm>
            <a:off x="4211638" y="5445125"/>
            <a:ext cx="1511300" cy="0"/>
          </a:xfrm>
          <a:prstGeom prst="line">
            <a:avLst/>
          </a:prstGeom>
          <a:noFill/>
          <a:ln w="38100">
            <a:solidFill>
              <a:srgbClr val="24882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1142984"/>
            <a:ext cx="45720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С</a:t>
            </a:r>
            <a:r>
              <a:rPr lang="ru-RU" sz="2800" u="sng" dirty="0" smtClean="0"/>
              <a:t>_</a:t>
            </a:r>
            <a:r>
              <a:rPr lang="ru-RU" sz="2800" dirty="0" smtClean="0"/>
              <a:t>бака, с</a:t>
            </a:r>
            <a:r>
              <a:rPr lang="ru-RU" sz="2800" u="sng" dirty="0" smtClean="0"/>
              <a:t>_</a:t>
            </a:r>
            <a:r>
              <a:rPr lang="ru-RU" sz="2800" dirty="0" smtClean="0"/>
              <a:t>бачья, лаят</a:t>
            </a:r>
            <a:r>
              <a:rPr lang="ru-RU" sz="2800" u="sng" dirty="0" smtClean="0"/>
              <a:t>_</a:t>
            </a:r>
            <a:r>
              <a:rPr lang="ru-RU" sz="2800" dirty="0" smtClean="0"/>
              <a:t>, к</a:t>
            </a:r>
            <a:r>
              <a:rPr lang="ru-RU" sz="2800" u="sng" dirty="0" smtClean="0"/>
              <a:t>_</a:t>
            </a:r>
            <a:r>
              <a:rPr lang="ru-RU" sz="2800" dirty="0" smtClean="0"/>
              <a:t>рова, мычат</a:t>
            </a:r>
            <a:r>
              <a:rPr lang="ru-RU" sz="2800" u="sng" dirty="0" smtClean="0"/>
              <a:t>_</a:t>
            </a:r>
            <a:r>
              <a:rPr lang="ru-RU" sz="2800" dirty="0" smtClean="0"/>
              <a:t>, ле</a:t>
            </a:r>
            <a:r>
              <a:rPr lang="ru-RU" sz="2800" u="sng" dirty="0" smtClean="0"/>
              <a:t>_</a:t>
            </a:r>
            <a:r>
              <a:rPr lang="ru-RU" sz="2800" dirty="0" smtClean="0"/>
              <a:t>, рычат</a:t>
            </a:r>
            <a:r>
              <a:rPr lang="ru-RU" sz="2800" u="sng" dirty="0" smtClean="0"/>
              <a:t>_</a:t>
            </a:r>
            <a:r>
              <a:rPr lang="ru-RU" sz="2800" dirty="0" smtClean="0"/>
              <a:t>, за</a:t>
            </a:r>
            <a:r>
              <a:rPr lang="ru-RU" sz="2800" u="sng" dirty="0" smtClean="0"/>
              <a:t>_</a:t>
            </a:r>
            <a:r>
              <a:rPr lang="ru-RU" sz="2800" dirty="0" smtClean="0"/>
              <a:t>ц, за</a:t>
            </a:r>
            <a:r>
              <a:rPr lang="ru-RU" sz="2800" u="sng" dirty="0" smtClean="0"/>
              <a:t>_</a:t>
            </a:r>
            <a:r>
              <a:rPr lang="ru-RU" sz="2800" dirty="0" smtClean="0"/>
              <a:t>чья, пч</a:t>
            </a:r>
            <a:r>
              <a:rPr lang="ru-RU" sz="2800" u="sng" dirty="0" smtClean="0"/>
              <a:t>_</a:t>
            </a:r>
            <a:r>
              <a:rPr lang="ru-RU" sz="2800" dirty="0" smtClean="0"/>
              <a:t>ла, летат</a:t>
            </a:r>
            <a:r>
              <a:rPr lang="ru-RU" sz="2800" u="sng" dirty="0" smtClean="0"/>
              <a:t>_, </a:t>
            </a:r>
            <a:r>
              <a:rPr lang="ru-RU" sz="2800" dirty="0" smtClean="0"/>
              <a:t>п</a:t>
            </a:r>
            <a:r>
              <a:rPr lang="ru-RU" sz="2800" u="sng" dirty="0" smtClean="0"/>
              <a:t>_</a:t>
            </a:r>
            <a:r>
              <a:rPr lang="ru-RU" sz="2800" dirty="0" smtClean="0"/>
              <a:t>ла, п</a:t>
            </a:r>
            <a:r>
              <a:rPr lang="ru-RU" sz="2800" u="sng" dirty="0" smtClean="0"/>
              <a:t>_</a:t>
            </a:r>
            <a:r>
              <a:rPr lang="ru-RU" sz="2800" dirty="0" smtClean="0"/>
              <a:t>лить, кни</a:t>
            </a:r>
            <a:r>
              <a:rPr lang="ru-RU" sz="2800" u="sng" dirty="0" smtClean="0"/>
              <a:t>_</a:t>
            </a:r>
            <a:r>
              <a:rPr lang="ru-RU" sz="2800" dirty="0" smtClean="0"/>
              <a:t>а, ч</a:t>
            </a:r>
            <a:r>
              <a:rPr lang="ru-RU" sz="2800" u="sng" dirty="0" smtClean="0"/>
              <a:t>_</a:t>
            </a:r>
            <a:r>
              <a:rPr lang="ru-RU" sz="2800" dirty="0" smtClean="0"/>
              <a:t>тать.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05" grpId="0" animBg="1"/>
      <p:bldP spid="332806" grpId="0" animBg="1"/>
      <p:bldP spid="332807" grpId="0" animBg="1"/>
      <p:bldP spid="332808" grpId="0" animBg="1"/>
      <p:bldP spid="332810" grpId="0" animBg="1"/>
      <p:bldP spid="3328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Кто? Что?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chemeClr val="tx2"/>
                </a:solidFill>
              </a:rPr>
              <a:t>Одушевлённые</a:t>
            </a:r>
            <a:r>
              <a:rPr lang="ru-RU" smtClean="0"/>
              <a:t> существительные отвечают на вопрос </a:t>
            </a:r>
            <a:r>
              <a:rPr lang="ru-RU" b="1" i="1" smtClean="0">
                <a:solidFill>
                  <a:srgbClr val="248829"/>
                </a:solidFill>
              </a:rPr>
              <a:t>кто?</a:t>
            </a:r>
            <a:r>
              <a:rPr lang="ru-RU" smtClean="0"/>
              <a:t>  </a:t>
            </a:r>
            <a:br>
              <a:rPr lang="ru-RU" smtClean="0"/>
            </a:br>
            <a:r>
              <a:rPr lang="ru-RU" smtClean="0"/>
              <a:t>и обозначают </a:t>
            </a:r>
            <a:r>
              <a:rPr lang="ru-RU" smtClean="0">
                <a:hlinkClick r:id="" action="ppaction://noaction"/>
              </a:rPr>
              <a:t>живые существа</a:t>
            </a:r>
            <a:r>
              <a:rPr lang="ru-RU" smtClean="0"/>
              <a:t>.</a:t>
            </a:r>
            <a:br>
              <a:rPr lang="ru-RU" smtClean="0"/>
            </a:br>
            <a:endParaRPr lang="ru-RU" smtClean="0"/>
          </a:p>
          <a:p>
            <a:pPr eaLnBrk="1" hangingPunct="1"/>
            <a:r>
              <a:rPr lang="ru-RU" b="1" smtClean="0">
                <a:solidFill>
                  <a:schemeClr val="tx2"/>
                </a:solidFill>
              </a:rPr>
              <a:t>Неодушевлённые</a:t>
            </a:r>
            <a:r>
              <a:rPr lang="ru-RU" smtClean="0"/>
              <a:t> существительные отвечают на вопрос </a:t>
            </a:r>
            <a:r>
              <a:rPr lang="ru-RU" b="1" i="1" smtClean="0">
                <a:solidFill>
                  <a:srgbClr val="248829"/>
                </a:solidFill>
              </a:rPr>
              <a:t>что?</a:t>
            </a:r>
            <a:r>
              <a:rPr lang="ru-RU" smtClean="0"/>
              <a:t>  </a:t>
            </a:r>
            <a:br>
              <a:rPr lang="ru-RU" smtClean="0"/>
            </a:br>
            <a:r>
              <a:rPr lang="ru-RU" smtClean="0"/>
              <a:t>и обозначают </a:t>
            </a:r>
            <a:r>
              <a:rPr lang="ru-RU" smtClean="0">
                <a:hlinkClick r:id="" action="ppaction://noaction"/>
              </a:rPr>
              <a:t>предметы, явления природы, события</a:t>
            </a:r>
            <a:r>
              <a:rPr lang="ru-RU" smtClean="0"/>
              <a:t>.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323850" y="1773238"/>
            <a:ext cx="503238" cy="431800"/>
          </a:xfrm>
          <a:custGeom>
            <a:avLst/>
            <a:gdLst>
              <a:gd name="T0" fmla="*/ 2147483647 w 21600"/>
              <a:gd name="T1" fmla="*/ 349274098 h 21600"/>
              <a:gd name="T2" fmla="*/ 862683444 w 21600"/>
              <a:gd name="T3" fmla="*/ 1724801127 h 21600"/>
              <a:gd name="T4" fmla="*/ 2147483647 w 21600"/>
              <a:gd name="T5" fmla="*/ 2147483647 h 21600"/>
              <a:gd name="T6" fmla="*/ 2147483647 w 21600"/>
              <a:gd name="T7" fmla="*/ 172480112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3789363"/>
            <a:ext cx="503238" cy="503237"/>
            <a:chOff x="204" y="2387"/>
            <a:chExt cx="317" cy="317"/>
          </a:xfrm>
        </p:grpSpPr>
        <p:sp>
          <p:nvSpPr>
            <p:cNvPr id="10246" name="AutoShape 5"/>
            <p:cNvSpPr>
              <a:spLocks noChangeArrowheads="1"/>
            </p:cNvSpPr>
            <p:nvPr/>
          </p:nvSpPr>
          <p:spPr bwMode="auto">
            <a:xfrm>
              <a:off x="204" y="2432"/>
              <a:ext cx="317" cy="2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2 w 21600"/>
                <a:gd name="T13" fmla="*/ 2303 h 21600"/>
                <a:gd name="T14" fmla="*/ 16558 w 21600"/>
                <a:gd name="T15" fmla="*/ 1365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H="1">
              <a:off x="249" y="2387"/>
              <a:ext cx="227" cy="31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2987</TotalTime>
  <Words>89</Words>
  <Application>Microsoft PowerPoint</Application>
  <PresentationFormat>Экран (4:3)</PresentationFormat>
  <Paragraphs>31</Paragraphs>
  <Slides>5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Аспект</vt:lpstr>
      <vt:lpstr>CorelDRAW</vt:lpstr>
      <vt:lpstr>      Приключения в Новочастеречинске</vt:lpstr>
      <vt:lpstr>Часть речи Имя существительное</vt:lpstr>
      <vt:lpstr>Слайд 3</vt:lpstr>
      <vt:lpstr>Слайд 4</vt:lpstr>
      <vt:lpstr>Кто? Что?</vt:lpstr>
    </vt:vector>
  </TitlesOfParts>
  <Company>ind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Приключение в Частеречинске</dc:title>
  <dc:subject>Имя существительное, 2 класс</dc:subject>
  <dc:creator>Смирнова Мария Алексеевна</dc:creator>
  <cp:keywords>существительное</cp:keywords>
  <dc:description>опубликовано 04-11-2007 http://it-n.ru/Attachment.aspx?Id=3392</dc:description>
  <cp:lastModifiedBy>Дарья</cp:lastModifiedBy>
  <cp:revision>388</cp:revision>
  <cp:lastPrinted>1601-01-01T00:00:00Z</cp:lastPrinted>
  <dcterms:created xsi:type="dcterms:W3CDTF">2007-01-20T16:46:47Z</dcterms:created>
  <dcterms:modified xsi:type="dcterms:W3CDTF">2011-01-28T09:54:04Z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