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8"/>
  </p:notesMasterIdLst>
  <p:sldIdLst>
    <p:sldId id="293" r:id="rId2"/>
    <p:sldId id="289" r:id="rId3"/>
    <p:sldId id="284" r:id="rId4"/>
    <p:sldId id="290" r:id="rId5"/>
    <p:sldId id="287" r:id="rId6"/>
    <p:sldId id="28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ШмАкОдЯвКа^^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568" autoAdjust="0"/>
    <p:restoredTop sz="70218" autoAdjust="0"/>
  </p:normalViewPr>
  <p:slideViewPr>
    <p:cSldViewPr>
      <p:cViewPr varScale="1">
        <p:scale>
          <a:sx n="55" d="100"/>
          <a:sy n="55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99EFF68-DB46-4FBC-B527-F073A72BFA90}" type="datetimeFigureOut">
              <a:rPr lang="ru-RU"/>
              <a:pPr>
                <a:defRPr/>
              </a:pPr>
              <a:t>18.01.2011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8BF4A84-FE22-4083-9510-E68694F0D98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50DB127-CCA2-4815-ABE8-7036D2AD7A82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3DA40-D3A8-46CD-ADBB-59D2D476DA0D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0EC7-D920-49A1-9030-EF0AB8ED7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u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15493-92C9-4842-BD3B-A0CE4F41C323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555B7-3F70-40CD-8C2A-1DEA82741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D7263-7730-4053-8553-379E9E84B81B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83891-761E-41FD-A0E7-62FCABDAD1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A0AF3-34C7-4515-BCA8-E358F3B67A0B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59C0B-E606-4A2A-A9FE-6DF389F0B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AF61D-23EB-4CC5-B894-96DC3C0138EB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11E55-D52E-4011-9012-D7677B0527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D3F5F-8126-4C01-8F35-8979A45633EE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E73D2-67E2-4937-968B-7DB444A042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F691-9760-4DE4-8138-60AA94CF1D8B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F25B9-7166-4CA8-A5D7-D57288A3E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461BE-0802-4363-8C93-17B9863EB4CF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B76E0-7749-4F33-9D87-36608550B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EC008-7EF0-464C-8118-399E3176D884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2741E-8E5D-40DA-9A42-B31B88B126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BAE80-1312-4989-A534-3BCB5DAD62B0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FC557-4032-46D5-A6B4-1B8E3E7424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2622B-2CC5-4DF7-B138-58B77015F341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5A58B-2DFA-4B10-9E20-4092964BB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C701C-F2CA-4B69-9947-071616A21695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F2C80-063D-4CB8-A5EA-80F2F64F9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915C46C0-AC63-4257-8E45-A43D679FF3AF}" type="datetimeFigureOut">
              <a:rPr lang="en-US"/>
              <a:pPr>
                <a:defRPr/>
              </a:pPr>
              <a:t>1/18/2011</a:t>
            </a:fld>
            <a:endParaRPr lang="ru-RU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07BE45F-731A-4C15-AEC4-FDBB63DF2B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404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404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404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4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5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5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405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5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5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4405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5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05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406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6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407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07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407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407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7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7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7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8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8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8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08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4408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9" r:id="rId2"/>
    <p:sldLayoutId id="2147483768" r:id="rId3"/>
    <p:sldLayoutId id="2147483767" r:id="rId4"/>
    <p:sldLayoutId id="2147483766" r:id="rId5"/>
    <p:sldLayoutId id="2147483765" r:id="rId6"/>
    <p:sldLayoutId id="2147483764" r:id="rId7"/>
    <p:sldLayoutId id="2147483763" r:id="rId8"/>
    <p:sldLayoutId id="2147483762" r:id="rId9"/>
    <p:sldLayoutId id="2147483761" r:id="rId10"/>
    <p:sldLayoutId id="2147483760" r:id="rId11"/>
    <p:sldLayoutId id="2147483759" r:id="rId12"/>
  </p:sldLayoutIdLst>
  <p:transition spd="slow">
    <p:strips dir="ru"/>
    <p:sndAc>
      <p:stSnd>
        <p:snd r:embed="rId14" name="chimes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hyperlink" Target="http://moikompas.ru/img/compas/2008-04-14/krepkii_son_deti/86490809_orig.jp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162800" cy="1162050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chemeClr val="folHlink"/>
                </a:solidFill>
                <a:latin typeface="Arial" charset="0"/>
              </a:rPr>
              <a:t/>
            </a:r>
            <a:br>
              <a:rPr lang="ru-RU" smtClean="0">
                <a:solidFill>
                  <a:schemeClr val="folHlink"/>
                </a:solidFill>
                <a:latin typeface="Arial" charset="0"/>
              </a:rPr>
            </a:br>
            <a:r>
              <a:rPr lang="ru-RU" sz="3600" smtClean="0">
                <a:solidFill>
                  <a:schemeClr val="folHlink"/>
                </a:solidFill>
                <a:latin typeface="Arial" charset="0"/>
              </a:rPr>
              <a:t>Встреча седьмая</a:t>
            </a:r>
            <a:endParaRPr lang="ru-RU" sz="3600" smtClean="0"/>
          </a:p>
        </p:txBody>
      </p:sp>
      <p:pic>
        <p:nvPicPr>
          <p:cNvPr id="15362" name="Picture 2" descr="F:\р и к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5363" name="Текст 3"/>
          <p:cNvSpPr>
            <a:spLocks noGrp="1"/>
          </p:cNvSpPr>
          <p:nvPr>
            <p:ph type="body" sz="half" idx="2"/>
          </p:nvPr>
        </p:nvSpPr>
        <p:spPr>
          <a:xfrm>
            <a:off x="0" y="5486400"/>
            <a:ext cx="9144000" cy="13716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C000"/>
                </a:solidFill>
                <a:latin typeface="Arial" charset="0"/>
              </a:rPr>
              <a:t>«Художественная литература. </a:t>
            </a:r>
          </a:p>
          <a:p>
            <a:pPr algn="ctr" eaLnBrk="1" hangingPunct="1"/>
            <a:r>
              <a:rPr lang="ru-RU" sz="3600" b="1" smtClean="0">
                <a:solidFill>
                  <a:srgbClr val="FFC000"/>
                </a:solidFill>
                <a:latin typeface="Arial" charset="0"/>
              </a:rPr>
              <a:t>    </a:t>
            </a:r>
            <a:r>
              <a:rPr lang="ru-RU" sz="3600" b="1" smtClean="0">
                <a:solidFill>
                  <a:srgbClr val="C00000"/>
                </a:solidFill>
                <a:latin typeface="Arial" charset="0"/>
              </a:rPr>
              <a:t>  Что можно  читать  малышам»</a:t>
            </a:r>
          </a:p>
          <a:p>
            <a:pPr eaLnBrk="1" hangingPunct="1"/>
            <a:endParaRPr lang="ru-RU" sz="4000" b="1" smtClean="0">
              <a:solidFill>
                <a:schemeClr val="folHlink"/>
              </a:solidFill>
              <a:latin typeface="Arial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slow">
    <p:split/>
    <p:sndAc>
      <p:stSnd>
        <p:snd r:embed="rId3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folHlink"/>
                </a:solidFill>
                <a:latin typeface="Arial" charset="0"/>
              </a:rPr>
              <a:t>Требования к выбору книг</a:t>
            </a:r>
          </a:p>
        </p:txBody>
      </p:sp>
      <p:sp>
        <p:nvSpPr>
          <p:cNvPr id="18434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соответствовать возрасту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иллюстрирована высокохудожественно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хорошая полиграфия</a:t>
            </a:r>
          </a:p>
        </p:txBody>
      </p:sp>
      <p:pic>
        <p:nvPicPr>
          <p:cNvPr id="18435" name="Picture 8" descr="vinnipoohidenzabot_donkey-lake-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00600" y="1828800"/>
            <a:ext cx="2863850" cy="1752600"/>
          </a:xfrm>
        </p:spPr>
      </p:pic>
      <p:pic>
        <p:nvPicPr>
          <p:cNvPr id="18436" name="Picture 9" descr="Кр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326063" y="3733800"/>
            <a:ext cx="2339975" cy="1752600"/>
          </a:xfrm>
        </p:spPr>
      </p:pic>
    </p:spTree>
  </p:cSld>
  <p:clrMapOvr>
    <a:masterClrMapping/>
  </p:clrMapOvr>
  <p:transition spd="slow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folHlink"/>
                </a:solidFill>
                <a:latin typeface="Arial" charset="0"/>
              </a:rPr>
              <a:t>Первая книжка в жизни малыша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книжка-подушка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книжка с надувными «страницами»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книжки-элерманы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книжки-вырубки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книжки-панорамы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книжки-игрушки</a:t>
            </a:r>
          </a:p>
          <a:p>
            <a:pPr eaLnBrk="1" hangingPunct="1"/>
            <a:r>
              <a:rPr lang="ru-RU" sz="2800" smtClean="0">
                <a:solidFill>
                  <a:schemeClr val="folHlink"/>
                </a:solidFill>
                <a:latin typeface="Arial" charset="0"/>
              </a:rPr>
              <a:t>книжки-стикерсы</a:t>
            </a:r>
          </a:p>
        </p:txBody>
      </p:sp>
      <p:pic>
        <p:nvPicPr>
          <p:cNvPr id="17411" name="Picture 2" descr="F:\ребенок и книг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3124200"/>
            <a:ext cx="3962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r>
              <a:rPr lang="ru-RU" b="1" smtClean="0">
                <a:solidFill>
                  <a:schemeClr val="folHlink"/>
                </a:solidFill>
                <a:latin typeface="Arial" charset="0"/>
              </a:rPr>
              <a:t>Ж а н р ы</a:t>
            </a:r>
          </a:p>
        </p:txBody>
      </p:sp>
      <p:sp>
        <p:nvSpPr>
          <p:cNvPr id="19458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колыбельные</a:t>
            </a:r>
          </a:p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пестушки</a:t>
            </a:r>
          </a:p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потешки</a:t>
            </a:r>
          </a:p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небылицы</a:t>
            </a:r>
          </a:p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сказки</a:t>
            </a:r>
          </a:p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короткие рассказы</a:t>
            </a:r>
          </a:p>
          <a:p>
            <a:pPr eaLnBrk="1" hangingPunct="1"/>
            <a:r>
              <a:rPr lang="ru-RU" sz="2400" b="1" smtClean="0">
                <a:solidFill>
                  <a:schemeClr val="folHlink"/>
                </a:solidFill>
                <a:latin typeface="Arial" charset="0"/>
              </a:rPr>
              <a:t>стихи</a:t>
            </a:r>
          </a:p>
          <a:p>
            <a:endParaRPr lang="ru-RU" sz="2400" smtClean="0"/>
          </a:p>
        </p:txBody>
      </p:sp>
      <p:pic>
        <p:nvPicPr>
          <p:cNvPr id="19459" name="Picture 10" descr="artlib_gallery-49557-b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191000" y="1524000"/>
            <a:ext cx="2852738" cy="2057400"/>
          </a:xfrm>
        </p:spPr>
      </p:pic>
      <p:pic>
        <p:nvPicPr>
          <p:cNvPr id="19460" name="Picture 11" descr="86490809">
            <a:hlinkClick r:id="rId4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6324600" y="3733800"/>
            <a:ext cx="2014538" cy="2438400"/>
          </a:xfrm>
        </p:spPr>
      </p:pic>
    </p:spTree>
  </p:cSld>
  <p:clrMapOvr>
    <a:masterClrMapping/>
  </p:clrMapOvr>
  <p:transition spd="slow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folHlink"/>
                </a:solidFill>
                <a:latin typeface="Arial" charset="0"/>
              </a:rPr>
              <a:t>С о в е т ы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folHlink"/>
                </a:solidFill>
                <a:latin typeface="Arial" charset="0"/>
              </a:rPr>
              <a:t>книгу надо начинать читать, когда   ребенок еще не начал играть и его ничего  не отвлекает от чтения;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folHlink"/>
                </a:solidFill>
                <a:latin typeface="Arial" charset="0"/>
              </a:rPr>
              <a:t>читать надо медленно, четко, выразительно, ясно, не подделываясь под детский лепет;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folHlink"/>
                </a:solidFill>
                <a:latin typeface="Arial" charset="0"/>
              </a:rPr>
              <a:t>выбирая книгу надо думать о ее направленности на формирование позитивных эмоций ребенка и позитивной деятельности;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folHlink"/>
                </a:solidFill>
                <a:latin typeface="Arial" charset="0"/>
              </a:rPr>
              <a:t>книга должна соответствовать мировоззрению ребенка, его запросам.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smtClean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609600" y="-457200"/>
            <a:ext cx="76200" cy="22860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696200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chemeClr val="folHlink"/>
                </a:solidFill>
                <a:latin typeface="Algerian" pitchFamily="82" charset="0"/>
              </a:rPr>
              <a:t>Обложка или переплет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chemeClr val="folHlink"/>
                </a:solidFill>
                <a:latin typeface="Algerian" pitchFamily="82" charset="0"/>
              </a:rPr>
              <a:t>    Как маленькая дверца,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chemeClr val="folHlink"/>
                </a:solidFill>
                <a:latin typeface="Algerian" pitchFamily="82" charset="0"/>
              </a:rPr>
              <a:t>      Приоткрывает вход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chemeClr val="folHlink"/>
                </a:solidFill>
                <a:latin typeface="Algerian" pitchFamily="82" charset="0"/>
              </a:rPr>
              <a:t>          И доступ в область сердца.</a:t>
            </a:r>
          </a:p>
          <a:p>
            <a:pPr eaLnBrk="1" hangingPunct="1">
              <a:buFontTx/>
              <a:buNone/>
            </a:pPr>
            <a:r>
              <a:rPr lang="ru-RU" b="1" i="1" smtClean="0">
                <a:solidFill>
                  <a:schemeClr val="folHlink"/>
                </a:solidFill>
                <a:latin typeface="Freestyle Script" pitchFamily="66" charset="0"/>
              </a:rPr>
              <a:t>                                        Е.Долматовский</a:t>
            </a:r>
          </a:p>
          <a:p>
            <a:pPr eaLnBrk="1" hangingPunct="1">
              <a:buFontTx/>
              <a:buNone/>
            </a:pPr>
            <a:endParaRPr lang="ru-RU" b="1" i="1" smtClean="0">
              <a:latin typeface="Freestyle Script" pitchFamily="66" charset="0"/>
            </a:endParaRPr>
          </a:p>
        </p:txBody>
      </p:sp>
      <p:pic>
        <p:nvPicPr>
          <p:cNvPr id="21507" name="Picture 2" descr="F:\р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23363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Прямоугольник 5"/>
          <p:cNvSpPr>
            <a:spLocks noChangeArrowheads="1"/>
          </p:cNvSpPr>
          <p:nvPr/>
        </p:nvSpPr>
        <p:spPr bwMode="auto">
          <a:xfrm>
            <a:off x="381000" y="4800600"/>
            <a:ext cx="8534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chemeClr val="folHlink"/>
                </a:solidFill>
                <a:latin typeface="Algerian" pitchFamily="82" charset="0"/>
              </a:rPr>
              <a:t>                                                       </a:t>
            </a:r>
            <a:r>
              <a:rPr lang="ru-RU" sz="2400" b="1" i="1">
                <a:solidFill>
                  <a:srgbClr val="002060"/>
                </a:solidFill>
                <a:latin typeface="Arial Narrow" pitchFamily="34" charset="0"/>
              </a:rPr>
              <a:t>Обложка или переплет</a:t>
            </a:r>
          </a:p>
          <a:p>
            <a:r>
              <a:rPr lang="ru-RU" sz="2400" b="1" i="1">
                <a:solidFill>
                  <a:srgbClr val="002060"/>
                </a:solidFill>
                <a:latin typeface="Arial Narrow" pitchFamily="34" charset="0"/>
              </a:rPr>
              <a:t>                                                               Как маленькая дверца,</a:t>
            </a:r>
          </a:p>
          <a:p>
            <a:r>
              <a:rPr lang="ru-RU" sz="2400" b="1" i="1">
                <a:solidFill>
                  <a:srgbClr val="002060"/>
                </a:solidFill>
                <a:latin typeface="Arial Narrow" pitchFamily="34" charset="0"/>
              </a:rPr>
              <a:t>                                                                  Приоткрывает вход</a:t>
            </a:r>
          </a:p>
          <a:p>
            <a:r>
              <a:rPr lang="ru-RU" sz="2400" b="1" i="1">
                <a:solidFill>
                  <a:srgbClr val="002060"/>
                </a:solidFill>
                <a:latin typeface="Arial Narrow" pitchFamily="34" charset="0"/>
              </a:rPr>
              <a:t>                                                                   И доступ в область сердца.</a:t>
            </a:r>
          </a:p>
          <a:p>
            <a:r>
              <a:rPr lang="ru-RU" sz="2400" b="1" i="1">
                <a:solidFill>
                  <a:srgbClr val="002060"/>
                </a:solidFill>
                <a:latin typeface="Arial Narrow" pitchFamily="34" charset="0"/>
              </a:rPr>
              <a:t>                                                                               Е.Долматовский</a:t>
            </a:r>
          </a:p>
        </p:txBody>
      </p:sp>
    </p:spTree>
  </p:cSld>
  <p:clrMapOvr>
    <a:masterClrMapping/>
  </p:clrMapOvr>
  <p:transition spd="slow">
    <p:strips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Words>131</Words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Comic Sans MS</vt:lpstr>
      <vt:lpstr>Arial</vt:lpstr>
      <vt:lpstr>Calibri</vt:lpstr>
      <vt:lpstr>Algerian</vt:lpstr>
      <vt:lpstr>Freestyle Script</vt:lpstr>
      <vt:lpstr>Arial Narrow</vt:lpstr>
      <vt:lpstr>Crayons</vt:lpstr>
      <vt:lpstr>Crayons</vt:lpstr>
      <vt:lpstr> Встреча седьмая</vt:lpstr>
      <vt:lpstr>Требования к выбору книг</vt:lpstr>
      <vt:lpstr>Первая книжка в жизни малыша</vt:lpstr>
      <vt:lpstr>Ж а н р ы</vt:lpstr>
      <vt:lpstr>С о в е т ы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Administrator</cp:lastModifiedBy>
  <cp:revision>51</cp:revision>
  <dcterms:modified xsi:type="dcterms:W3CDTF">2011-01-18T14:32:47Z</dcterms:modified>
</cp:coreProperties>
</file>