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72" r:id="rId4"/>
    <p:sldId id="262" r:id="rId5"/>
    <p:sldId id="274" r:id="rId6"/>
    <p:sldId id="263" r:id="rId7"/>
    <p:sldId id="275" r:id="rId8"/>
    <p:sldId id="264" r:id="rId9"/>
    <p:sldId id="276" r:id="rId10"/>
    <p:sldId id="277" r:id="rId11"/>
    <p:sldId id="265" r:id="rId12"/>
    <p:sldId id="278" r:id="rId13"/>
    <p:sldId id="266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irelight title.png"/>
          <p:cNvPicPr>
            <a:picLocks noChangeAspect="1"/>
          </p:cNvPicPr>
          <p:nvPr/>
        </p:nvPicPr>
        <p:blipFill>
          <a:blip r:embed="rId2" cstate="print"/>
          <a:srcRect l="43431" t="21353" b="20413"/>
          <a:stretch>
            <a:fillRect/>
          </a:stretch>
        </p:blipFill>
        <p:spPr>
          <a:xfrm>
            <a:off x="0" y="0"/>
            <a:ext cx="367230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400800" cy="1600200"/>
          </a:xfrm>
        </p:spPr>
        <p:txBody>
          <a:bodyPr anchor="b" anchorCtr="0"/>
          <a:lstStyle>
            <a:lvl1pPr algn="l">
              <a:defRPr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2971800"/>
            <a:ext cx="5715000" cy="12954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5943600"/>
            <a:ext cx="2133600" cy="228600"/>
          </a:xfrm>
        </p:spPr>
        <p:txBody>
          <a:bodyPr/>
          <a:lstStyle>
            <a:lvl1pPr algn="l">
              <a:defRPr/>
            </a:lvl1pPr>
          </a:lstStyle>
          <a:p>
            <a:fld id="{6F69044E-5D2A-4CA0-BB42-883D2CBAE929}" type="datetime1">
              <a:rPr/>
              <a:pPr/>
              <a:t>3/28/2008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5715000"/>
            <a:ext cx="2667000" cy="228600"/>
          </a:xfrm>
        </p:spPr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248400"/>
            <a:ext cx="533400" cy="228600"/>
          </a:xfrm>
        </p:spPr>
        <p:txBody>
          <a:bodyPr/>
          <a:lstStyle>
            <a:lvl1pPr algn="l">
              <a:defRPr/>
            </a:lvl1pPr>
          </a:lstStyle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4209" y="2057400"/>
            <a:ext cx="5678424" cy="3886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8D6F-16E8-49DC-8FE1-047F0921EDA6}" type="datetime1">
              <a:rPr/>
              <a:pPr/>
              <a:t>3/28/2008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533400"/>
            <a:ext cx="1752600" cy="43433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533401"/>
            <a:ext cx="5029200" cy="54229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83B5-A467-46A0-A443-9E0EC05634EB}" type="datetime1">
              <a:rPr/>
              <a:pPr/>
              <a:t>3/28/2008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2F7DF-926F-40E7-9B2B-D1F53D2E1C5C}" type="datetime1">
              <a:rPr/>
              <a:pPr/>
              <a:t>3/28/2008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irelight section.png"/>
          <p:cNvPicPr>
            <a:picLocks noChangeAspect="1"/>
          </p:cNvPicPr>
          <p:nvPr/>
        </p:nvPicPr>
        <p:blipFill>
          <a:blip r:embed="rId2" cstate="print"/>
          <a:srcRect l="7678" r="8563" b="31688"/>
          <a:stretch>
            <a:fillRect/>
          </a:stretch>
        </p:blipFill>
        <p:spPr>
          <a:xfrm>
            <a:off x="0" y="3048000"/>
            <a:ext cx="9144000" cy="381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2057400"/>
            <a:ext cx="7391400" cy="1590675"/>
          </a:xfrm>
        </p:spPr>
        <p:txBody>
          <a:bodyPr anchor="b" anchorCtr="0">
            <a:normAutofit/>
          </a:bodyPr>
          <a:lstStyle>
            <a:lvl1pPr algn="ctr">
              <a:defRPr sz="4400" b="0" i="0" cap="none" baseline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7546" y="3810000"/>
            <a:ext cx="5388909" cy="14239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1500"/>
              </a:spcBef>
              <a:buFontTx/>
              <a:buNone/>
              <a:defRPr sz="1800" kern="12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D8FEB-8E5E-43C8-A624-2E6E48E6ECFC}" type="datetime1">
              <a:rPr/>
              <a:pPr/>
              <a:t>3/28/2008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057401"/>
            <a:ext cx="2743200" cy="3898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057401"/>
            <a:ext cx="2743200" cy="3898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3DBF-A449-4C9D-B472-5959E548D7F2}" type="datetime1">
              <a:rPr/>
              <a:pPr/>
              <a:t>3/28/2008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2819400"/>
            <a:ext cx="2743200" cy="3136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819400"/>
            <a:ext cx="2743200" cy="3136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F5D0-5EBE-4B75-9D49-39A56D67876E}" type="datetime1">
              <a:rPr/>
              <a:pPr/>
              <a:t>3/28/2008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6A0FF-41E3-48D8-B6B1-AD2DFF309C37}" type="datetime1">
              <a:rPr/>
              <a:pPr/>
              <a:t>3/28/2008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69535-5BFE-4C6B-A00E-2CCC3E0C7147}" type="datetime1">
              <a:rPr/>
              <a:pPr/>
              <a:t>3/28/2008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ntent caption.png"/>
          <p:cNvPicPr>
            <a:picLocks noChangeAspect="1"/>
          </p:cNvPicPr>
          <p:nvPr/>
        </p:nvPicPr>
        <p:blipFill>
          <a:blip r:embed="rId2" cstate="print"/>
          <a:srcRect l="11342" t="23079" r="13047"/>
          <a:stretch>
            <a:fillRect/>
          </a:stretch>
        </p:blipFill>
        <p:spPr>
          <a:xfrm>
            <a:off x="0" y="0"/>
            <a:ext cx="9144000" cy="60953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8488"/>
          </a:xfrm>
        </p:spPr>
        <p:txBody>
          <a:bodyPr anchor="ctr" anchorCtr="0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438150"/>
            <a:ext cx="4419600" cy="5118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439" y="2514600"/>
            <a:ext cx="1985962" cy="23622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FED56-6EAC-4129-98CD-9AD71FD8D485}" type="datetime1">
              <a:rPr/>
              <a:pPr/>
              <a:t>3/28/2008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ntent caption.png"/>
          <p:cNvPicPr>
            <a:picLocks noChangeAspect="1"/>
          </p:cNvPicPr>
          <p:nvPr/>
        </p:nvPicPr>
        <p:blipFill>
          <a:blip r:embed="rId2" cstate="print"/>
          <a:srcRect l="11342" t="23079" r="13047"/>
          <a:stretch>
            <a:fillRect/>
          </a:stretch>
        </p:blipFill>
        <p:spPr>
          <a:xfrm>
            <a:off x="0" y="0"/>
            <a:ext cx="9144000" cy="60953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9250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050" y="685800"/>
            <a:ext cx="5264150" cy="4648200"/>
          </a:xfrm>
          <a:prstGeom prst="ellipse">
            <a:avLst/>
          </a:prstGeom>
          <a:ln w="127000">
            <a:solidFill>
              <a:schemeClr val="tx1">
                <a:alpha val="10000"/>
              </a:schemeClr>
            </a:solidFill>
          </a:ln>
          <a:effectLst>
            <a:innerShdw blurRad="190500">
              <a:prstClr val="black">
                <a:alpha val="75000"/>
              </a:prstClr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2104" y="2514600"/>
            <a:ext cx="1984248" cy="2359152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buNone/>
              <a:defRPr sz="1400" kern="1200">
                <a:gradFill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7ED7-ED76-43BC-97DB-55B373391E40}" type="datetime1">
              <a:rPr/>
              <a:pPr/>
              <a:t>3/28/2008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Firelight content.png"/>
          <p:cNvPicPr>
            <a:picLocks noChangeAspect="1"/>
          </p:cNvPicPr>
          <p:nvPr/>
        </p:nvPicPr>
        <p:blipFill>
          <a:blip r:embed="rId13" cstate="print"/>
          <a:srcRect l="10260" t="11518" r="6261" b="874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057400"/>
            <a:ext cx="50292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0" y="6477000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0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fld id="{543E42D7-BE15-40EC-A50A-F1458B5ECD51}" type="datetime1">
              <a:rPr/>
              <a:pPr/>
              <a:t>3/28/2008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770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0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248400"/>
            <a:ext cx="5334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1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 spc="0" baseline="0">
          <a:gradFill flip="none" rotWithShape="1"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  <a:tileRect/>
          </a:gra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500"/>
        </a:spcBef>
        <a:buFontTx/>
        <a:buBlip>
          <a:blip r:embed="rId14"/>
        </a:buBlip>
        <a:defRPr sz="20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1500"/>
        </a:spcBef>
        <a:buFontTx/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1500"/>
        </a:spcBef>
        <a:buFontTx/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00562" y="1071546"/>
            <a:ext cx="4357718" cy="521497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Михайлова Тамара Борисовна учитель истории и обществознания МОУ «Гимназия №90».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Тамара\Pictures\мои фоты\школа\Рисунок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071546"/>
            <a:ext cx="3821122" cy="5093187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</p:pic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Тамара\Pictures\Картинки ЕГЭ\ЕГЭ 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685800"/>
            <a:ext cx="6858000" cy="54864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1071538" y="1714488"/>
            <a:ext cx="70723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Поэтому сама жизнь вынуждает учителя использовать метод тестирования для проверки знаний учащихся как можно чаще, прививая иммунитет к тестам. 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0"/>
            <a:ext cx="8072494" cy="1752600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b="1" dirty="0" smtClean="0">
                <a:solidFill>
                  <a:srgbClr val="FFFF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Виды тестов, используемых мной в работе разнообразны, вот некоторые из них: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22529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14348" y="1571612"/>
            <a:ext cx="8001028" cy="440120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solidFill>
              <a:schemeClr val="bg2"/>
            </a:solidFill>
            <a:miter lim="800000"/>
            <a:headEnd/>
            <a:tailEnd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1.Выбери правильный ответ /даты, хронология, факты, понятия, термины/;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2.Соотнеси события и даты;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3.Соотнеси события и исторические личности;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4.Соотнеси страны и памятники культуры;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5.Страны и правители;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6.Определи хронологическую последовательность событий;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7.Определи пропущенное слово;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8.Убери лишнее; и т д.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Users\Тамара\Pictures\Картинки ЕГЭ\ЕГЭ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5072074"/>
            <a:ext cx="1902457" cy="1428760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08" y="1000108"/>
            <a:ext cx="5029200" cy="3886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Оценивается тест по определенной схеме в уровне А-1 балл, в уровне В- 2 балла, в уровне С от 2 до 5 баллов. Поэтому оценка зависит от количества, допущенных ошибок.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Users\Тамара\Pictures\Картинки ЕГЭ\стрелк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670" y="4000504"/>
            <a:ext cx="2500330" cy="2500330"/>
          </a:xfrm>
          <a:prstGeom prst="rect">
            <a:avLst/>
          </a:prstGeom>
          <a:noFill/>
        </p:spPr>
      </p:pic>
      <p:pic>
        <p:nvPicPr>
          <p:cNvPr id="3075" name="Picture 3" descr="C:\Users\Тамара\Pictures\Картинки ЕГЭ\кнопка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500042"/>
            <a:ext cx="1500198" cy="1500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Тамара\Pictures\Картинки ЕГЭ\молоток и книг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038" y="571480"/>
            <a:ext cx="8004612" cy="5929342"/>
          </a:xfrm>
          <a:prstGeom prst="rect">
            <a:avLst/>
          </a:prstGeom>
          <a:noFill/>
          <a:ln w="76200">
            <a:solidFill>
              <a:schemeClr val="tx2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Основной вывод по теме: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571744"/>
            <a:ext cx="7000924" cy="3886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устранения негативного синдрома, связанного с оценочной процедурой, необходимо шире использовать методику самоконтроля, основанную на тестировании и выставлении баллов.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C:\Users\Тамара\Pictures\Картинки ЕГЭ\ЕГЭ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100" y="285728"/>
            <a:ext cx="8407741" cy="630299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1285860"/>
            <a:ext cx="6072230" cy="2192342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всем за внимание!</a:t>
            </a:r>
            <a:endParaRPr lang="ru-RU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Тамара\Pictures\Картинки ЕГЭ\егэ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1785926"/>
            <a:ext cx="2059027" cy="3071834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</p:pic>
      <p:pic>
        <p:nvPicPr>
          <p:cNvPr id="1026" name="Picture 2" descr="C:\Users\Тамара\Pictures\Картинки ЕГЭ\школа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57166"/>
            <a:ext cx="3000396" cy="2220293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71472" y="2357430"/>
            <a:ext cx="6038455" cy="378621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Franklin Gothic Medium" pitchFamily="34" charset="0"/>
              </a:rPr>
              <a:t/>
            </a:r>
            <a:br>
              <a:rPr lang="ru-RU" b="1" dirty="0" smtClean="0">
                <a:solidFill>
                  <a:srgbClr val="FFFF00"/>
                </a:solidFill>
                <a:latin typeface="Franklin Gothic Medium" pitchFamily="34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Franklin Gothic Medium" pitchFamily="34" charset="0"/>
              </a:rPr>
              <a:t>«Контрольно-оценочная деятельность учителя </a:t>
            </a:r>
            <a:r>
              <a:rPr lang="ru-RU" b="1" dirty="0" smtClean="0">
                <a:solidFill>
                  <a:srgbClr val="FFFF00"/>
                </a:solidFill>
                <a:latin typeface="Franklin Gothic Medium" pitchFamily="34" charset="0"/>
              </a:rPr>
              <a:t>истории в </a:t>
            </a:r>
            <a:r>
              <a:rPr lang="ru-RU" b="1" dirty="0" smtClean="0">
                <a:solidFill>
                  <a:srgbClr val="FFFF00"/>
                </a:solidFill>
                <a:latin typeface="Franklin Gothic Medium" pitchFamily="34" charset="0"/>
              </a:rPr>
              <a:t>условиях подготовки к ЕГЭ».</a:t>
            </a:r>
            <a:endParaRPr lang="ru-RU" dirty="0">
              <a:solidFill>
                <a:srgbClr val="FFFF0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3786182" y="2057401"/>
            <a:ext cx="5143536" cy="38989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«Знать мало- надо применять, хотеть мало- надо делать». И. Гёте.</a:t>
            </a:r>
            <a:endParaRPr lang="ru-RU" sz="4000" dirty="0"/>
          </a:p>
        </p:txBody>
      </p:sp>
      <p:pic>
        <p:nvPicPr>
          <p:cNvPr id="6" name="Picture 2" descr="C:\Users\Тамара\Pictures\Картинки ЕГЭ\школа компьютор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500042"/>
            <a:ext cx="2743200" cy="280335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76200">
            <a:solidFill>
              <a:srgbClr val="FFFF00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85786" y="214290"/>
            <a:ext cx="7643866" cy="164305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</a:rPr>
              <a:t>При помощи тестов ЕГЭ по истории проверяются следующие знания: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357158" y="1357298"/>
            <a:ext cx="8358246" cy="5500702"/>
          </a:xfrm>
          <a:gradFill flip="none" rotWithShape="1">
            <a:gsLst>
              <a:gs pos="0">
                <a:schemeClr val="bg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bg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bg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5715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	Знание  дат;</a:t>
            </a:r>
          </a:p>
          <a:p>
            <a:pPr lvl="0">
              <a:buNone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2.	Знание  фактов;</a:t>
            </a:r>
          </a:p>
          <a:p>
            <a:pPr lvl="0">
              <a:buNone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3.	Знание понятий и терминов;</a:t>
            </a:r>
          </a:p>
          <a:p>
            <a:pPr lvl="0">
              <a:buNone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4.	Знание причин и следствий;</a:t>
            </a:r>
          </a:p>
          <a:p>
            <a:pPr lvl="0">
              <a:buNone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5.	Группировка фактов, характерных признаков явлений;</a:t>
            </a:r>
          </a:p>
          <a:p>
            <a:pPr lvl="0">
              <a:buNone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6.	Поиск информации в источнике;</a:t>
            </a:r>
          </a:p>
          <a:p>
            <a:pPr lvl="0">
              <a:buNone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7.	Выявление общих черт и различий сравниваемых  исторических событий, процессов; </a:t>
            </a:r>
          </a:p>
          <a:p>
            <a:pPr lvl="0">
              <a:buNone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8.	Соотнесение единичных фактов и общих исторических явлений, процессов. Указание характерных черт событий, явлений, процессов. 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099" name="Picture 3" descr="C:\Users\Тамара\Pictures\Картинки ЕГЭ\ЕГЭ 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7" y="1526756"/>
            <a:ext cx="2745345" cy="154505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амара\Pictures\Картинки ЕГЭ\егэ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57166"/>
            <a:ext cx="8096304" cy="6072230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714356"/>
            <a:ext cx="6858048" cy="514353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Использование тестов вносит в процесс обучения элементы состязательности и игры, помогает учащемуся снять психологическую напряженность во время уроков, а также самому оценить свои знания.</a:t>
            </a: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Тамара\Pictures\Картинки ЕГЭ\ЕГЭ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9" y="1071546"/>
            <a:ext cx="1928826" cy="2662491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214290"/>
            <a:ext cx="7358114" cy="18573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Учитель использует тесты на различных этапах урока: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696" y="2571744"/>
            <a:ext cx="7501022" cy="4086236"/>
          </a:xfrm>
          <a:gradFill flip="none" rotWithShape="1">
            <a:gsLst>
              <a:gs pos="0">
                <a:schemeClr val="bg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bg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bg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571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1.При изучении новой темы в качестве закрепления изученного на уроке;</a:t>
            </a:r>
          </a:p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2.В качестве текущей  и итоговой проверки знаний;</a:t>
            </a:r>
          </a:p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3.Для самостоятельной работы в школе и дома. </a:t>
            </a:r>
          </a:p>
          <a:p>
            <a:pPr>
              <a:buNone/>
            </a:pPr>
            <a:endParaRPr lang="ru-RU" sz="3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амара\Pictures\Картинки ЕГЭ\егэ 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4214818"/>
            <a:ext cx="3357586" cy="2234893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</p:pic>
      <p:pic>
        <p:nvPicPr>
          <p:cNvPr id="4" name="Picture 3" descr="C:\Users\Тамара\Pictures\Картинки ЕГЭ\Студент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428604"/>
            <a:ext cx="3071834" cy="2292357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71480"/>
            <a:ext cx="6715172" cy="38862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сегодняшний день в плане подготовки учащихся к ЕГЭ по истории или обществознанию при создании теста обычно ставится задача - включить в него основное, главное - что учащиеся должны знать и уметь после изучения данной темы . </a:t>
            </a:r>
            <a:endParaRPr lang="ru-RU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143240" y="3000372"/>
            <a:ext cx="5681265" cy="3357586"/>
          </a:xfrm>
          <a:gradFill flip="none" rotWithShape="1">
            <a:gsLst>
              <a:gs pos="0">
                <a:schemeClr val="tx1">
                  <a:lumMod val="95000"/>
                  <a:shade val="30000"/>
                  <a:satMod val="115000"/>
                </a:schemeClr>
              </a:gs>
              <a:gs pos="50000">
                <a:schemeClr val="tx1">
                  <a:lumMod val="95000"/>
                  <a:shade val="67500"/>
                  <a:satMod val="115000"/>
                </a:schemeClr>
              </a:gs>
              <a:gs pos="100000">
                <a:schemeClr val="tx1">
                  <a:lumMod val="9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76200">
            <a:solidFill>
              <a:schemeClr val="tx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Знание – это основное содержание любой учебной дисциплины, в том числе и истории.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21506" name="Picture 2" descr="C:\Users\Тамара\Pictures\Картинки ЕГЭ\Preze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24274"/>
            <a:ext cx="2455062" cy="250466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Тамара\Pictures\Картинки ЕГЭ\егэ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2357422" cy="352511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2643174" y="2143116"/>
            <a:ext cx="62865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Основная задача учителя на сегодняшний день давать не только знания, но и научить учеников самостоятельно пользоваться этими знаниями, решая тесты ЕГЭ.</a:t>
            </a: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light">
  <a:themeElements>
    <a:clrScheme name="Другая 1">
      <a:dk1>
        <a:srgbClr val="8FD893"/>
      </a:dk1>
      <a:lt1>
        <a:srgbClr val="FFFFFF"/>
      </a:lt1>
      <a:dk2>
        <a:srgbClr val="236626"/>
      </a:dk2>
      <a:lt2>
        <a:srgbClr val="D7C8FE"/>
      </a:lt2>
      <a:accent1>
        <a:srgbClr val="4203E7"/>
      </a:accent1>
      <a:accent2>
        <a:srgbClr val="842F73"/>
      </a:accent2>
      <a:accent3>
        <a:srgbClr val="7532A8"/>
      </a:accent3>
      <a:accent4>
        <a:srgbClr val="F7A107"/>
      </a:accent4>
      <a:accent5>
        <a:srgbClr val="C86DCF"/>
      </a:accent5>
      <a:accent6>
        <a:srgbClr val="E6B500"/>
      </a:accent6>
      <a:hlink>
        <a:srgbClr val="FFDE66"/>
      </a:hlink>
      <a:folHlink>
        <a:srgbClr val="D490C5"/>
      </a:folHlink>
    </a:clrScheme>
    <a:fontScheme name="Firelight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ireligh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100000">
              <a:schemeClr val="phClr">
                <a:tint val="100000"/>
                <a:shade val="8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circle">
            <a:fillToRect l="25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>
              <a:shade val="95000"/>
              <a:alpha val="90000"/>
            </a:schemeClr>
          </a:solidFill>
          <a:prstDash val="solid"/>
        </a:ln>
        <a:ln w="76200" cap="flat" cmpd="sng" algn="ctr">
          <a:solidFill>
            <a:schemeClr val="phClr">
              <a:shade val="95000"/>
              <a:alpha val="50000"/>
            </a:schemeClr>
          </a:solidFill>
          <a:prstDash val="solid"/>
        </a:ln>
      </a:lnStyleLst>
      <a:effectStyleLst>
        <a:effectStyle>
          <a:effectLst>
            <a:innerShdw blurRad="63500">
              <a:srgbClr val="000000">
                <a:alpha val="60000"/>
              </a:srgbClr>
            </a:inn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  <a:outerShdw blurRad="76200" dist="38100" sx="101000" sy="101000" rotWithShape="0">
              <a:srgbClr val="000000">
                <a:alpha val="60000"/>
              </a:srgbClr>
            </a:out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4200000"/>
            </a:lightRig>
          </a:scene3d>
          <a:sp3d prstMaterial="softmetal">
            <a:bevelT w="63500" h="254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accent1">
                <a:shade val="45000"/>
                <a:satMod val="125000"/>
              </a:schemeClr>
            </a:gs>
            <a:gs pos="100000">
              <a:schemeClr val="phClr">
                <a:shade val="55000"/>
                <a:satMod val="125000"/>
              </a:schemeClr>
            </a:gs>
          </a:gsLst>
          <a:lin ang="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Firelight</Template>
  <TotalTime>199</TotalTime>
  <Words>318</Words>
  <Application>Microsoft Office PowerPoint</Application>
  <PresentationFormat>Экран (4:3)</PresentationFormat>
  <Paragraphs>35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Firelight</vt:lpstr>
      <vt:lpstr>Слайд 1</vt:lpstr>
      <vt:lpstr> «Контрольно-оценочная деятельность учителя истории в условиях подготовки к ЕГЭ».</vt:lpstr>
      <vt:lpstr>Слайд 3</vt:lpstr>
      <vt:lpstr>   При помощи тестов ЕГЭ по истории проверяются следующие знания: </vt:lpstr>
      <vt:lpstr>Слайд 5</vt:lpstr>
      <vt:lpstr> Учитель использует тесты на различных этапах урока: </vt:lpstr>
      <vt:lpstr>Слайд 7</vt:lpstr>
      <vt:lpstr>Знание – это основное содержание любой учебной дисциплины, в том числе и истории. </vt:lpstr>
      <vt:lpstr>Слайд 9</vt:lpstr>
      <vt:lpstr>Слайд 10</vt:lpstr>
      <vt:lpstr>Виды тестов, используемых мной в работе разнообразны, вот некоторые из них: </vt:lpstr>
      <vt:lpstr>Слайд 12</vt:lpstr>
      <vt:lpstr>Основной вывод по теме:</vt:lpstr>
      <vt:lpstr>Спасибо всем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Тамара</dc:creator>
  <cp:lastModifiedBy>Лена</cp:lastModifiedBy>
  <cp:revision>38</cp:revision>
  <dcterms:created xsi:type="dcterms:W3CDTF">2010-03-26T20:25:50Z</dcterms:created>
  <dcterms:modified xsi:type="dcterms:W3CDTF">2010-01-23T12:20:39Z</dcterms:modified>
</cp:coreProperties>
</file>