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64" r:id="rId4"/>
    <p:sldId id="274" r:id="rId5"/>
    <p:sldId id="262" r:id="rId6"/>
    <p:sldId id="263" r:id="rId7"/>
    <p:sldId id="265" r:id="rId8"/>
    <p:sldId id="275" r:id="rId9"/>
    <p:sldId id="267" r:id="rId10"/>
    <p:sldId id="268" r:id="rId11"/>
    <p:sldId id="269" r:id="rId12"/>
    <p:sldId id="270" r:id="rId13"/>
    <p:sldId id="271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70" autoAdjust="0"/>
    <p:restoredTop sz="94660"/>
  </p:normalViewPr>
  <p:slideViewPr>
    <p:cSldViewPr>
      <p:cViewPr varScale="1">
        <p:scale>
          <a:sx n="102" d="100"/>
          <a:sy n="102" d="100"/>
        </p:scale>
        <p:origin x="-2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CB88048-0545-4031-9153-6C6396F7959C}" type="datetimeFigureOut">
              <a:rPr lang="ru-RU" smtClean="0"/>
              <a:pPr/>
              <a:t>25.01.2011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2C40673-F07C-4DFE-837C-B56441931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711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НЕТРАДИЦИОННЫЕ ФОРМЫ УРОКА НА НАЧАЛЬНОМ ЭТАПЕ ОБУЧЕНИЯ КАК СПОСОБ ДОСТИЖЕНИЯ ЭФФЕКТИВНОЙ ПОЗНАВАТЕЛЬНОЙ ДЕЯТЕЛЬНОСТИ В УСЛОВИЯХ ВНЕДРЕНИЯ ФГОС. </a:t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                СОШ№5, Киселёва Е.Ф.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F:\фото на презентацию\Изображение 316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2846" r="2846"/>
          <a:stretch>
            <a:fillRect/>
          </a:stretch>
        </p:blipFill>
        <p:spPr bwMode="auto">
          <a:xfrm>
            <a:off x="0" y="2500313"/>
            <a:ext cx="4419600" cy="3514725"/>
          </a:xfrm>
          <a:prstGeom prst="rect">
            <a:avLst/>
          </a:prstGeom>
          <a:noFill/>
        </p:spPr>
      </p:pic>
      <p:pic>
        <p:nvPicPr>
          <p:cNvPr id="1030" name="Picture 6" descr="F:\фото на презентацию\Изображение 3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743200" y="2928938"/>
            <a:ext cx="6400800" cy="37861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Урок-праздник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Весьма </a:t>
            </a:r>
            <a:r>
              <a:rPr lang="ru-RU" dirty="0"/>
              <a:t>интересной и плодотворной формой проведения уроков является урок-праздник. Эта форма урока расширяет знания учащихся о традициях и обычаях, </a:t>
            </a:r>
            <a:r>
              <a:rPr lang="ru-RU" dirty="0" smtClean="0"/>
              <a:t>существующих </a:t>
            </a:r>
            <a:r>
              <a:rPr lang="ru-RU" dirty="0"/>
              <a:t>в </a:t>
            </a:r>
            <a:r>
              <a:rPr lang="ru-RU" dirty="0" smtClean="0"/>
              <a:t>странах, </a:t>
            </a:r>
            <a:r>
              <a:rPr lang="ru-RU" dirty="0"/>
              <a:t>и </a:t>
            </a:r>
            <a:r>
              <a:rPr lang="ru-RU" dirty="0" smtClean="0"/>
              <a:t>развивает  </a:t>
            </a:r>
            <a:r>
              <a:rPr lang="ru-RU" dirty="0"/>
              <a:t>у школьников способности к общению, </a:t>
            </a:r>
            <a:r>
              <a:rPr lang="ru-RU" dirty="0" smtClean="0"/>
              <a:t>позволяющие  </a:t>
            </a:r>
            <a:r>
              <a:rPr lang="ru-RU" dirty="0"/>
              <a:t>участвовать в различных ситуациях межкультурной коммуникации.</a:t>
            </a:r>
          </a:p>
          <a:p>
            <a:endParaRPr lang="ru-RU" dirty="0"/>
          </a:p>
        </p:txBody>
      </p:sp>
      <p:pic>
        <p:nvPicPr>
          <p:cNvPr id="11" name="Рисунок 10" descr="Изображение 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Изображение 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Изображение 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SS1007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142984"/>
            <a:ext cx="9144000" cy="6858000"/>
          </a:xfrm>
          <a:prstGeom prst="rect">
            <a:avLst/>
          </a:prstGeom>
        </p:spPr>
      </p:pic>
      <p:pic>
        <p:nvPicPr>
          <p:cNvPr id="16" name="Рисунок 15" descr="SS1007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609600"/>
            <a:ext cx="9144000" cy="6858000"/>
          </a:xfrm>
          <a:prstGeom prst="rect">
            <a:avLst/>
          </a:prstGeom>
        </p:spPr>
      </p:pic>
      <p:pic>
        <p:nvPicPr>
          <p:cNvPr id="17" name="Рисунок 16" descr="SS1005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0" y="762000"/>
            <a:ext cx="9144000" cy="6858000"/>
          </a:xfrm>
          <a:prstGeom prst="rect">
            <a:avLst/>
          </a:prstGeom>
        </p:spPr>
      </p:pic>
      <p:pic>
        <p:nvPicPr>
          <p:cNvPr id="18" name="Рисунок 17" descr="SS1005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0" y="9144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Урок </a:t>
            </a:r>
            <a:r>
              <a:rPr lang="ru-RU" b="1" dirty="0" smtClean="0"/>
              <a:t>– интервью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Вряд </a:t>
            </a:r>
            <a:r>
              <a:rPr lang="ru-RU" dirty="0"/>
              <a:t>ли стоит доказывать, что самым надежным свидетельством освоения изучаемого предмета является способность учащихся вести беседу по конкретной </a:t>
            </a:r>
            <a:r>
              <a:rPr lang="ru-RU" dirty="0" smtClean="0"/>
              <a:t>теме (Проявляется уровень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коммуникативной компетентности). </a:t>
            </a:r>
            <a:r>
              <a:rPr lang="ru-RU" dirty="0"/>
              <a:t>В данном случае целесообразно проводить урок-интервью. Урок-интервью – это своеобразный диалог по обмену информацией. На таком уроке, как правило, учащиеся овладевают определенным количеством частотных клише и пользуются ими в автоматическом режиме. Оптимальное сочетание структурной повторяемости обеспечивает прочность и осмысленность усвоения.</a:t>
            </a:r>
          </a:p>
          <a:p>
            <a:pPr>
              <a:buNone/>
            </a:pPr>
            <a:r>
              <a:rPr lang="ru-RU" dirty="0" smtClean="0"/>
              <a:t>     Подготовка </a:t>
            </a:r>
            <a:r>
              <a:rPr lang="ru-RU" dirty="0"/>
              <a:t>и проведение урока подобного типа стимулирует учащихся к дальнейшему изучению предмета, способствует углублению знаний в результате работы с различными источниками, а также расширяет кругозор.</a:t>
            </a:r>
          </a:p>
          <a:p>
            <a:endParaRPr lang="ru-RU" dirty="0"/>
          </a:p>
        </p:txBody>
      </p:sp>
      <p:pic>
        <p:nvPicPr>
          <p:cNvPr id="10" name="Рисунок 9" descr="Изображение 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0072686"/>
          </a:xfrm>
          <a:prstGeom prst="rect">
            <a:avLst/>
          </a:prstGeom>
        </p:spPr>
      </p:pic>
      <p:pic>
        <p:nvPicPr>
          <p:cNvPr id="11" name="Рисунок 10" descr="SS100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12" name="Рисунок 11" descr="SS100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-785842"/>
            <a:ext cx="9144000" cy="764384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Урок – спектакль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Эффективной </a:t>
            </a:r>
            <a:r>
              <a:rPr lang="ru-RU" dirty="0"/>
              <a:t>и продуктивной формой обучения является урок-спектакль. Использование художественных произведений </a:t>
            </a:r>
            <a:r>
              <a:rPr lang="ru-RU" dirty="0" smtClean="0"/>
              <a:t>на </a:t>
            </a:r>
            <a:r>
              <a:rPr lang="ru-RU" dirty="0"/>
              <a:t>уроках совершенствует </a:t>
            </a:r>
            <a:r>
              <a:rPr lang="ru-RU" dirty="0" smtClean="0"/>
              <a:t> выразительную речь учащихся</a:t>
            </a:r>
            <a:r>
              <a:rPr lang="ru-RU" dirty="0"/>
              <a:t>, обеспечивает создание коммуникативной, познавательной и эстетической мотивации. Подготовка спектакля – творческая работа, которая способствует выработке навыков </a:t>
            </a:r>
            <a:r>
              <a:rPr lang="ru-RU" dirty="0" smtClean="0"/>
              <a:t>коммуникативного  </a:t>
            </a:r>
            <a:r>
              <a:rPr lang="ru-RU" dirty="0"/>
              <a:t>общения детей и раскрытию их индивидуальных творческих способностей.</a:t>
            </a:r>
          </a:p>
          <a:p>
            <a:endParaRPr lang="ru-RU" dirty="0"/>
          </a:p>
        </p:txBody>
      </p:sp>
      <p:pic>
        <p:nvPicPr>
          <p:cNvPr id="7" name="Рисунок 6" descr="Изображение 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Изображение 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9" name="Рисунок 8" descr="Изображение 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/>
              <a:t>Урок  </a:t>
            </a:r>
            <a:r>
              <a:rPr lang="ru-RU" b="1" dirty="0"/>
              <a:t>КВН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5816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Область  применения уроков этого типа - повторение </a:t>
            </a:r>
            <a:r>
              <a:rPr lang="ru-RU" dirty="0"/>
              <a:t>тем и </a:t>
            </a:r>
            <a:r>
              <a:rPr lang="ru-RU" dirty="0" smtClean="0"/>
              <a:t>разделов  программы.</a:t>
            </a:r>
            <a:endParaRPr lang="ru-RU" dirty="0"/>
          </a:p>
          <a:p>
            <a:pPr>
              <a:buNone/>
            </a:pPr>
            <a:r>
              <a:rPr lang="ru-RU" dirty="0" smtClean="0"/>
              <a:t>      Хочу </a:t>
            </a:r>
            <a:r>
              <a:rPr lang="ru-RU" dirty="0"/>
              <a:t>кратко рассказать о том </a:t>
            </a:r>
            <a:r>
              <a:rPr lang="ru-RU" dirty="0" smtClean="0"/>
              <a:t>, как </a:t>
            </a:r>
            <a:r>
              <a:rPr lang="ru-RU" dirty="0"/>
              <a:t>я провожу занятия  в такой форме.</a:t>
            </a:r>
          </a:p>
          <a:p>
            <a:pPr>
              <a:buNone/>
            </a:pPr>
            <a:r>
              <a:rPr lang="ru-RU" dirty="0" smtClean="0"/>
              <a:t>     Состязания состоят </a:t>
            </a:r>
            <a:r>
              <a:rPr lang="ru-RU" dirty="0"/>
              <a:t>из пяти конкурсов- этапов.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ru-RU" dirty="0"/>
              <a:t>этап- разминка. Задание: составить рассказ по пройденной теме: один ученик начинает рассказ, второй продолжает и т.д.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/>
              <a:t>этап- конкурс «Проверка домашнего задания». Нужно сыграть сценку, где отражено все главное в теме.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en-US" dirty="0" smtClean="0"/>
              <a:t>III</a:t>
            </a:r>
            <a:r>
              <a:rPr lang="ru-RU" dirty="0" smtClean="0"/>
              <a:t> </a:t>
            </a:r>
            <a:r>
              <a:rPr lang="ru-RU" dirty="0"/>
              <a:t>этап- решение задач с выбором ответа.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en-US" dirty="0" smtClean="0"/>
              <a:t>IV</a:t>
            </a:r>
            <a:r>
              <a:rPr lang="ru-RU" dirty="0" smtClean="0"/>
              <a:t> </a:t>
            </a:r>
            <a:r>
              <a:rPr lang="ru-RU" dirty="0"/>
              <a:t>этап- конкурс «Угадай». Один ученик из команды уходит из класса, а когда возвращается, остальные примерами и намеками подсказывают, какое понятие, входящее в данную тему, было загадано.</a:t>
            </a:r>
          </a:p>
          <a:p>
            <a:pPr>
              <a:buNone/>
            </a:pPr>
            <a:r>
              <a:rPr lang="ru-RU" dirty="0" smtClean="0"/>
              <a:t>      Заключительный </a:t>
            </a:r>
            <a:r>
              <a:rPr lang="ru-RU" dirty="0"/>
              <a:t>этап- подведение итогов.</a:t>
            </a:r>
          </a:p>
          <a:p>
            <a:endParaRPr lang="ru-RU" dirty="0"/>
          </a:p>
        </p:txBody>
      </p:sp>
      <p:pic>
        <p:nvPicPr>
          <p:cNvPr id="8" name="Рисунок 7" descr="SS1014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  <p:pic>
        <p:nvPicPr>
          <p:cNvPr id="9" name="Рисунок 8" descr="SS101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SS1007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SS1007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357166"/>
            <a:ext cx="8929718" cy="5891234"/>
          </a:xfrm>
        </p:spPr>
        <p:txBody>
          <a:bodyPr>
            <a:normAutofit/>
          </a:bodyPr>
          <a:lstStyle/>
          <a:p>
            <a:r>
              <a:rPr lang="ru-RU" dirty="0"/>
              <a:t>Э</a:t>
            </a:r>
            <a:r>
              <a:rPr lang="ru-RU" dirty="0" smtClean="0"/>
              <a:t>ффективность </a:t>
            </a:r>
            <a:r>
              <a:rPr lang="ru-RU" dirty="0"/>
              <a:t>учебного процесса во многом зависит от умения учителя правильно организовать </a:t>
            </a:r>
            <a:r>
              <a:rPr lang="ru-RU" dirty="0" smtClean="0"/>
              <a:t>деятельность учащихся и </a:t>
            </a:r>
            <a:r>
              <a:rPr lang="ru-RU" dirty="0"/>
              <a:t>грамотно выбрать ту или иную форму проведения занятия. Нетрадиционные формы проведения уроков дают возможность не только поднять интерес учащихся к изучаемому предмету, но и развивать их творческую самостоятельность, обучать работе с различными источниками знаний.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00042"/>
            <a:ext cx="8786842" cy="5748358"/>
          </a:xfrm>
        </p:spPr>
        <p:txBody>
          <a:bodyPr>
            <a:normAutofit/>
          </a:bodyPr>
          <a:lstStyle/>
          <a:p>
            <a:endParaRPr lang="ru-RU" sz="2600" dirty="0"/>
          </a:p>
          <a:p>
            <a:r>
              <a:rPr lang="ru-RU" sz="2600" dirty="0"/>
              <a:t>Что должен делать учитель, чтобы интерес к учению не только не падал, </a:t>
            </a:r>
            <a:r>
              <a:rPr lang="ru-RU" sz="2600" dirty="0" smtClean="0"/>
              <a:t>а, наоборот, </a:t>
            </a:r>
            <a:r>
              <a:rPr lang="ru-RU" sz="2600" dirty="0"/>
              <a:t>возрастал</a:t>
            </a:r>
            <a:r>
              <a:rPr lang="ru-RU" sz="2600" dirty="0" smtClean="0"/>
              <a:t>? </a:t>
            </a:r>
          </a:p>
          <a:p>
            <a:r>
              <a:rPr lang="ru-RU" sz="2600" dirty="0" smtClean="0"/>
              <a:t>Как правило, все дети 6-7 лет с большим желанием идут в школу, им все интересно. Но проходит 5-6 лет, и этот интерес к учению постепенно угасает, некоторые ученики вообще не хотят учиться</a:t>
            </a:r>
            <a:endParaRPr lang="ru-RU" sz="2600" dirty="0"/>
          </a:p>
          <a:p>
            <a:r>
              <a:rPr lang="ru-RU" sz="2600" dirty="0" smtClean="0"/>
              <a:t>В условиях внедрения ФГОС  особое значение придается технологиям </a:t>
            </a:r>
            <a:r>
              <a:rPr lang="ru-RU" sz="2600" dirty="0" err="1" smtClean="0"/>
              <a:t>деятельностного</a:t>
            </a:r>
            <a:r>
              <a:rPr lang="ru-RU" sz="2600" dirty="0" smtClean="0"/>
              <a:t> обучения. Именно нестандартные формы проведения уроков повышают познавательную активность учащихся  </a:t>
            </a:r>
            <a:r>
              <a:rPr lang="ru-RU" sz="2600" dirty="0"/>
              <a:t>и способствуют </a:t>
            </a:r>
            <a:r>
              <a:rPr lang="ru-RU" sz="2600" dirty="0" smtClean="0"/>
              <a:t> поддержанию  </a:t>
            </a:r>
            <a:r>
              <a:rPr lang="ru-RU" sz="2600" dirty="0"/>
              <a:t>стабильного интереса к учебной </a:t>
            </a:r>
            <a:r>
              <a:rPr lang="ru-RU" sz="2600" dirty="0" smtClean="0"/>
              <a:t>работе, а также  </a:t>
            </a:r>
            <a:r>
              <a:rPr lang="ru-RU" sz="2600" dirty="0"/>
              <a:t>лучшему усвоению программного материала. 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428596" y="500042"/>
            <a:ext cx="8715404" cy="574835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Речь идет об использовании в разных видах учебной деятельности нестандартных, оригинальных приемов,  активизирующих всех учеников, повышающих интерес к занятиям и вместе с тем обеспечивающих быстроту запоминания, понимания и усвоения учебного материала с учетом, конечно, возраста и способностей школьников.</a:t>
            </a:r>
          </a:p>
          <a:p>
            <a:pPr>
              <a:buNone/>
            </a:pPr>
            <a:r>
              <a:rPr lang="ru-RU" dirty="0" smtClean="0"/>
              <a:t>     К </a:t>
            </a:r>
            <a:r>
              <a:rPr lang="ru-RU" dirty="0"/>
              <a:t>таким урокам нужно тщательно готовиться: давать предварительные задания, объяснять построение урока, роль и задачи каждого ученика; готовить наглядные пособия, карты, дидактический </a:t>
            </a:r>
            <a:r>
              <a:rPr lang="ru-RU" dirty="0" smtClean="0"/>
              <a:t>материал, т.е. учить ребенка учиться.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Основные задачи каждого урока, в том числе </a:t>
            </a:r>
            <a:r>
              <a:rPr lang="ru-RU" sz="2800" b="1" smtClean="0"/>
              <a:t>и нестандартного, </a:t>
            </a:r>
            <a:r>
              <a:rPr lang="ru-RU" sz="2800" b="1" dirty="0" smtClean="0"/>
              <a:t>в контексте введения ФГОС НОО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общекультурное развитие;</a:t>
            </a:r>
          </a:p>
          <a:p>
            <a:r>
              <a:rPr lang="ru-RU" dirty="0" smtClean="0"/>
              <a:t>личностное развитие;</a:t>
            </a:r>
          </a:p>
          <a:p>
            <a:r>
              <a:rPr lang="ru-RU" dirty="0" smtClean="0"/>
              <a:t>развитие познавательных мотивов, инициативы и интересов учащихся;</a:t>
            </a:r>
          </a:p>
          <a:p>
            <a:r>
              <a:rPr lang="ru-RU" dirty="0" smtClean="0"/>
              <a:t>формирование умения учиться;</a:t>
            </a:r>
          </a:p>
          <a:p>
            <a:r>
              <a:rPr lang="ru-RU" dirty="0" smtClean="0"/>
              <a:t>развитие коммуникативной компетентности.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Признаки нетрадиционного урока</a:t>
            </a:r>
            <a:r>
              <a:rPr lang="ru-RU" sz="3600" b="1" u="sng" dirty="0"/>
              <a:t/>
            </a:r>
            <a:br>
              <a:rPr lang="ru-RU" sz="3600" b="1" u="sng" dirty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64360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700" dirty="0"/>
              <a:t>Несет элементы нового, изменяются внешние рамки, места проведения.</a:t>
            </a:r>
          </a:p>
          <a:p>
            <a:pPr lvl="0"/>
            <a:r>
              <a:rPr lang="ru-RU" sz="3700" dirty="0"/>
              <a:t>Используется внепрограммный материал, организуется коллективная деятельность в сочетании с индивидуальной.</a:t>
            </a:r>
          </a:p>
          <a:p>
            <a:pPr lvl="0"/>
            <a:r>
              <a:rPr lang="ru-RU" sz="3700" dirty="0"/>
              <a:t>Привлекаются для организации урока люди разных профессий.</a:t>
            </a:r>
          </a:p>
          <a:p>
            <a:pPr lvl="0"/>
            <a:r>
              <a:rPr lang="ru-RU" sz="3700" dirty="0" smtClean="0"/>
              <a:t>Достигается эмоциональный подъем  </a:t>
            </a:r>
            <a:r>
              <a:rPr lang="ru-RU" sz="3700" dirty="0"/>
              <a:t>учащихся через оформление кабинета, </a:t>
            </a:r>
            <a:r>
              <a:rPr lang="ru-RU" sz="3700" dirty="0" smtClean="0"/>
              <a:t>использование НИТ.</a:t>
            </a:r>
            <a:endParaRPr lang="ru-RU" sz="3700" dirty="0"/>
          </a:p>
          <a:p>
            <a:pPr lvl="0"/>
            <a:r>
              <a:rPr lang="ru-RU" sz="3700" dirty="0" smtClean="0"/>
              <a:t>Выполняются творческие задания.</a:t>
            </a:r>
            <a:endParaRPr lang="ru-RU" sz="3700" dirty="0"/>
          </a:p>
          <a:p>
            <a:pPr lvl="0"/>
            <a:r>
              <a:rPr lang="ru-RU" sz="3700" dirty="0" smtClean="0"/>
              <a:t>Проводится обязательный </a:t>
            </a:r>
            <a:r>
              <a:rPr lang="ru-RU" sz="3700" dirty="0"/>
              <a:t>самоанализ в период подготовки к уроку, на уроке и после его проведения.</a:t>
            </a:r>
          </a:p>
          <a:p>
            <a:pPr lvl="0"/>
            <a:r>
              <a:rPr lang="ru-RU" sz="3700" dirty="0"/>
              <a:t>Обязательно создается временная инициативная группа из учащихся для подготовки урока.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Наиболее </a:t>
            </a:r>
            <a:r>
              <a:rPr lang="ru-RU" dirty="0"/>
              <a:t>распространенные типы нестандартных уроков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Уроки </a:t>
            </a:r>
            <a:r>
              <a:rPr lang="ru-RU" dirty="0"/>
              <a:t>«погружения»</a:t>
            </a:r>
          </a:p>
          <a:p>
            <a:r>
              <a:rPr lang="ru-RU" dirty="0" smtClean="0"/>
              <a:t>Уроки </a:t>
            </a:r>
            <a:r>
              <a:rPr lang="ru-RU" dirty="0"/>
              <a:t>- деловые игры</a:t>
            </a:r>
          </a:p>
          <a:p>
            <a:r>
              <a:rPr lang="ru-RU" dirty="0" smtClean="0"/>
              <a:t>Уроки </a:t>
            </a:r>
            <a:r>
              <a:rPr lang="ru-RU" dirty="0"/>
              <a:t>- пресс- конференции</a:t>
            </a:r>
          </a:p>
          <a:p>
            <a:r>
              <a:rPr lang="ru-RU" dirty="0" smtClean="0"/>
              <a:t>Уроки- </a:t>
            </a:r>
            <a:r>
              <a:rPr lang="ru-RU" dirty="0"/>
              <a:t>соревнования</a:t>
            </a:r>
          </a:p>
          <a:p>
            <a:r>
              <a:rPr lang="ru-RU" dirty="0" smtClean="0"/>
              <a:t>Уроки  </a:t>
            </a:r>
            <a:r>
              <a:rPr lang="ru-RU" dirty="0"/>
              <a:t>КВН</a:t>
            </a:r>
          </a:p>
          <a:p>
            <a:r>
              <a:rPr lang="ru-RU" dirty="0" smtClean="0"/>
              <a:t>Театрализованные </a:t>
            </a:r>
            <a:r>
              <a:rPr lang="ru-RU" dirty="0"/>
              <a:t>уроки</a:t>
            </a:r>
          </a:p>
          <a:p>
            <a:r>
              <a:rPr lang="ru-RU" dirty="0" smtClean="0"/>
              <a:t>Компьютерные </a:t>
            </a:r>
            <a:r>
              <a:rPr lang="ru-RU" dirty="0"/>
              <a:t>уроки</a:t>
            </a:r>
          </a:p>
          <a:p>
            <a:r>
              <a:rPr lang="ru-RU" dirty="0" smtClean="0"/>
              <a:t>Уроки </a:t>
            </a:r>
            <a:r>
              <a:rPr lang="ru-RU" dirty="0"/>
              <a:t>с групповыми формами работы</a:t>
            </a:r>
          </a:p>
          <a:p>
            <a:r>
              <a:rPr lang="ru-RU" dirty="0" smtClean="0"/>
              <a:t>Уроки </a:t>
            </a:r>
            <a:r>
              <a:rPr lang="ru-RU" dirty="0" err="1" smtClean="0"/>
              <a:t>взаимообучения</a:t>
            </a:r>
            <a:r>
              <a:rPr lang="ru-RU" dirty="0" smtClean="0"/>
              <a:t> учащихся</a:t>
            </a:r>
            <a:endParaRPr lang="ru-RU" dirty="0"/>
          </a:p>
          <a:p>
            <a:r>
              <a:rPr lang="ru-RU" dirty="0" smtClean="0"/>
              <a:t>Уроки </a:t>
            </a:r>
            <a:r>
              <a:rPr lang="ru-RU" dirty="0"/>
              <a:t>творчества</a:t>
            </a:r>
          </a:p>
          <a:p>
            <a:r>
              <a:rPr lang="ru-RU" dirty="0" smtClean="0"/>
              <a:t>Уроки- </a:t>
            </a:r>
            <a:r>
              <a:rPr lang="ru-RU" dirty="0"/>
              <a:t>аукционы</a:t>
            </a:r>
          </a:p>
          <a:p>
            <a:r>
              <a:rPr lang="ru-RU" dirty="0" smtClean="0"/>
              <a:t>Уроки</a:t>
            </a:r>
            <a:r>
              <a:rPr lang="ru-RU" dirty="0"/>
              <a:t>, которые ведут учащиеся</a:t>
            </a:r>
          </a:p>
          <a:p>
            <a:r>
              <a:rPr lang="ru-RU" dirty="0" smtClean="0"/>
              <a:t>Уроки-зачеты</a:t>
            </a:r>
            <a:endParaRPr lang="ru-RU" dirty="0"/>
          </a:p>
          <a:p>
            <a:r>
              <a:rPr lang="ru-RU" dirty="0" smtClean="0"/>
              <a:t>Уроки- </a:t>
            </a:r>
            <a:r>
              <a:rPr lang="ru-RU" dirty="0"/>
              <a:t>сомнения</a:t>
            </a:r>
          </a:p>
          <a:p>
            <a:r>
              <a:rPr lang="ru-RU" dirty="0" smtClean="0"/>
              <a:t>Уроки </a:t>
            </a:r>
            <a:r>
              <a:rPr lang="ru-RU" dirty="0"/>
              <a:t>- творческие отсчеты</a:t>
            </a:r>
          </a:p>
          <a:p>
            <a:r>
              <a:rPr lang="ru-RU" dirty="0" smtClean="0"/>
              <a:t>Уроки- формулы</a:t>
            </a:r>
          </a:p>
          <a:p>
            <a:r>
              <a:rPr lang="ru-RU" dirty="0" smtClean="0"/>
              <a:t>Уроки- конкурсы</a:t>
            </a:r>
          </a:p>
          <a:p>
            <a:r>
              <a:rPr lang="ru-RU" dirty="0" smtClean="0"/>
              <a:t>Бинарные уроки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Уроки- обобщения</a:t>
            </a:r>
          </a:p>
          <a:p>
            <a:r>
              <a:rPr lang="ru-RU" dirty="0" smtClean="0"/>
              <a:t>Уроки- фантазии</a:t>
            </a:r>
          </a:p>
          <a:p>
            <a:r>
              <a:rPr lang="ru-RU" dirty="0" smtClean="0"/>
              <a:t>Уроки- игры</a:t>
            </a:r>
          </a:p>
          <a:p>
            <a:r>
              <a:rPr lang="ru-RU" dirty="0" smtClean="0"/>
              <a:t>Уроки- «суды»</a:t>
            </a:r>
          </a:p>
          <a:p>
            <a:r>
              <a:rPr lang="ru-RU" dirty="0" smtClean="0"/>
              <a:t>Уроки поиска истины</a:t>
            </a:r>
          </a:p>
          <a:p>
            <a:r>
              <a:rPr lang="ru-RU" dirty="0" smtClean="0"/>
              <a:t>Уроки- лекции «Парадоксы»</a:t>
            </a:r>
          </a:p>
          <a:p>
            <a:r>
              <a:rPr lang="ru-RU" dirty="0" smtClean="0"/>
              <a:t>Уроки- концерты</a:t>
            </a:r>
          </a:p>
          <a:p>
            <a:r>
              <a:rPr lang="ru-RU" dirty="0" smtClean="0"/>
              <a:t>Уроки- диалоги</a:t>
            </a:r>
          </a:p>
          <a:p>
            <a:r>
              <a:rPr lang="ru-RU" dirty="0" smtClean="0"/>
              <a:t>Уроки «Следствие ведут знатоки»</a:t>
            </a:r>
          </a:p>
          <a:p>
            <a:r>
              <a:rPr lang="ru-RU" dirty="0" smtClean="0"/>
              <a:t>Уроки - ролевые игры</a:t>
            </a:r>
          </a:p>
          <a:p>
            <a:r>
              <a:rPr lang="ru-RU" dirty="0" smtClean="0"/>
              <a:t>Уроки- конференции</a:t>
            </a:r>
          </a:p>
          <a:p>
            <a:r>
              <a:rPr lang="ru-RU" dirty="0" smtClean="0"/>
              <a:t>Интегрированные уроки</a:t>
            </a:r>
          </a:p>
          <a:p>
            <a:r>
              <a:rPr lang="ru-RU" dirty="0" smtClean="0"/>
              <a:t>Уроки семинары</a:t>
            </a:r>
          </a:p>
          <a:p>
            <a:r>
              <a:rPr lang="ru-RU" dirty="0" smtClean="0"/>
              <a:t>Уроки – «круговая тренировка»</a:t>
            </a:r>
          </a:p>
          <a:p>
            <a:r>
              <a:rPr lang="ru-RU" dirty="0" err="1" smtClean="0"/>
              <a:t>Межпредметные</a:t>
            </a:r>
            <a:r>
              <a:rPr lang="ru-RU" dirty="0" smtClean="0"/>
              <a:t> уроки</a:t>
            </a:r>
          </a:p>
          <a:p>
            <a:r>
              <a:rPr lang="ru-RU" dirty="0" smtClean="0"/>
              <a:t>Уроки- экскурсии</a:t>
            </a:r>
          </a:p>
          <a:p>
            <a:r>
              <a:rPr lang="ru-RU" dirty="0" smtClean="0"/>
              <a:t>Уроки – игры «Поле чудес».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Урок – экскурсия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В </a:t>
            </a:r>
            <a:r>
              <a:rPr lang="ru-RU" dirty="0"/>
              <a:t>наше время, когда все шире и шире развиваются связи между разными странами и народами, знакомство с русской национальной культурой становится необходимым элементом процесса обучения. Ученик должен уметь провести экскурсию по городу, рассказать о самобытности русской культуры и т.д. принцип диалога культур предполагает использование </a:t>
            </a:r>
            <a:r>
              <a:rPr lang="ru-RU" dirty="0" err="1"/>
              <a:t>культуроведческого</a:t>
            </a:r>
            <a:r>
              <a:rPr lang="ru-RU" dirty="0"/>
              <a:t> материала о родной стране, который позволяет развивать культуру представления родной страны. </a:t>
            </a:r>
          </a:p>
          <a:p>
            <a:endParaRPr lang="ru-RU" dirty="0"/>
          </a:p>
        </p:txBody>
      </p:sp>
      <p:pic>
        <p:nvPicPr>
          <p:cNvPr id="4" name="Рисунок 3" descr="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Эффективность урока - экскурсии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заключается в том, что постепенно ученик учится отбирать нужную информацию из большого ее массива;</a:t>
            </a:r>
          </a:p>
          <a:p>
            <a:r>
              <a:rPr lang="ru-RU" dirty="0" smtClean="0"/>
              <a:t>описывать наблюдения, используя рисунки, пояснения, таблицы и графики.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Видеоурок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92935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Во </a:t>
            </a:r>
            <a:r>
              <a:rPr lang="ru-RU" dirty="0"/>
              <a:t>время </a:t>
            </a:r>
            <a:r>
              <a:rPr lang="ru-RU" dirty="0" smtClean="0"/>
              <a:t>просмотра видеофильмов  </a:t>
            </a:r>
            <a:r>
              <a:rPr lang="ru-RU" dirty="0"/>
              <a:t>в классе возникает атмосфера совместной познавательной деятельности. В этих условиях даже невнимательный ученик становится внимательным. Для того чтобы понять содержание фильма, школьникам необходимо приложить определенные усилия. Так, непроизвольное внимание переходит в произвольное, его интенсивность оказывает влияние на процесс запоминания. Использование различных каналов поступления информации (слуховое, зрительное, моторное восприятие) положительно влияет на прочность запечатления учебного материала.</a:t>
            </a:r>
          </a:p>
          <a:p>
            <a:pPr>
              <a:buNone/>
            </a:pPr>
            <a:r>
              <a:rPr lang="ru-RU" dirty="0" smtClean="0"/>
              <a:t>      Такой </a:t>
            </a:r>
            <a:r>
              <a:rPr lang="ru-RU" dirty="0"/>
              <a:t>вид работы активизирует мыслительную и речевую деятельность учащихся, развивает их интерес к литературе, служит лучшему усвоению изучаемого материала, а также углубляет знание материала, поскольку при этом происходит процесс запоминания. Наряду с формированием активного словаря школьников формируется так называемый пассивно-потенциальный словарь. И немаловажно, что учащиеся получают удовлетворение от такого вида работы.</a:t>
            </a:r>
          </a:p>
          <a:p>
            <a:endParaRPr lang="ru-RU" dirty="0"/>
          </a:p>
        </p:txBody>
      </p:sp>
      <p:pic>
        <p:nvPicPr>
          <p:cNvPr id="5" name="Рисунок 4" descr="1267696038_78085158_1---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:\Users\Елена\Desktop\урок СНГ МОУ СОШ №5 21 января 2011\IMG_1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67865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урок СНГ МОУ СОШ №5 21 января 2011\IMG_18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368</TotalTime>
  <Words>1032</Words>
  <Application>Microsoft Office PowerPoint</Application>
  <PresentationFormat>Экран (4:3)</PresentationFormat>
  <Paragraphs>82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Литейная</vt:lpstr>
      <vt:lpstr>НЕТРАДИЦИОННЫЕ ФОРМЫ УРОКА НА НАЧАЛЬНОМ ЭТАПЕ ОБУЧЕНИЯ КАК СПОСОБ ДОСТИЖЕНИЯ ЭФФЕКТИВНОЙ ПОЗНАВАТЕЛЬНОЙ ДЕЯТЕЛЬНОСТИ В УСЛОВИЯХ ВНЕДРЕНИЯ ФГОС.                                                       СОШ№5, Киселёва Е.Ф. </vt:lpstr>
      <vt:lpstr>Слайд 2</vt:lpstr>
      <vt:lpstr>Слайд 3</vt:lpstr>
      <vt:lpstr>Основные задачи каждого урока, в том числе и нестандартного, в контексте введения ФГОС НОО</vt:lpstr>
      <vt:lpstr>Признаки нетрадиционного урока </vt:lpstr>
      <vt:lpstr>Наиболее распространенные типы нестандартных уроков</vt:lpstr>
      <vt:lpstr>Урок – экскурсия </vt:lpstr>
      <vt:lpstr>Эффективность урока - экскурсии</vt:lpstr>
      <vt:lpstr>Видеоурок </vt:lpstr>
      <vt:lpstr>Урок-праздник </vt:lpstr>
      <vt:lpstr>Урок – интервью </vt:lpstr>
      <vt:lpstr>Урок – спектакль </vt:lpstr>
      <vt:lpstr>Урок  КВН 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ФОРМЫ УРОКА НА НАЧАЛЬНОМ ЭТАПЕ ОБУЧЕНИЯ КАК СПОСОБ ДОСТИЖЕНИЯ ЭФФЕКТИВНОЙ ПОЗНАВАТЕЛЬНОЙ ДЕЯТЕЛЬНОСТИ </dc:title>
  <dc:creator>UserXP</dc:creator>
  <cp:lastModifiedBy>User</cp:lastModifiedBy>
  <cp:revision>56</cp:revision>
  <dcterms:created xsi:type="dcterms:W3CDTF">2011-01-08T11:11:40Z</dcterms:created>
  <dcterms:modified xsi:type="dcterms:W3CDTF">2011-01-25T20:30:57Z</dcterms:modified>
</cp:coreProperties>
</file>