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8" r:id="rId11"/>
    <p:sldId id="263" r:id="rId12"/>
    <p:sldId id="264" r:id="rId13"/>
    <p:sldId id="269" r:id="rId14"/>
    <p:sldId id="265" r:id="rId15"/>
    <p:sldId id="272" r:id="rId16"/>
    <p:sldId id="266" r:id="rId17"/>
    <p:sldId id="271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333333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CF69D-69D6-431C-A94F-16D7677DA224}" type="datetimeFigureOut">
              <a:rPr lang="ru-RU" smtClean="0"/>
              <a:pPr/>
              <a:t>24.06.2011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A0749-8856-4F6E-99A4-B8F833C8A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smok.ru/pres/denisov/20.jpg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www.orthgymn.ru/publish/istved/iv1-07/pics/pindemonti-autogr.jp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45_0_petr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88913"/>
            <a:ext cx="2794238" cy="20970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14" descr="DSC008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15074" y="214290"/>
            <a:ext cx="2589209" cy="1942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12" descr="эмблем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2214554"/>
            <a:ext cx="2076450" cy="2009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11" descr="IMGP272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15026" y="4714884"/>
            <a:ext cx="2643254" cy="1982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Картинка 194 из 1105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42844" y="4786188"/>
            <a:ext cx="2500330" cy="18764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643174" y="428604"/>
            <a:ext cx="3786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Санкт-Петербург</a:t>
            </a:r>
          </a:p>
          <a:p>
            <a:pPr algn="ctr"/>
            <a:r>
              <a:rPr lang="ru-RU" sz="2000" i="1" dirty="0" err="1" smtClean="0"/>
              <a:t>Фрунзенский</a:t>
            </a:r>
            <a:r>
              <a:rPr lang="ru-RU" sz="2000" i="1" dirty="0" smtClean="0"/>
              <a:t> район</a:t>
            </a:r>
          </a:p>
          <a:p>
            <a:pPr algn="ctr"/>
            <a:r>
              <a:rPr lang="ru-RU" sz="2000" i="1" dirty="0" smtClean="0"/>
              <a:t>ГОУ СОШ №603</a:t>
            </a:r>
            <a:endParaRPr lang="ru-RU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714612" y="5572140"/>
            <a:ext cx="371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Автор – </a:t>
            </a:r>
          </a:p>
          <a:p>
            <a:pPr algn="ctr"/>
            <a:r>
              <a:rPr lang="ru-RU" sz="2000" i="1" dirty="0" smtClean="0"/>
              <a:t>Лобанова Марина Петровна, учитель литературы</a:t>
            </a:r>
            <a:endParaRPr lang="ru-RU" sz="20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42844" y="2714620"/>
            <a:ext cx="3000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Презентация к уроку литературы в 10-м классе</a:t>
            </a:r>
            <a:endParaRPr lang="ru-RU" sz="20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857884" y="2428868"/>
            <a:ext cx="30003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«Эволюция темы свободы и рабства в творчестве А.С.Пушкина»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00430" y="1071546"/>
            <a:ext cx="435771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i="1" dirty="0" smtClean="0"/>
              <a:t>                                                    </a:t>
            </a:r>
            <a:r>
              <a:rPr lang="ru-RU" sz="1200" i="1" dirty="0" err="1" smtClean="0"/>
              <a:t>Изыде</a:t>
            </a:r>
            <a:r>
              <a:rPr lang="ru-RU" sz="1200" i="1" dirty="0" smtClean="0"/>
              <a:t> </a:t>
            </a:r>
            <a:r>
              <a:rPr lang="ru-RU" sz="1200" i="1" dirty="0"/>
              <a:t>сеятель </a:t>
            </a:r>
            <a:r>
              <a:rPr lang="ru-RU" sz="1200" i="1" dirty="0" err="1"/>
              <a:t>сеяти</a:t>
            </a:r>
            <a:r>
              <a:rPr lang="ru-RU" sz="1200" i="1" dirty="0"/>
              <a:t> семена </a:t>
            </a:r>
            <a:r>
              <a:rPr lang="ru-RU" sz="1200" i="1" dirty="0" smtClean="0"/>
              <a:t>свои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200" i="1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Свободы сеятель пустынный,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Я вышел рано, до звезды;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Рукою чистой и безвинной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порабощенные бразды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Бросал живительное семя –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Но потерял я только время,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Благие мысли и труды…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Паситесь, мирные народы!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Вас не разбудит чести клич.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К чему стадам дары свободы?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Их должно резать или стричь.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Наследство их из рода в роды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Ярмо с гремушками да бич.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1078300667(s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1" y="214290"/>
            <a:ext cx="2464611" cy="3286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714488"/>
          <a:ext cx="8858312" cy="3143272"/>
        </p:xfrm>
        <a:graphic>
          <a:graphicData uri="http://schemas.openxmlformats.org/drawingml/2006/table">
            <a:tbl>
              <a:tblPr/>
              <a:tblGrid>
                <a:gridCol w="714380"/>
                <a:gridCol w="714380"/>
                <a:gridCol w="571504"/>
                <a:gridCol w="2357454"/>
                <a:gridCol w="2000264"/>
                <a:gridCol w="2500330"/>
              </a:tblGrid>
              <a:tr h="314327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«Свободы сеятель пустынный»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1823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Южная ссылка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Притча (иносказание)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«Я вышел рано»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чему стадам дары свободы?»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Духовное рабство народа и политическая слепота дворян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«Рабство становится непреодолимым препятствием для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достижения вольности». Учебник. Стр. 111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3571876"/>
            <a:ext cx="87868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3857628"/>
          <a:ext cx="8786875" cy="2818892"/>
        </p:xfrm>
        <a:graphic>
          <a:graphicData uri="http://schemas.openxmlformats.org/drawingml/2006/table">
            <a:tbl>
              <a:tblPr/>
              <a:tblGrid>
                <a:gridCol w="397543"/>
                <a:gridCol w="716025"/>
                <a:gridCol w="743820"/>
                <a:gridCol w="2571768"/>
                <a:gridCol w="1643074"/>
                <a:gridCol w="2714645"/>
              </a:tblGrid>
              <a:tr h="228601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морю»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1824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Север. ссылка. Воспоминание о поездке на Кавказ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Романтическое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послание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к свободной стихии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«Я был окован… могучей страстью очарован»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«Судьба земли повсюду та же: Где капля блага, Там на страже, уж просвещенье иль тиран».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Социальная и личная зависимость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Свобода сохранилась лишь в мире природы, в мире людей она утрачена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fr0041_bi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286248" y="785794"/>
            <a:ext cx="3009903" cy="23323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normal_pushkin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142852"/>
            <a:ext cx="2403637" cy="3500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px5ok_con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3429024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АНЧАР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В пустыне чахлой и скупой,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На почве, зноем раскаленной,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Анчар, как грозный часовой,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Стоит — один во всей вселенной...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К нему и птица не летит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И тигр нейдет — лишь вихорь черный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На древо смерти набежит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И мчится прочь, уже тлетворный…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. Но человека человек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Послал к анчару властным взглядом: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И тот послушно в путь потек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И к утру возвратился с ядом.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Принес он смертную смолу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Да ветвь с увядшими листами,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И пот по бледному челу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Струился хладными ручьями;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Принес — и ослабел и лег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Под сводом шалаша на лыки,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И умер бедный раб у ног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Непобедимого владыки.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А князь тем ядом напитал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Свои послушливые стрелы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И с ними гибель разослал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К соседям в чуждые пределы.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>
              <a:solidFill>
                <a:srgbClr val="FFFF00"/>
              </a:solidFill>
              <a:latin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Unicode MS" pitchFamily="34" charset="-128"/>
              </a:rPr>
              <a:t> * Древо яда.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4429132"/>
          <a:ext cx="8858311" cy="2214578"/>
        </p:xfrm>
        <a:graphic>
          <a:graphicData uri="http://schemas.openxmlformats.org/drawingml/2006/table">
            <a:tbl>
              <a:tblPr/>
              <a:tblGrid>
                <a:gridCol w="400775"/>
                <a:gridCol w="1027985"/>
                <a:gridCol w="928694"/>
                <a:gridCol w="1857388"/>
                <a:gridCol w="1428760"/>
                <a:gridCol w="3214709"/>
              </a:tblGrid>
              <a:tr h="2214578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           «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Анчар»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1827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середина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жизни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Легенда. (Жанр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фольклора)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«И умер бедный раб у ног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Непобедимого владыки»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тирания/ рабство  духовное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«Народная мудрость» - истоки тирании в «рабском» сознании людей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1244321903_pushki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142852"/>
            <a:ext cx="2571768" cy="3936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071802" y="571480"/>
            <a:ext cx="5786478" cy="3071834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	«Раб — не только жертва, но и распространитель зла. Пушкин подчеркивает это, характеризуя одинаковыми словами раба и стрелы, с помощью которых князь разослал гибель в чужие страны: раб «послушно в путь потек», князь разослал «послушливые стрелы». Покорность раба превращает его не только в жертву, но и в соучастника зла. </a:t>
            </a:r>
          </a:p>
          <a:p>
            <a:pPr algn="just"/>
            <a:r>
              <a:rPr lang="ru-RU" dirty="0" smtClean="0"/>
              <a:t>	…«Анчар» — одно из самых мрачных стихотворений Пушкина, но и оно несет в себе надежду на возможность света». (</a:t>
            </a:r>
            <a:r>
              <a:rPr lang="ru-RU" sz="1200" dirty="0" smtClean="0"/>
              <a:t>Из статьи Ю.Лотмана)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1 из 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9199" y="1142984"/>
            <a:ext cx="9193199" cy="382906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50006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Не дорого ценю я громкие права,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От коих не одна кружится голова.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Я не ропщу о том, что отказали боги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Мне в сладкой участи </a:t>
            </a:r>
            <a:r>
              <a:rPr lang="ru-RU" b="1" i="1" dirty="0" err="1" smtClean="0">
                <a:solidFill>
                  <a:srgbClr val="002060"/>
                </a:solidFill>
              </a:rPr>
              <a:t>оспоривать</a:t>
            </a:r>
            <a:r>
              <a:rPr lang="ru-RU" b="1" i="1" dirty="0" smtClean="0">
                <a:solidFill>
                  <a:srgbClr val="002060"/>
                </a:solidFill>
              </a:rPr>
              <a:t> налоги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Или мешать царям друг с другом воевать;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 мало горя мне, свободно ли печать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Морочит олухов, иль чуткая цензура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В журнальных замыслах стесняет балагура.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Все это, видите ль, слова, слова, слова </a:t>
            </a:r>
            <a:r>
              <a:rPr lang="ru-RU" b="1" i="1" baseline="30000" dirty="0" smtClean="0">
                <a:solidFill>
                  <a:srgbClr val="002060"/>
                </a:solidFill>
                <a:hlinkClick r:id="" action="ppaction://hlinkfile"/>
              </a:rPr>
              <a:t>1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Иные, лучшие, мне дороги права;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Иная, лучшая, потребна мне свобода: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Зависеть от царя, зависеть от народа —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Не все ли нам равно? Бог с ними.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                Никому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Отчета не давать, себе лишь самому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Служить и угождать; для власти, для ливреи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Не гнуть ни совести, ни помыслов, ни шеи;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По прихоти своей скитаться здесь и там,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Дивясь божественным природы красотам,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 пред </a:t>
            </a:r>
            <a:r>
              <a:rPr lang="ru-RU" b="1" i="1" dirty="0" err="1" smtClean="0">
                <a:solidFill>
                  <a:srgbClr val="002060"/>
                </a:solidFill>
              </a:rPr>
              <a:t>созданьями</a:t>
            </a:r>
            <a:r>
              <a:rPr lang="ru-RU" b="1" i="1" dirty="0" smtClean="0">
                <a:solidFill>
                  <a:srgbClr val="002060"/>
                </a:solidFill>
              </a:rPr>
              <a:t> искусств и вдохновенья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Трепеща радостно в восторгах умиленья.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Вот счастье! вот права... </a:t>
            </a:r>
          </a:p>
          <a:p>
            <a:r>
              <a:rPr lang="ru-RU" b="1" i="1" baseline="30000" dirty="0" smtClean="0">
                <a:solidFill>
                  <a:srgbClr val="002060"/>
                </a:solidFill>
                <a:hlinkClick r:id="" action="ppaction://hlinkfile"/>
              </a:rPr>
              <a:t>1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</a:rPr>
              <a:t>Hamlet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86578" y="14285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 smtClean="0"/>
              <a:t>Из </a:t>
            </a:r>
            <a:r>
              <a:rPr lang="ru-RU" b="1" i="1" u="sng" dirty="0" err="1" smtClean="0"/>
              <a:t>Пиндемонти</a:t>
            </a:r>
            <a:endParaRPr lang="ru-RU" b="1" i="1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42852"/>
          <a:ext cx="8858312" cy="3735302"/>
        </p:xfrm>
        <a:graphic>
          <a:graphicData uri="http://schemas.openxmlformats.org/drawingml/2006/table">
            <a:tbl>
              <a:tblPr/>
              <a:tblGrid>
                <a:gridCol w="400774"/>
                <a:gridCol w="721847"/>
                <a:gridCol w="806205"/>
                <a:gridCol w="2500330"/>
                <a:gridCol w="1785950"/>
                <a:gridCol w="2643206"/>
              </a:tblGrid>
              <a:tr h="373530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(Из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Пиндемонти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1836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Последние годы (борьба за личную свободу)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«Иная, лучшая, потребна мне свобода: Зависеть от царя, зависеть от народа – Не все ли нам равно?»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Мирская и духовная власти. Свобода как личная и духовная независимость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«Отсутствие политической и социальной свободы – меньшее зло, чем отсутствие свободы личной». «Человек – цель политики». Мирская власть должна обеспечить права личности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 rot="16200000">
            <a:off x="-11549" y="1654567"/>
            <a:ext cx="3467109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</a:pPr>
            <a:r>
              <a:rPr lang="ru-RU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Религиозно-философская лирика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4" name="Рисунок 3" descr="1244324565_pushkin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357422" y="2786058"/>
            <a:ext cx="3214710" cy="37293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001156" cy="6858000"/>
        </p:xfrm>
        <a:graphic>
          <a:graphicData uri="http://schemas.openxmlformats.org/drawingml/2006/table">
            <a:tbl>
              <a:tblPr/>
              <a:tblGrid>
                <a:gridCol w="407237"/>
                <a:gridCol w="733487"/>
                <a:gridCol w="569788"/>
                <a:gridCol w="2035613"/>
                <a:gridCol w="1139577"/>
                <a:gridCol w="4115454"/>
              </a:tblGrid>
              <a:tr h="70509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«Вольность»</a:t>
                      </a:r>
                      <a:endParaRPr lang="ru-RU" sz="9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Calibri"/>
                          <a:cs typeface="Times New Roman"/>
                        </a:rPr>
                        <a:t>1817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latin typeface="Arial"/>
                          <a:ea typeface="Calibri"/>
                          <a:cs typeface="Times New Roman"/>
                        </a:rPr>
                        <a:t>Петер-бургский</a:t>
                      </a: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 период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Ода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 (жанр 18 века)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«Хочу воспеть Свободу миру,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На тронах поразить порок»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Тирания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«Нарушение закона гибельно для государства и для Свободы. </a:t>
                      </a:r>
                      <a:r>
                        <a:rPr lang="ru-RU" sz="900" b="1" dirty="0">
                          <a:latin typeface="Arial"/>
                          <a:ea typeface="Calibri"/>
                          <a:cs typeface="Times New Roman"/>
                        </a:rPr>
                        <a:t>Подлинная свобода возможна при верховенстве законов и над властителем, и над народом».</a:t>
                      </a: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i="1" u="sng" dirty="0">
                          <a:latin typeface="Arial"/>
                          <a:ea typeface="Calibri"/>
                          <a:cs typeface="Times New Roman"/>
                        </a:rPr>
                        <a:t>Классицистический идеал Просвещения.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392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Чаадаеву»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1818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Петерб. период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Послание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«свободою горим»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«звезда пленительного счастья»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«на обломках самовластья напишут наши имена»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Самовластье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Юношеское представление о свободе как о </a:t>
                      </a:r>
                      <a:r>
                        <a:rPr lang="ru-RU" sz="900" i="1" u="sng" dirty="0">
                          <a:latin typeface="Arial"/>
                          <a:ea typeface="Calibri"/>
                          <a:cs typeface="Times New Roman"/>
                        </a:rPr>
                        <a:t>романтическом идеале.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529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«Деревня»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1819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Петерб. период.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Михайловское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Пастораль.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Гражданская лирика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«Увижу ль, о друзья! Народ неугнетенный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И рабство, падшее по манию царя,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И над отечеством свободы просвещенной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Взойдет ли наконец прекрасная заря?»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«Барство дикое»  «рабство тощее»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Надежда на государственные реформы – отмену «рабства» по велению государя.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73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«Узник»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1822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Южная ссылка.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Кишинев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Народная песня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«Сижу за решеткой в темнице сырой,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Вскормленный свободой орел молодой»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Заключение тюрьма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 Свобода – извечная мечта народа. Нельзя заключить в тюрьму мечту о свободе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73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«Свободы сеятель пустынный»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1823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Южная ссылка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Притча (иносказание)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«Я вышел рано»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чему стадам дары свободы?»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Духовное рабство народа и политическая слепота дворян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«Рабство становится непреодолимым препятствием для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достижения вольности». Учебник. Стр. 111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92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морю»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1824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Север. ссылка. Воспоминание о поездке на Кавказ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Романтическое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послание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к свободной стихии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«Я был окован… могучей страстью очарован»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«Судьба земли повсюду та же: Где капля блага, Там на страже, уж просвещенье иль тиран».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Социальная и личная зависимость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Свобода сохранилась лишь в мире природы, в мире людей она утрачена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69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«Анчар»</a:t>
                      </a:r>
                      <a:endParaRPr lang="ru-RU" sz="9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Arial"/>
                          <a:ea typeface="Calibri"/>
                          <a:cs typeface="Times New Roman"/>
                        </a:rPr>
                        <a:t>1827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середина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жизни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Легенда. (Жанр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фольклора)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«И умер бедный раб у ног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Непобедимого владыки»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тирания/ рабство  духовное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«Народная мудрость» - истоки тирании в «рабском» сознании людей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92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(Из </a:t>
                      </a:r>
                      <a:r>
                        <a:rPr lang="ru-RU" sz="900" b="1" dirty="0" err="1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Пиндемонти</a:t>
                      </a:r>
                      <a:r>
                        <a:rPr lang="ru-RU" sz="9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)</a:t>
                      </a:r>
                      <a:endParaRPr lang="ru-RU" sz="9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Calibri"/>
                          <a:cs typeface="Times New Roman"/>
                        </a:rPr>
                        <a:t>1836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Последние годы (борьба за личную свободу)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Религиозно-философская лирика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«Иная, лучшая, потребна мне свобода: Зависеть от царя, зависеть от народа – Не все ли нам равно?»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Calibri"/>
                          <a:cs typeface="Times New Roman"/>
                        </a:rPr>
                        <a:t>Мирская и духовная власти. Свобода как личная и духовная независимость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Calibri"/>
                          <a:cs typeface="Times New Roman"/>
                        </a:rPr>
                        <a:t>«Отсутствие политической и социальной свободы – меньшее зло, чем отсутствие свободы личной». </a:t>
                      </a:r>
                      <a:r>
                        <a:rPr lang="ru-RU" sz="900" dirty="0">
                          <a:latin typeface="Arial"/>
                          <a:ea typeface="Calibri"/>
                          <a:cs typeface="Times New Roman"/>
                        </a:rPr>
                        <a:t>«Человек – цель политики». Мирская власть должна обеспечить права личности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4214842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/>
              <a:t>Эволюция темы свободы и рабства в творчестве А.С.Пушкина</a:t>
            </a:r>
            <a:endParaRPr lang="ru-RU" sz="1600" dirty="0"/>
          </a:p>
        </p:txBody>
      </p:sp>
      <p:pic>
        <p:nvPicPr>
          <p:cNvPr id="5" name="Содержимое 4" descr="a_s_pushkin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3438" y="285728"/>
            <a:ext cx="4212100" cy="62507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571480"/>
            <a:ext cx="4357718" cy="607223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ru-RU" sz="1200" dirty="0"/>
              <a:t>	</a:t>
            </a:r>
            <a:r>
              <a:rPr lang="ru-RU" dirty="0" smtClean="0"/>
              <a:t>Тема </a:t>
            </a:r>
            <a:r>
              <a:rPr lang="ru-RU" dirty="0"/>
              <a:t>свободы и рабства – одна из ведущих тем в творчестве А.С.Пушкина. К ней он обращался на протяжении всей жизни, поэтому по стихам поэта можно проследить эволюцию его взглядов на свободу и рабство.</a:t>
            </a:r>
          </a:p>
          <a:p>
            <a:r>
              <a:rPr lang="ru-RU" dirty="0" smtClean="0"/>
              <a:t>«Вольность» ------------------------------- (Из </a:t>
            </a:r>
            <a:r>
              <a:rPr lang="ru-RU" dirty="0" err="1" smtClean="0"/>
              <a:t>Пиндемонти</a:t>
            </a:r>
            <a:r>
              <a:rPr lang="ru-RU" dirty="0" smtClean="0"/>
              <a:t>)</a:t>
            </a:r>
          </a:p>
          <a:p>
            <a:pPr algn="ctr"/>
            <a:r>
              <a:rPr lang="ru-RU" dirty="0" smtClean="0"/>
              <a:t>    </a:t>
            </a:r>
            <a:r>
              <a:rPr lang="ru-RU" sz="1800" dirty="0" smtClean="0"/>
              <a:t>1817     </a:t>
            </a:r>
            <a:r>
              <a:rPr lang="ru-RU" dirty="0" smtClean="0"/>
              <a:t>Южная ссылка. Северная ссылка        </a:t>
            </a:r>
            <a:r>
              <a:rPr lang="ru-RU" sz="1800" dirty="0" smtClean="0"/>
              <a:t>1836</a:t>
            </a:r>
          </a:p>
          <a:p>
            <a:r>
              <a:rPr lang="ru-RU" dirty="0" smtClean="0"/>
              <a:t>Петербург                                                                 Петербург</a:t>
            </a:r>
          </a:p>
          <a:p>
            <a:endParaRPr lang="en-US" dirty="0" smtClean="0"/>
          </a:p>
          <a:p>
            <a:r>
              <a:rPr lang="ru-RU" dirty="0" smtClean="0"/>
              <a:t>Ода – Послание -  Народная песня – Притча – Легенда – Религиозно-философская лирика</a:t>
            </a:r>
          </a:p>
          <a:p>
            <a:r>
              <a:rPr lang="ru-RU" dirty="0" smtClean="0"/>
              <a:t>Осуждение тирании                    Осуждение мирской</a:t>
            </a:r>
          </a:p>
          <a:p>
            <a:r>
              <a:rPr lang="ru-RU" dirty="0" smtClean="0"/>
              <a:t>			     власти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«Свобода мира»                          Личная свобода</a:t>
            </a:r>
          </a:p>
          <a:p>
            <a:pPr algn="ctr"/>
            <a:endParaRPr lang="ru-RU" dirty="0" smtClean="0"/>
          </a:p>
          <a:p>
            <a:r>
              <a:rPr lang="ru-RU" dirty="0" smtClean="0"/>
              <a:t>     Государственный                             Нравственный</a:t>
            </a:r>
          </a:p>
          <a:p>
            <a:r>
              <a:rPr lang="ru-RU" dirty="0" smtClean="0"/>
              <a:t>               закон                                         Божественный</a:t>
            </a:r>
          </a:p>
          <a:p>
            <a:r>
              <a:rPr lang="ru-RU" dirty="0" smtClean="0"/>
              <a:t>			    закон</a:t>
            </a:r>
          </a:p>
          <a:p>
            <a:pPr algn="ctr"/>
            <a:r>
              <a:rPr lang="ru-RU" u="sng" dirty="0" smtClean="0"/>
              <a:t>Идеал</a:t>
            </a:r>
          </a:p>
          <a:p>
            <a:r>
              <a:rPr lang="ru-RU" dirty="0" smtClean="0"/>
              <a:t>    Законопослушное                           Гуманистическое</a:t>
            </a:r>
          </a:p>
          <a:p>
            <a:r>
              <a:rPr lang="ru-RU" dirty="0" smtClean="0"/>
              <a:t>         государство	                         общество</a:t>
            </a:r>
          </a:p>
          <a:p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715142" y="385683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3144034" y="407114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57224" y="214311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643306" y="214311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929456" y="471409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3286910" y="471409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857356" y="342900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928794" y="442913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857356" y="492919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 flipV="1">
            <a:off x="1285852" y="5715016"/>
            <a:ext cx="71438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643174" y="5715016"/>
            <a:ext cx="71438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32" y="2857496"/>
            <a:ext cx="61436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i="1" dirty="0" smtClean="0"/>
              <a:t>Эволюция темы свободы и рабства в творчестве А.С.Пушкина</a:t>
            </a:r>
            <a:endParaRPr lang="ru-RU" sz="4800" i="1" dirty="0"/>
          </a:p>
        </p:txBody>
      </p:sp>
      <p:pic>
        <p:nvPicPr>
          <p:cNvPr id="5" name="Рисунок 4" descr="pushkin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14290"/>
            <a:ext cx="3009900" cy="295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3714744" y="785794"/>
            <a:ext cx="52149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CC6600"/>
                </a:solidFill>
              </a:rPr>
              <a:t>И долго буду тем любезен я народу,</a:t>
            </a:r>
          </a:p>
          <a:p>
            <a:r>
              <a:rPr lang="ru-RU" b="1" i="1" dirty="0" smtClean="0">
                <a:solidFill>
                  <a:srgbClr val="CC6600"/>
                </a:solidFill>
              </a:rPr>
              <a:t>Что чувства добрые я лирой пробуждал,</a:t>
            </a:r>
          </a:p>
          <a:p>
            <a:r>
              <a:rPr lang="ru-RU" b="1" i="1" dirty="0" smtClean="0">
                <a:solidFill>
                  <a:srgbClr val="CC6600"/>
                </a:solidFill>
              </a:rPr>
              <a:t>Что в мой жестокий век восславил я свободу…</a:t>
            </a:r>
          </a:p>
          <a:p>
            <a:r>
              <a:rPr lang="ru-RU" b="1" i="1" dirty="0">
                <a:solidFill>
                  <a:srgbClr val="CC6600"/>
                </a:solidFill>
              </a:rPr>
              <a:t>	</a:t>
            </a:r>
            <a:r>
              <a:rPr lang="ru-RU" b="1" i="1" dirty="0" smtClean="0">
                <a:solidFill>
                  <a:srgbClr val="CC6600"/>
                </a:solidFill>
              </a:rPr>
              <a:t>		А.С.Пушкин</a:t>
            </a:r>
            <a:endParaRPr lang="ru-RU" b="1" i="1" dirty="0">
              <a:solidFill>
                <a:srgbClr val="CC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5929330"/>
            <a:ext cx="36433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Автор презентации – </a:t>
            </a:r>
          </a:p>
          <a:p>
            <a:pPr algn="ctr"/>
            <a:r>
              <a:rPr lang="ru-RU" sz="1400" dirty="0" smtClean="0"/>
              <a:t>Лобанова Марина Петровна, учитель ГОУ СОШ № 603. Санкт-Петербург. 2010 год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Эволюция -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298" y="142852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/>
              <a:t>развитие, процесс изменения </a:t>
            </a:r>
            <a:r>
              <a:rPr lang="ru-RU" sz="2400" i="1" dirty="0" err="1"/>
              <a:t>кого-чего-нибудь</a:t>
            </a:r>
            <a:r>
              <a:rPr lang="ru-RU" sz="2400" i="1" dirty="0"/>
              <a:t> от одного состояния к другому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00364" y="928670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Лирика -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500174"/>
            <a:ext cx="88583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i="1" dirty="0"/>
              <a:t>один из трёх родов художеств. </a:t>
            </a:r>
            <a:r>
              <a:rPr lang="ru-RU" sz="2400" i="1" dirty="0" smtClean="0"/>
              <a:t>литературы, </a:t>
            </a:r>
            <a:r>
              <a:rPr lang="ru-RU" sz="2400" i="1" dirty="0"/>
              <a:t>в пределах которого </a:t>
            </a:r>
            <a:r>
              <a:rPr lang="ru-RU" sz="2400" b="1" i="1" dirty="0" err="1"/>
              <a:t>мироотношение</a:t>
            </a:r>
            <a:r>
              <a:rPr lang="ru-RU" sz="2400" b="1" i="1" dirty="0"/>
              <a:t> автора (или персонажа) раскрывается как непосредственное выражение, излияние его чувств, мыслей, впечатлений, настроений, желаний и пр.</a:t>
            </a:r>
            <a:r>
              <a:rPr lang="ru-RU" sz="2400" i="1" dirty="0"/>
              <a:t> В лирическом образе через крупицу живого чувства (мысли, переживания) поэта выражает себя всё извечное бытие, глубинные социально-политические и духовно-исторические конфликты, напряжённые философские и гражданские искания. 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4786322"/>
            <a:ext cx="85725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Вывод</a:t>
            </a:r>
            <a:r>
              <a:rPr lang="ru-RU" sz="2400" b="1" dirty="0" smtClean="0">
                <a:solidFill>
                  <a:srgbClr val="C00000"/>
                </a:solidFill>
              </a:rPr>
              <a:t>:</a:t>
            </a:r>
            <a:r>
              <a:rPr lang="ru-RU" sz="2400" b="1" dirty="0" smtClean="0"/>
              <a:t> </a:t>
            </a:r>
            <a:r>
              <a:rPr lang="ru-RU" dirty="0" smtClean="0"/>
              <a:t> </a:t>
            </a:r>
            <a:r>
              <a:rPr lang="ru-RU" sz="2800" b="1" i="1" dirty="0"/>
              <a:t>Цель урока – </a:t>
            </a:r>
            <a:r>
              <a:rPr lang="ru-RU" sz="2800" b="1" i="1" dirty="0">
                <a:solidFill>
                  <a:srgbClr val="C00000"/>
                </a:solidFill>
              </a:rPr>
              <a:t>рассмотреть развитие, процесс изменения отношения Пушкина к свободе и рабству  на протяжении всей его творческой жизни.</a:t>
            </a:r>
            <a:endParaRPr lang="ru-RU" sz="2800" dirty="0">
              <a:solidFill>
                <a:srgbClr val="C00000"/>
              </a:solidFill>
            </a:endParaRPr>
          </a:p>
          <a:p>
            <a:r>
              <a:rPr lang="ru-RU" sz="2800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461508"/>
          <a:ext cx="8429684" cy="4304620"/>
        </p:xfrm>
        <a:graphic>
          <a:graphicData uri="http://schemas.openxmlformats.org/drawingml/2006/table">
            <a:tbl>
              <a:tblPr/>
              <a:tblGrid>
                <a:gridCol w="1571636"/>
                <a:gridCol w="3241597"/>
                <a:gridCol w="3616451"/>
              </a:tblGrid>
              <a:tr h="835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Слово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41" marR="463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85918" y="1357298"/>
            <a:ext cx="314327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ru-RU" b="1" dirty="0">
                <a:solidFill>
                  <a:srgbClr val="CC6600"/>
                </a:solidFill>
                <a:latin typeface="Arial"/>
                <a:ea typeface="Calibri"/>
                <a:cs typeface="Times New Roman"/>
              </a:rPr>
              <a:t>Несвобода, неволя, кабала, зависимость, подвластность, подчинение, плен, </a:t>
            </a:r>
            <a:r>
              <a:rPr lang="ru-RU" b="1" dirty="0" smtClean="0">
                <a:solidFill>
                  <a:srgbClr val="CC6600"/>
                </a:solidFill>
                <a:latin typeface="Arial"/>
                <a:ea typeface="Calibri"/>
                <a:cs typeface="Times New Roman"/>
              </a:rPr>
              <a:t>подчиненность </a:t>
            </a:r>
            <a:endParaRPr lang="ru-RU" b="1" dirty="0">
              <a:solidFill>
                <a:srgbClr val="CC6600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1357298"/>
            <a:ext cx="350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C6600"/>
                </a:solidFill>
                <a:latin typeface="Arial"/>
                <a:ea typeface="Calibri"/>
                <a:cs typeface="Times New Roman"/>
              </a:rPr>
              <a:t>Тюрьма, кандалы, узник, темница, </a:t>
            </a:r>
            <a:r>
              <a:rPr lang="ru-RU" b="1" dirty="0" smtClean="0">
                <a:solidFill>
                  <a:srgbClr val="CC6600"/>
                </a:solidFill>
                <a:latin typeface="Arial"/>
                <a:ea typeface="Calibri"/>
                <a:cs typeface="Times New Roman"/>
              </a:rPr>
              <a:t>тирания…</a:t>
            </a:r>
            <a:endParaRPr lang="ru-RU" b="1" dirty="0">
              <a:solidFill>
                <a:srgbClr val="CC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64305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Рабство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335756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Свобода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5918" y="3214686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Воля, вольность, независимость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3504" y="3214686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Небо, воздух, море, корабль, птица…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85918" y="500042"/>
            <a:ext cx="307183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0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Синонимы, лексическое значение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2066" y="500042"/>
            <a:ext cx="350046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0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Ассоциации и</a:t>
            </a:r>
            <a:r>
              <a:rPr lang="en-US" sz="20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/</a:t>
            </a:r>
            <a:r>
              <a:rPr lang="ru-RU" sz="20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или символы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4" name="Рисунок 13" descr="033107slave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929198"/>
            <a:ext cx="2143140" cy="1660667"/>
          </a:xfrm>
          <a:prstGeom prst="rect">
            <a:avLst/>
          </a:prstGeom>
        </p:spPr>
      </p:pic>
      <p:pic>
        <p:nvPicPr>
          <p:cNvPr id="16" name="Рисунок 15" descr="2rabstv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89606" y="5006812"/>
            <a:ext cx="2098587" cy="16368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214290"/>
          <a:ext cx="8643998" cy="5279894"/>
        </p:xfrm>
        <a:graphic>
          <a:graphicData uri="http://schemas.openxmlformats.org/drawingml/2006/table">
            <a:tbl>
              <a:tblPr/>
              <a:tblGrid>
                <a:gridCol w="391079"/>
                <a:gridCol w="704382"/>
                <a:gridCol w="690489"/>
                <a:gridCol w="2643206"/>
                <a:gridCol w="1000132"/>
                <a:gridCol w="3214710"/>
              </a:tblGrid>
              <a:tr h="171451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Название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Год.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Период   жизни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и творчества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Жанр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Цитата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Форма свободы/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несвободы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Отношение автора к свободе и рабству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38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«Вольность»</a:t>
                      </a:r>
                      <a:endParaRPr lang="ru-RU" sz="20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071670" y="2143116"/>
            <a:ext cx="25717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ru-RU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«Хочу воспеть Свободу миру,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0" lvl="0">
              <a:lnSpc>
                <a:spcPct val="115000"/>
              </a:lnSpc>
            </a:pPr>
            <a:r>
              <a:rPr lang="ru-RU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На тронах поразить порок»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2214554"/>
            <a:ext cx="1000132" cy="357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1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Тирания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-705262" y="3324578"/>
            <a:ext cx="3357588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 marR="71755" lvl="0" algn="ctr">
              <a:lnSpc>
                <a:spcPct val="115000"/>
              </a:lnSpc>
            </a:pPr>
            <a:r>
              <a:rPr lang="ru-RU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1817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71755" marR="71755" lvl="0" algn="ctr">
              <a:lnSpc>
                <a:spcPct val="115000"/>
              </a:lnSpc>
            </a:pPr>
            <a:r>
              <a:rPr lang="ru-RU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Петербургский период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51695" y="339158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Ода</a:t>
            </a:r>
          </a:p>
          <a:p>
            <a:pPr algn="ctr"/>
            <a:r>
              <a:rPr lang="ru-RU" dirty="0" smtClean="0"/>
              <a:t>Жанр 18 века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8" y="1928802"/>
            <a:ext cx="314327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755" marR="71755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Arial"/>
                <a:ea typeface="Calibri"/>
                <a:cs typeface="Times New Roman"/>
              </a:rPr>
              <a:t>«Нарушение закона гибельно для государства и для Свободы. </a:t>
            </a:r>
            <a:r>
              <a:rPr lang="ru-RU" b="1" dirty="0" smtClean="0">
                <a:latin typeface="Arial"/>
                <a:ea typeface="Calibri"/>
                <a:cs typeface="Times New Roman"/>
              </a:rPr>
              <a:t>Подлинная свобода возможна при верховенстве законов и над властителем, и над народом».</a:t>
            </a:r>
          </a:p>
          <a:p>
            <a:pPr marL="71755" marR="71755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Arial"/>
                <a:ea typeface="Calibri"/>
                <a:cs typeface="Times New Roman"/>
              </a:rPr>
              <a:t> </a:t>
            </a:r>
            <a:r>
              <a:rPr lang="ru-RU" i="1" u="sng" dirty="0" smtClean="0">
                <a:latin typeface="Arial"/>
                <a:ea typeface="Calibri"/>
                <a:cs typeface="Times New Roman"/>
              </a:rPr>
              <a:t>Классицистический идеал Просвещения.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857628"/>
          <a:ext cx="8786874" cy="2789176"/>
        </p:xfrm>
        <a:graphic>
          <a:graphicData uri="http://schemas.openxmlformats.org/drawingml/2006/table">
            <a:tbl>
              <a:tblPr/>
              <a:tblGrid>
                <a:gridCol w="397542"/>
                <a:gridCol w="716025"/>
                <a:gridCol w="672384"/>
                <a:gridCol w="2857520"/>
                <a:gridCol w="1071570"/>
                <a:gridCol w="3071833"/>
              </a:tblGrid>
              <a:tr h="278917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«К Чаадаеву»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1818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Arial"/>
                          <a:ea typeface="Calibri"/>
                          <a:cs typeface="Times New Roman"/>
                        </a:rPr>
                        <a:t>Петерб</a:t>
                      </a: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. период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Послание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«свободою горим»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«звезда пленительного счастья»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«на обломках самовластья напишут наши имена»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Самовластье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Юношеское представление о свободе как о </a:t>
                      </a:r>
                      <a:r>
                        <a:rPr lang="ru-RU" sz="1800" b="1" i="1" u="sng" dirty="0">
                          <a:latin typeface="Arial"/>
                          <a:ea typeface="Calibri"/>
                          <a:cs typeface="Times New Roman"/>
                        </a:rPr>
                        <a:t>романтическом идеале.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get_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104" y="214290"/>
            <a:ext cx="2472854" cy="3214710"/>
          </a:xfrm>
          <a:prstGeom prst="rect">
            <a:avLst/>
          </a:prstGeom>
        </p:spPr>
      </p:pic>
      <p:pic>
        <p:nvPicPr>
          <p:cNvPr id="5" name="Рисунок 4" descr="Pushkin_1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0"/>
            <a:ext cx="2543179" cy="3679624"/>
          </a:xfrm>
          <a:prstGeom prst="rect">
            <a:avLst/>
          </a:prstGeom>
        </p:spPr>
      </p:pic>
      <p:pic>
        <p:nvPicPr>
          <p:cNvPr id="6" name="Рисунок 5" descr="get_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64" y="214289"/>
            <a:ext cx="2500330" cy="3396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572560" cy="4500594"/>
        </p:xfrm>
        <a:graphic>
          <a:graphicData uri="http://schemas.openxmlformats.org/drawingml/2006/table">
            <a:tbl>
              <a:tblPr/>
              <a:tblGrid>
                <a:gridCol w="387847"/>
                <a:gridCol w="698561"/>
                <a:gridCol w="770980"/>
                <a:gridCol w="3214710"/>
                <a:gridCol w="1500198"/>
                <a:gridCol w="2000264"/>
              </a:tblGrid>
              <a:tr h="450059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«Деревня»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1819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Arial"/>
                          <a:ea typeface="Calibri"/>
                          <a:cs typeface="Times New Roman"/>
                        </a:rPr>
                        <a:t>Петерб</a:t>
                      </a: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. период.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Михайловское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Пастораль.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Гражданская лирика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«Увижу ль, о друзья! Народ неугнетенный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И рабство, падшее по манию царя,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И над отечеством свободы просвещенной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Взойдет ли наконец прекрасная заря?»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«Барство дикое»  «рабство тощее»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Надежда на государственные реформы – отмену «рабства» по велению государя.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bolshoemihajlovskoeozerosiy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3929066"/>
            <a:ext cx="2363362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11669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2786058"/>
            <a:ext cx="2500330" cy="18377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get_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1428736"/>
            <a:ext cx="1571636" cy="12501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venetsianov-barn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858016" y="2643182"/>
            <a:ext cx="1724597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02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286380" y="2500306"/>
            <a:ext cx="1091811" cy="15001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kish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2692792"/>
            <a:ext cx="1785918" cy="12402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4071942"/>
          <a:ext cx="8643998" cy="2658378"/>
        </p:xfrm>
        <a:graphic>
          <a:graphicData uri="http://schemas.openxmlformats.org/drawingml/2006/table">
            <a:tbl>
              <a:tblPr/>
              <a:tblGrid>
                <a:gridCol w="391079"/>
                <a:gridCol w="1109119"/>
                <a:gridCol w="642942"/>
                <a:gridCol w="2714644"/>
                <a:gridCol w="1000132"/>
                <a:gridCol w="2786082"/>
              </a:tblGrid>
              <a:tr h="265837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Arial"/>
                          <a:ea typeface="Calibri"/>
                          <a:cs typeface="Times New Roman"/>
                        </a:rPr>
                        <a:t>«Узник»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/>
                          <a:ea typeface="Calibri"/>
                          <a:cs typeface="Times New Roman"/>
                        </a:rPr>
                        <a:t>1822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Южная ссылка.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Кишинев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Народная песня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«Сижу за решеткой в темнице сырой,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Вскормленный свободой орел молодой»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Заключение тюрьма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Calibri"/>
                          <a:cs typeface="Times New Roman"/>
                        </a:rPr>
                        <a:t> Свобода – извечная мечта народа. Нельзя заключить в тюрьму мечту о свободе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01" marR="42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349119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143636" y="1500175"/>
            <a:ext cx="1143008" cy="15240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image_large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286644" y="142852"/>
            <a:ext cx="1694753" cy="1593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3108" y="142852"/>
            <a:ext cx="364333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УЗНИК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Сижу за решеткой в темнице сырой. Вскормленный в неволе орел молодой,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Мой грустный товарищ, махая крылом, Кровавую пищу клюет под окном,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 Клюет, и бросает, и смотрит в окно,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Как будто со мною задумал одно;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Зовет меня взглядом и криком своим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И вымолвить хочет: "Давай улетим!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Мы вольные птицы; пора, брат, пора!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Туда, где за тучей белеет гора,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Туда, где синеют морские края,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effectLst/>
                <a:latin typeface="Arial Unicode MS" pitchFamily="34" charset="-128"/>
              </a:rPr>
              <a:t>Туда, где гуляем лишь ветер... да я!..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1822 </a:t>
            </a:r>
          </a:p>
        </p:txBody>
      </p:sp>
      <p:pic>
        <p:nvPicPr>
          <p:cNvPr id="8" name="Рисунок 7" descr="j4256_1158263913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42844" y="214290"/>
            <a:ext cx="1857356" cy="2298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get_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291" y="142852"/>
            <a:ext cx="7752709" cy="514351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 rot="20707972">
            <a:off x="2105635" y="828535"/>
            <a:ext cx="498200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	</a:t>
            </a:r>
            <a:r>
              <a:rPr lang="ru-RU" sz="1400" i="1" dirty="0" smtClean="0">
                <a:solidFill>
                  <a:srgbClr val="C00000"/>
                </a:solidFill>
              </a:rPr>
              <a:t>« Он начал говорить притчею: вышел сеятель сеять семя свое, и когда он сеял, иное упало при дороге и было потоптано, и птицы небесные поклевали его; а иное упало на камень и, взойдя, засохло, потому что не имело влаги; а иное упало между тернием, и выросло терние и заглушило его; а иное упало на добрую землю и, взойдя, принесло плод </a:t>
            </a:r>
            <a:r>
              <a:rPr lang="ru-RU" sz="1400" i="1" dirty="0" err="1" smtClean="0">
                <a:solidFill>
                  <a:srgbClr val="C00000"/>
                </a:solidFill>
              </a:rPr>
              <a:t>сторичный</a:t>
            </a:r>
            <a:r>
              <a:rPr lang="ru-RU" sz="1400" i="1" dirty="0" smtClean="0">
                <a:solidFill>
                  <a:srgbClr val="C00000"/>
                </a:solidFill>
              </a:rPr>
              <a:t>. Сказав сие, возгласил: кто имеет уши слышать, да слышит!»</a:t>
            </a:r>
          </a:p>
          <a:p>
            <a:r>
              <a:rPr lang="ru-RU" sz="1400" i="1" dirty="0" smtClean="0">
                <a:solidFill>
                  <a:srgbClr val="C00000"/>
                </a:solidFill>
              </a:rPr>
              <a:t>			(Евангелие от Луки)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5380672"/>
            <a:ext cx="65008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«На днях я закаялся и, смотря и на Запад Европы, и вокруг себя, обратился к Евангелию и произнес сию притчу в подражание басни </a:t>
            </a:r>
            <a:r>
              <a:rPr lang="ru-RU" i="1" dirty="0" err="1" smtClean="0"/>
              <a:t>Иисусовой</a:t>
            </a:r>
            <a:r>
              <a:rPr lang="ru-RU" i="1" dirty="0" smtClean="0"/>
              <a:t>».</a:t>
            </a:r>
          </a:p>
          <a:p>
            <a:r>
              <a:rPr lang="ru-RU" i="1" dirty="0"/>
              <a:t>	</a:t>
            </a:r>
            <a:r>
              <a:rPr lang="ru-RU" i="1" dirty="0" smtClean="0"/>
              <a:t>	 </a:t>
            </a:r>
            <a:r>
              <a:rPr lang="ru-RU" dirty="0" smtClean="0"/>
              <a:t>(Из письма Пушкина)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d2749a9b8cf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5" y="0"/>
            <a:ext cx="1714512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1383</Words>
  <Application>Microsoft Office PowerPoint</Application>
  <PresentationFormat>Экран (4:3)</PresentationFormat>
  <Paragraphs>266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Эволюция темы свободы и рабства в творчестве А.С.Пушкина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 </dc:creator>
  <cp:lastModifiedBy>Tata</cp:lastModifiedBy>
  <cp:revision>86</cp:revision>
  <dcterms:created xsi:type="dcterms:W3CDTF">2009-07-08T04:23:32Z</dcterms:created>
  <dcterms:modified xsi:type="dcterms:W3CDTF">2011-06-24T11:01:54Z</dcterms:modified>
</cp:coreProperties>
</file>