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9B5C5-7C31-41D7-A7F4-5CEAC5F829B9}" type="datetimeFigureOut">
              <a:rPr lang="ru-RU" smtClean="0"/>
              <a:pPr/>
              <a:t>18.01.2011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6BA1A-6C6A-4F56-891B-0909B30CC3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1285860"/>
            <a:ext cx="6215106" cy="260480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Fade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Конус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50" endPos="85000" dir="5400000" sy="-100000" algn="bl" rotWithShape="0"/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4929198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Куделькина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Инна Алексеевна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2010-2011 год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28596" y="2428868"/>
            <a:ext cx="1857388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2"/>
          </p:cNvCxnSpPr>
          <p:nvPr/>
        </p:nvCxnSpPr>
        <p:spPr>
          <a:xfrm rot="10800000" flipH="1">
            <a:off x="428596" y="642918"/>
            <a:ext cx="857256" cy="221457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6"/>
          </p:cNvCxnSpPr>
          <p:nvPr/>
        </p:nvCxnSpPr>
        <p:spPr>
          <a:xfrm flipH="1" flipV="1">
            <a:off x="1285852" y="714356"/>
            <a:ext cx="1000132" cy="214314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357290" y="2786058"/>
            <a:ext cx="203996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00100" y="2786058"/>
            <a:ext cx="214314" cy="1984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14348" y="2786058"/>
            <a:ext cx="21272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428596" y="2786058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643042" y="2786058"/>
            <a:ext cx="28416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2000232" y="2786058"/>
            <a:ext cx="194472" cy="1984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785786" y="3071810"/>
            <a:ext cx="214314" cy="15319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071538" y="2857496"/>
            <a:ext cx="214314" cy="14287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285852" y="2643182"/>
            <a:ext cx="214314" cy="17224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1571604" y="2500306"/>
            <a:ext cx="185742" cy="1103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1143770" y="927876"/>
            <a:ext cx="285752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1143770" y="1356504"/>
            <a:ext cx="285752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1143770" y="1713694"/>
            <a:ext cx="285752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1143770" y="2142322"/>
            <a:ext cx="285752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1143770" y="2642388"/>
            <a:ext cx="285752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750861" y="2535231"/>
            <a:ext cx="284958" cy="7223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822299" y="2106603"/>
            <a:ext cx="285752" cy="7302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>
            <a:off x="912785" y="1730365"/>
            <a:ext cx="265910" cy="9128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993747" y="1363651"/>
            <a:ext cx="256386" cy="10080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1055264" y="1087820"/>
            <a:ext cx="246862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>
            <a:off x="642910" y="3000372"/>
            <a:ext cx="357190" cy="7143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6200000" flipH="1">
            <a:off x="1286646" y="1072340"/>
            <a:ext cx="214314" cy="698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16200000" flipH="1">
            <a:off x="1357290" y="1357298"/>
            <a:ext cx="194472" cy="515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H="1">
            <a:off x="1393009" y="1678769"/>
            <a:ext cx="256386" cy="42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16200000" flipH="1">
            <a:off x="1500166" y="2000240"/>
            <a:ext cx="214314" cy="714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16200000" flipH="1">
            <a:off x="1535885" y="2321711"/>
            <a:ext cx="308776" cy="9446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1214414" y="278605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500034" y="321468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90" name="TextBox 89"/>
          <p:cNvSpPr txBox="1"/>
          <p:nvPr/>
        </p:nvSpPr>
        <p:spPr>
          <a:xfrm>
            <a:off x="1071538" y="28572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1285852" y="857232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928794" y="57148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Ось</a:t>
            </a:r>
            <a:endParaRPr lang="ru-RU" dirty="0"/>
          </a:p>
        </p:txBody>
      </p:sp>
      <p:cxnSp>
        <p:nvCxnSpPr>
          <p:cNvPr id="95" name="Прямая соединительная линия 94"/>
          <p:cNvCxnSpPr>
            <a:stCxn id="90" idx="2"/>
          </p:cNvCxnSpPr>
          <p:nvPr/>
        </p:nvCxnSpPr>
        <p:spPr>
          <a:xfrm rot="5400000" flipH="1" flipV="1">
            <a:off x="1511954" y="238220"/>
            <a:ext cx="155018" cy="678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2000232" y="214290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вершина</a:t>
            </a:r>
            <a:endParaRPr lang="ru-RU" dirty="0"/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rot="10800000" flipV="1">
            <a:off x="357158" y="1357298"/>
            <a:ext cx="64294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10800000">
            <a:off x="357158" y="1428736"/>
            <a:ext cx="64294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0" y="1000109"/>
            <a:ext cx="1142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Образующие</a:t>
            </a:r>
            <a:endParaRPr lang="ru-RU" dirty="0"/>
          </a:p>
        </p:txBody>
      </p:sp>
      <p:cxnSp>
        <p:nvCxnSpPr>
          <p:cNvPr id="104" name="Прямая соединительная линия 103"/>
          <p:cNvCxnSpPr/>
          <p:nvPr/>
        </p:nvCxnSpPr>
        <p:spPr>
          <a:xfrm rot="5400000">
            <a:off x="-178627" y="2821777"/>
            <a:ext cx="150019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>
            <a:off x="76168" y="2566982"/>
            <a:ext cx="1500198" cy="938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0" y="3714752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Боковая поверхность</a:t>
            </a:r>
            <a:endParaRPr lang="ru-RU" dirty="0"/>
          </a:p>
        </p:txBody>
      </p:sp>
      <p:cxnSp>
        <p:nvCxnSpPr>
          <p:cNvPr id="112" name="Прямая соединительная линия 111"/>
          <p:cNvCxnSpPr>
            <a:stCxn id="88" idx="2"/>
          </p:cNvCxnSpPr>
          <p:nvPr/>
        </p:nvCxnSpPr>
        <p:spPr>
          <a:xfrm rot="16200000" flipH="1">
            <a:off x="1363361" y="3292195"/>
            <a:ext cx="63080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643042" y="371475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Основание</a:t>
            </a:r>
            <a:endParaRPr lang="ru-RU" dirty="0"/>
          </a:p>
        </p:txBody>
      </p:sp>
      <p:sp>
        <p:nvSpPr>
          <p:cNvPr id="114" name="TextBox 113"/>
          <p:cNvSpPr txBox="1"/>
          <p:nvPr/>
        </p:nvSpPr>
        <p:spPr>
          <a:xfrm>
            <a:off x="3357554" y="428604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1)Назвать две образующие конуса , сравнить их.</a:t>
            </a:r>
            <a:endParaRPr lang="ru-RU" dirty="0"/>
          </a:p>
        </p:txBody>
      </p:sp>
      <p:sp>
        <p:nvSpPr>
          <p:cNvPr id="115" name="TextBox 114"/>
          <p:cNvSpPr txBox="1"/>
          <p:nvPr/>
        </p:nvSpPr>
        <p:spPr>
          <a:xfrm>
            <a:off x="3357554" y="928670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2)Назвать углы наклона образующих конуса к плоскости основания , сравнить их.</a:t>
            </a:r>
            <a:endParaRPr lang="ru-RU" dirty="0"/>
          </a:p>
        </p:txBody>
      </p:sp>
      <p:sp>
        <p:nvSpPr>
          <p:cNvPr id="116" name="TextBox 115"/>
          <p:cNvSpPr txBox="1"/>
          <p:nvPr/>
        </p:nvSpPr>
        <p:spPr>
          <a:xfrm>
            <a:off x="3357554" y="1643050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3)Каков угол между осью конуса и основанием . Почему?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3357554" y="2357430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4)Каков вид          АОР? </a:t>
            </a:r>
            <a:endParaRPr lang="ru-RU" dirty="0"/>
          </a:p>
        </p:txBody>
      </p:sp>
      <p:sp>
        <p:nvSpPr>
          <p:cNvPr id="118" name="Равнобедренный треугольник 117"/>
          <p:cNvSpPr/>
          <p:nvPr/>
        </p:nvSpPr>
        <p:spPr>
          <a:xfrm>
            <a:off x="4786314" y="2428868"/>
            <a:ext cx="285752" cy="21431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1538" y="214290"/>
            <a:ext cx="6960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Конус-тело вращения</a:t>
            </a:r>
            <a:endParaRPr lang="ru-RU" sz="54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57224" y="3929066"/>
            <a:ext cx="2071702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6" idx="2"/>
          </p:cNvCxnSpPr>
          <p:nvPr/>
        </p:nvCxnSpPr>
        <p:spPr>
          <a:xfrm rot="10800000" flipH="1">
            <a:off x="857224" y="2000241"/>
            <a:ext cx="1000132" cy="232173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V="1">
            <a:off x="1250134" y="2607465"/>
            <a:ext cx="2214578" cy="1000131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endCxn id="6" idx="5"/>
          </p:cNvCxnSpPr>
          <p:nvPr/>
        </p:nvCxnSpPr>
        <p:spPr>
          <a:xfrm rot="16200000" flipH="1">
            <a:off x="941662" y="2915934"/>
            <a:ext cx="2599564" cy="76817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6" idx="3"/>
          </p:cNvCxnSpPr>
          <p:nvPr/>
        </p:nvCxnSpPr>
        <p:spPr>
          <a:xfrm rot="5400000">
            <a:off x="209205" y="2951653"/>
            <a:ext cx="2599564" cy="6967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1786712" y="2428074"/>
            <a:ext cx="14287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1724798" y="2775740"/>
            <a:ext cx="275434" cy="1031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1749405" y="3108323"/>
            <a:ext cx="234156" cy="1825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1750993" y="3463925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750199" y="3750471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1750993" y="4106867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1714480" y="2143116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1142976" y="4429132"/>
            <a:ext cx="285752" cy="20479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1500166" y="4286256"/>
            <a:ext cx="276228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0800000">
            <a:off x="2643174" y="4214818"/>
            <a:ext cx="214314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>
            <a:off x="1928794" y="4214818"/>
            <a:ext cx="214314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0800000">
            <a:off x="2214546" y="4214818"/>
            <a:ext cx="357190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714480" y="15716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graphicFrame>
        <p:nvGraphicFramePr>
          <p:cNvPr id="62" name="Объект 61"/>
          <p:cNvGraphicFramePr>
            <a:graphicFrameLocks noChangeAspect="1"/>
          </p:cNvGraphicFramePr>
          <p:nvPr/>
        </p:nvGraphicFramePr>
        <p:xfrm>
          <a:off x="2857488" y="4071942"/>
          <a:ext cx="347384" cy="393702"/>
        </p:xfrm>
        <a:graphic>
          <a:graphicData uri="http://schemas.openxmlformats.org/presentationml/2006/ole">
            <p:oleObj spid="_x0000_s1026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63" name="Объект 62"/>
          <p:cNvGraphicFramePr>
            <a:graphicFrameLocks noChangeAspect="1"/>
          </p:cNvGraphicFramePr>
          <p:nvPr/>
        </p:nvGraphicFramePr>
        <p:xfrm>
          <a:off x="2500298" y="4572008"/>
          <a:ext cx="285752" cy="465140"/>
        </p:xfrm>
        <a:graphic>
          <a:graphicData uri="http://schemas.openxmlformats.org/presentationml/2006/ole">
            <p:oleObj spid="_x0000_s1027" name="Формула" r:id="rId4" imgW="177480" imgH="215640" progId="Equation.3">
              <p:embed/>
            </p:oleObj>
          </a:graphicData>
        </a:graphic>
      </p:graphicFrame>
      <p:graphicFrame>
        <p:nvGraphicFramePr>
          <p:cNvPr id="64" name="Объект 63"/>
          <p:cNvGraphicFramePr>
            <a:graphicFrameLocks noChangeAspect="1"/>
          </p:cNvGraphicFramePr>
          <p:nvPr/>
        </p:nvGraphicFramePr>
        <p:xfrm>
          <a:off x="1000100" y="4643446"/>
          <a:ext cx="361952" cy="374652"/>
        </p:xfrm>
        <a:graphic>
          <a:graphicData uri="http://schemas.openxmlformats.org/presentationml/2006/ole">
            <p:oleObj spid="_x0000_s1028" name="Формула" r:id="rId5" imgW="152280" imgH="177480" progId="Equation.3">
              <p:embed/>
            </p:oleObj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1714480" y="42148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4000496" y="1928802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1)Боковая поверхность образуется вращением гипотенузы АС.</a:t>
            </a:r>
            <a:endParaRPr lang="ru-RU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4000496" y="26431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2)Основание- вращением катета ВС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данные 3"/>
          <p:cNvSpPr/>
          <p:nvPr/>
        </p:nvSpPr>
        <p:spPr>
          <a:xfrm rot="19720163">
            <a:off x="703180" y="2448166"/>
            <a:ext cx="3766163" cy="2387078"/>
          </a:xfrm>
          <a:prstGeom prst="flowChartInputOutp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6200000" flipV="1">
            <a:off x="1893075" y="2893215"/>
            <a:ext cx="2214578" cy="1571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16" idx="1"/>
          </p:cNvCxnSpPr>
          <p:nvPr/>
        </p:nvCxnSpPr>
        <p:spPr>
          <a:xfrm rot="10800000" flipH="1">
            <a:off x="2152651" y="2571746"/>
            <a:ext cx="61894" cy="26947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Хорда 15"/>
          <p:cNvSpPr/>
          <p:nvPr/>
        </p:nvSpPr>
        <p:spPr>
          <a:xfrm rot="15437718">
            <a:off x="2356914" y="4252884"/>
            <a:ext cx="1212517" cy="1661728"/>
          </a:xfrm>
          <a:prstGeom prst="chor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16200000" flipV="1">
            <a:off x="964381" y="3321843"/>
            <a:ext cx="3500462" cy="12858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2178827" y="2821777"/>
            <a:ext cx="428628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2428860" y="3286124"/>
            <a:ext cx="357190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2750331" y="3679033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2964645" y="4036223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6200000" flipH="1">
            <a:off x="3178959" y="4321975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2071670" y="4286256"/>
            <a:ext cx="1143008" cy="57150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1928794" y="3857628"/>
            <a:ext cx="1071570" cy="50006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2035951" y="3464719"/>
            <a:ext cx="642942" cy="28575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endCxn id="4" idx="3"/>
          </p:cNvCxnSpPr>
          <p:nvPr/>
        </p:nvCxnSpPr>
        <p:spPr>
          <a:xfrm rot="5400000">
            <a:off x="2764538" y="4406894"/>
            <a:ext cx="570778" cy="32950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9" name="Дуга 58"/>
          <p:cNvSpPr/>
          <p:nvPr/>
        </p:nvSpPr>
        <p:spPr>
          <a:xfrm rot="12806521">
            <a:off x="2038962" y="4753614"/>
            <a:ext cx="571504" cy="571504"/>
          </a:xfrm>
          <a:prstGeom prst="arc">
            <a:avLst>
              <a:gd name="adj1" fmla="val 16200000"/>
              <a:gd name="adj2" fmla="val 960013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Дуга 60"/>
          <p:cNvSpPr/>
          <p:nvPr/>
        </p:nvSpPr>
        <p:spPr>
          <a:xfrm rot="17764562">
            <a:off x="2195987" y="4515643"/>
            <a:ext cx="822936" cy="790278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Дуга 61"/>
          <p:cNvSpPr/>
          <p:nvPr/>
        </p:nvSpPr>
        <p:spPr>
          <a:xfrm rot="18984782">
            <a:off x="2645656" y="4463594"/>
            <a:ext cx="714380" cy="500066"/>
          </a:xfrm>
          <a:prstGeom prst="arc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rot="5400000">
            <a:off x="1928397" y="3357959"/>
            <a:ext cx="357984" cy="714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1903393" y="2811459"/>
            <a:ext cx="561186" cy="817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1857356" y="3929066"/>
            <a:ext cx="357190" cy="714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1821637" y="4393413"/>
            <a:ext cx="35719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1806157" y="4908959"/>
            <a:ext cx="3897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V="1">
            <a:off x="3000364" y="4500570"/>
            <a:ext cx="285752" cy="21431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2643174" y="4786322"/>
            <a:ext cx="242637" cy="18969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flipV="1">
            <a:off x="2214546" y="5072074"/>
            <a:ext cx="195266" cy="16192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214810" y="4214818"/>
            <a:ext cx="4643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Если секущая плоскость проходит через ось конуса , то сечение представляет собой равнобедренный треугольник.</a:t>
            </a:r>
          </a:p>
          <a:p>
            <a:r>
              <a:rPr lang="ru-RU" sz="2000" b="1" i="1" dirty="0" smtClean="0"/>
              <a:t>Сечение ,проходящее через ось конуса , называется осевым.</a:t>
            </a:r>
            <a:endParaRPr lang="ru-RU" sz="2000" b="1" i="1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2000232" y="357166"/>
            <a:ext cx="48908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Сечение конуса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714480" y="1500174"/>
            <a:ext cx="1857388" cy="2428892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 rot="16200000" flipH="1">
            <a:off x="1428728" y="2714620"/>
            <a:ext cx="242889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428860" y="2000240"/>
            <a:ext cx="100013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20" idx="1"/>
          </p:cNvCxnSpPr>
          <p:nvPr/>
        </p:nvCxnSpPr>
        <p:spPr>
          <a:xfrm flipV="1">
            <a:off x="2786050" y="1970592"/>
            <a:ext cx="642942" cy="4582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643174" y="3071810"/>
            <a:ext cx="1019180" cy="190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643174" y="3929066"/>
            <a:ext cx="1000132" cy="2143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28992" y="178592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Образующие конуса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14744" y="278605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Высота треугольника- высота конуса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643306" y="4000504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Диаметр основания конуса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build="p"/>
      <p:bldP spid="22" grpId="0" build="p"/>
      <p:bldP spid="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/>
              <a:t>Если секущая плоскость перпендикулярна к оси конуса , то сечение конуса представляет собой круг.</a:t>
            </a:r>
          </a:p>
          <a:p>
            <a:pPr>
              <a:buNone/>
            </a:pPr>
            <a:r>
              <a:rPr lang="ru-RU" i="1" dirty="0" smtClean="0"/>
              <a:t>1)Сечение плоскостью , пересекающей все образующие ,- эллипс.</a:t>
            </a:r>
          </a:p>
          <a:p>
            <a:pPr>
              <a:buNone/>
            </a:pPr>
            <a:r>
              <a:rPr lang="ru-RU" i="1" dirty="0" smtClean="0"/>
              <a:t>2)Сечение плоскостью, параллельной двум образующим конуса,- гипербола.</a:t>
            </a:r>
          </a:p>
          <a:p>
            <a:pPr>
              <a:buNone/>
            </a:pPr>
            <a:r>
              <a:rPr lang="ru-RU" i="1" dirty="0" smtClean="0"/>
              <a:t>3)Сечение плоскостью , параллельной одной образующей ,- парабола.</a:t>
            </a:r>
            <a:endParaRPr lang="ru-RU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Как найти коэффициент подобия сечения и основания?</a:t>
            </a:r>
          </a:p>
          <a:p>
            <a:pPr>
              <a:buNone/>
            </a:pPr>
            <a:r>
              <a:rPr lang="ru-RU" dirty="0" smtClean="0"/>
              <a:t>Как по радиусу основания найти радиус сечения?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357166"/>
            <a:ext cx="53917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Развёртка конуса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Дуга 4"/>
          <p:cNvSpPr/>
          <p:nvPr/>
        </p:nvSpPr>
        <p:spPr>
          <a:xfrm rot="7565981">
            <a:off x="1215549" y="1981650"/>
            <a:ext cx="2286016" cy="2214578"/>
          </a:xfrm>
          <a:prstGeom prst="arc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2"/>
          </p:cNvCxnSpPr>
          <p:nvPr/>
        </p:nvCxnSpPr>
        <p:spPr>
          <a:xfrm rot="10800000" flipH="1">
            <a:off x="1685106" y="2357430"/>
            <a:ext cx="386564" cy="16550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5" idx="0"/>
          </p:cNvCxnSpPr>
          <p:nvPr/>
        </p:nvCxnSpPr>
        <p:spPr>
          <a:xfrm rot="16200000" flipV="1">
            <a:off x="1970496" y="2458604"/>
            <a:ext cx="1383916" cy="11815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28794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86116" y="357187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357290" y="400050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28596" y="5000636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 : боковая поверхность- круговой сектор основания - круг</a:t>
            </a:r>
            <a:endParaRPr lang="ru-RU" dirty="0"/>
          </a:p>
        </p:txBody>
      </p:sp>
      <p:sp>
        <p:nvSpPr>
          <p:cNvPr id="14" name="Блок-схема: узел 13"/>
          <p:cNvSpPr/>
          <p:nvPr/>
        </p:nvSpPr>
        <p:spPr>
          <a:xfrm>
            <a:off x="2643174" y="4143380"/>
            <a:ext cx="1000132" cy="85725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3143240" y="4572008"/>
            <a:ext cx="71438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000364" y="42862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0"/>
            <a:ext cx="65681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Площадь поверхности конуса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95250" y="1857375"/>
          <a:ext cx="3144838" cy="836613"/>
        </p:xfrm>
        <a:graphic>
          <a:graphicData uri="http://schemas.openxmlformats.org/presentationml/2006/ole">
            <p:oleObj spid="_x0000_s2050" name="Формула" r:id="rId3" imgW="1574640" imgH="4190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14282" y="2714620"/>
          <a:ext cx="2178062" cy="785818"/>
        </p:xfrm>
        <a:graphic>
          <a:graphicData uri="http://schemas.openxmlformats.org/presentationml/2006/ole">
            <p:oleObj spid="_x0000_s2051" name="Формула" r:id="rId4" imgW="927000" imgH="393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73063" y="3714750"/>
          <a:ext cx="1897062" cy="357188"/>
        </p:xfrm>
        <a:graphic>
          <a:graphicData uri="http://schemas.openxmlformats.org/presentationml/2006/ole">
            <p:oleObj spid="_x0000_s2052" name="Формула" r:id="rId5" imgW="761760" imgH="17748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28596" y="4214818"/>
          <a:ext cx="1213983" cy="696916"/>
        </p:xfrm>
        <a:graphic>
          <a:graphicData uri="http://schemas.openxmlformats.org/presentationml/2006/ole">
            <p:oleObj spid="_x0000_s2053" name="Формула" r:id="rId6" imgW="685800" imgH="39348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58788" y="4929188"/>
          <a:ext cx="3654425" cy="857250"/>
        </p:xfrm>
        <a:graphic>
          <a:graphicData uri="http://schemas.openxmlformats.org/presentationml/2006/ole">
            <p:oleObj spid="_x0000_s2054" name="Формула" r:id="rId7" imgW="1473120" imgH="41904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85838" y="5857875"/>
          <a:ext cx="6813550" cy="571500"/>
        </p:xfrm>
        <a:graphic>
          <a:graphicData uri="http://schemas.openxmlformats.org/presentationml/2006/ole">
            <p:oleObj spid="_x0000_s2055" name="Формула" r:id="rId8" imgW="23367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857224" y="2857496"/>
            <a:ext cx="192882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2"/>
          </p:cNvCxnSpPr>
          <p:nvPr/>
        </p:nvCxnSpPr>
        <p:spPr>
          <a:xfrm rot="10800000" flipH="1">
            <a:off x="857224" y="714356"/>
            <a:ext cx="857256" cy="25717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6"/>
          </p:cNvCxnSpPr>
          <p:nvPr/>
        </p:nvCxnSpPr>
        <p:spPr>
          <a:xfrm flipH="1" flipV="1">
            <a:off x="1714480" y="714356"/>
            <a:ext cx="1071570" cy="25717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857224" y="3286124"/>
            <a:ext cx="21510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1142976" y="3286124"/>
            <a:ext cx="224632" cy="10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500298" y="3286124"/>
            <a:ext cx="184948" cy="293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143108" y="3286124"/>
            <a:ext cx="246862" cy="388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857356" y="3286124"/>
            <a:ext cx="237338" cy="23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500166" y="3286124"/>
            <a:ext cx="227814" cy="13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1608117" y="820719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1608117" y="1177909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1608117" y="1535099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1608117" y="1892289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1608117" y="232091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1608117" y="267810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1608117" y="3035297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571604" y="35716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2786050" y="300037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500034" y="307181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2857488" y="642918"/>
            <a:ext cx="5786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Высота конуса равна 15 см,  радиус основания 8 см. Найти:</a:t>
            </a:r>
          </a:p>
          <a:p>
            <a:r>
              <a:rPr lang="ru-RU" dirty="0" smtClean="0"/>
              <a:t>А)образующую конуса </a:t>
            </a:r>
          </a:p>
          <a:p>
            <a:r>
              <a:rPr lang="ru-RU" dirty="0" smtClean="0"/>
              <a:t>Б)площадь боковой поверхности</a:t>
            </a:r>
          </a:p>
          <a:p>
            <a:r>
              <a:rPr lang="ru-RU" dirty="0" smtClean="0"/>
              <a:t>В)площадь полной поверхности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1)Какое тело называется конусом?</a:t>
            </a:r>
          </a:p>
          <a:p>
            <a:pPr>
              <a:buNone/>
            </a:pPr>
            <a:r>
              <a:rPr lang="ru-RU" dirty="0" smtClean="0"/>
              <a:t>2)Что такое образующая конуса?</a:t>
            </a:r>
          </a:p>
          <a:p>
            <a:pPr>
              <a:buNone/>
            </a:pPr>
            <a:r>
              <a:rPr lang="ru-RU" dirty="0" smtClean="0"/>
              <a:t>3)Какая фигура получается в сечении конуса плоскостью ,проходящей через ось конуса?</a:t>
            </a:r>
          </a:p>
          <a:p>
            <a:pPr>
              <a:buNone/>
            </a:pPr>
            <a:r>
              <a:rPr lang="ru-RU" dirty="0" smtClean="0"/>
              <a:t>4)Какая фигура получается в сечении конуса плоскостью, проходящей перпендикулярно оси конуса?</a:t>
            </a:r>
          </a:p>
          <a:p>
            <a:pPr>
              <a:buNone/>
            </a:pPr>
            <a:r>
              <a:rPr lang="ru-RU" dirty="0" smtClean="0"/>
              <a:t>5)Чему равна площадь полной поверхности конуса?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43174" y="214290"/>
            <a:ext cx="3422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Итог урока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357718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Цели урока:</a:t>
            </a:r>
          </a:p>
          <a:p>
            <a:pPr>
              <a:buNone/>
            </a:pPr>
            <a:r>
              <a:rPr lang="ru-RU" i="1" dirty="0" smtClean="0"/>
              <a:t>-формирование понятий конической поверхности ,конуса;</a:t>
            </a:r>
          </a:p>
          <a:p>
            <a:pPr>
              <a:buNone/>
            </a:pPr>
            <a:r>
              <a:rPr lang="ru-RU" i="1" dirty="0" smtClean="0"/>
              <a:t>-умение работать с рисунком и читать его;</a:t>
            </a:r>
          </a:p>
          <a:p>
            <a:pPr>
              <a:buNone/>
            </a:pPr>
            <a:r>
              <a:rPr lang="ru-RU" i="1" dirty="0" smtClean="0"/>
              <a:t>-применение знаний в решении задач.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78605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П.55,№548(а),550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357166"/>
            <a:ext cx="6105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ru-RU" i="1" dirty="0" smtClean="0"/>
              <a:t>Ввести понятие конической поверхности ,конуса и его элементов: </a:t>
            </a:r>
            <a:endParaRPr lang="en-US" i="1" dirty="0" smtClean="0"/>
          </a:p>
          <a:p>
            <a:pPr marL="514350" indent="-514350">
              <a:buNone/>
            </a:pPr>
            <a:r>
              <a:rPr lang="en-US" i="1" dirty="0" smtClean="0"/>
              <a:t>	</a:t>
            </a:r>
            <a:r>
              <a:rPr lang="ru-RU" i="1" dirty="0" smtClean="0"/>
              <a:t>боковая  поверхность,</a:t>
            </a:r>
          </a:p>
          <a:p>
            <a:pPr marL="514350" indent="-514350">
              <a:buNone/>
            </a:pPr>
            <a:r>
              <a:rPr lang="ru-RU" i="1" dirty="0"/>
              <a:t> </a:t>
            </a:r>
            <a:r>
              <a:rPr lang="ru-RU" i="1" dirty="0" smtClean="0"/>
              <a:t>     основания,</a:t>
            </a:r>
          </a:p>
          <a:p>
            <a:pPr marL="514350" indent="-514350">
              <a:buNone/>
            </a:pPr>
            <a:r>
              <a:rPr lang="ru-RU" i="1" dirty="0"/>
              <a:t> </a:t>
            </a:r>
            <a:r>
              <a:rPr lang="ru-RU" i="1" dirty="0" smtClean="0"/>
              <a:t>     образующая,</a:t>
            </a:r>
          </a:p>
          <a:p>
            <a:pPr marL="514350" indent="-514350">
              <a:buNone/>
            </a:pPr>
            <a:r>
              <a:rPr lang="ru-RU" i="1" dirty="0"/>
              <a:t> </a:t>
            </a:r>
            <a:r>
              <a:rPr lang="ru-RU" i="1" dirty="0" smtClean="0"/>
              <a:t>     ось,</a:t>
            </a:r>
          </a:p>
          <a:p>
            <a:pPr marL="514350" indent="-514350">
              <a:buNone/>
            </a:pPr>
            <a:r>
              <a:rPr lang="ru-RU" i="1" dirty="0"/>
              <a:t> </a:t>
            </a:r>
            <a:r>
              <a:rPr lang="ru-RU" i="1" dirty="0" smtClean="0"/>
              <a:t>     высота,</a:t>
            </a:r>
          </a:p>
          <a:p>
            <a:pPr marL="514350" indent="-514350">
              <a:buNone/>
            </a:pPr>
            <a:r>
              <a:rPr lang="ru-RU" i="1" dirty="0"/>
              <a:t> </a:t>
            </a:r>
            <a:r>
              <a:rPr lang="ru-RU" i="1" dirty="0" smtClean="0"/>
              <a:t>     радиус.</a:t>
            </a:r>
          </a:p>
          <a:p>
            <a:pPr marL="514350" indent="-514350">
              <a:buNone/>
            </a:pPr>
            <a:r>
              <a:rPr lang="ru-RU" i="1" dirty="0" smtClean="0"/>
              <a:t>2. Конус-тело вращения</a:t>
            </a:r>
          </a:p>
          <a:p>
            <a:pPr marL="514350" indent="-514350">
              <a:buNone/>
            </a:pPr>
            <a:r>
              <a:rPr lang="ru-RU" i="1" dirty="0" smtClean="0"/>
              <a:t>3.Сечение конуса</a:t>
            </a:r>
          </a:p>
          <a:p>
            <a:pPr marL="514350" indent="-514350">
              <a:buNone/>
            </a:pPr>
            <a:r>
              <a:rPr lang="ru-RU" i="1" dirty="0" smtClean="0"/>
              <a:t>4.Развёртка конуса</a:t>
            </a:r>
          </a:p>
          <a:p>
            <a:pPr marL="514350" indent="-514350">
              <a:buNone/>
            </a:pPr>
            <a:r>
              <a:rPr lang="ru-RU" i="1" dirty="0" smtClean="0"/>
              <a:t>5.Вывести формулы для вычислений площадей боковой и полной поверхностей конуса</a:t>
            </a:r>
          </a:p>
          <a:p>
            <a:pPr marL="514350" indent="-514350">
              <a:buNone/>
            </a:pPr>
            <a:r>
              <a:rPr lang="ru-RU" i="1" dirty="0" smtClean="0"/>
              <a:t>6.Рассмотреть типовые задачи по данной теме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43116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Предметы окружающей обстановки , дающие представление о конусе</a:t>
            </a:r>
            <a:endParaRPr lang="ru-RU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конус\4_tree2009121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14876" cy="3571876"/>
          </a:xfrm>
          <a:prstGeom prst="rect">
            <a:avLst/>
          </a:prstGeom>
          <a:noFill/>
        </p:spPr>
      </p:pic>
      <p:pic>
        <p:nvPicPr>
          <p:cNvPr id="1027" name="Picture 3" descr="E:\конус\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0"/>
            <a:ext cx="4429124" cy="3571876"/>
          </a:xfrm>
          <a:prstGeom prst="rect">
            <a:avLst/>
          </a:prstGeom>
          <a:noFill/>
        </p:spPr>
      </p:pic>
      <p:pic>
        <p:nvPicPr>
          <p:cNvPr id="1028" name="Picture 4" descr="E:\конус\2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3571876"/>
            <a:ext cx="4429124" cy="3286123"/>
          </a:xfrm>
          <a:prstGeom prst="rect">
            <a:avLst/>
          </a:prstGeom>
          <a:noFill/>
        </p:spPr>
      </p:pic>
      <p:pic>
        <p:nvPicPr>
          <p:cNvPr id="1029" name="Picture 5" descr="E:\конус\28-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71876"/>
            <a:ext cx="4714876" cy="3286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конус\427_51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0075" y="0"/>
            <a:ext cx="4733925" cy="3714752"/>
          </a:xfrm>
          <a:prstGeom prst="rect">
            <a:avLst/>
          </a:prstGeom>
          <a:noFill/>
        </p:spPr>
      </p:pic>
      <p:pic>
        <p:nvPicPr>
          <p:cNvPr id="2051" name="Picture 3" descr="E:\конус\1245690650_krokambush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714752"/>
            <a:ext cx="4714876" cy="3143248"/>
          </a:xfrm>
          <a:prstGeom prst="rect">
            <a:avLst/>
          </a:prstGeom>
          <a:noFill/>
        </p:spPr>
      </p:pic>
      <p:pic>
        <p:nvPicPr>
          <p:cNvPr id="2052" name="Picture 4" descr="E:\конус\con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714752"/>
            <a:ext cx="4429124" cy="3143248"/>
          </a:xfrm>
          <a:prstGeom prst="rect">
            <a:avLst/>
          </a:prstGeom>
          <a:noFill/>
        </p:spPr>
      </p:pic>
      <p:pic>
        <p:nvPicPr>
          <p:cNvPr id="2053" name="Picture 5" descr="E:\конус\Conus teramachii_jp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429124" cy="3714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конус\get_image.ph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"/>
            <a:ext cx="4572000" cy="3357562"/>
          </a:xfrm>
          <a:prstGeom prst="rect">
            <a:avLst/>
          </a:prstGeom>
          <a:noFill/>
        </p:spPr>
      </p:pic>
      <p:pic>
        <p:nvPicPr>
          <p:cNvPr id="3075" name="Picture 3" descr="E:\конус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7" y="3357563"/>
            <a:ext cx="4429124" cy="3500438"/>
          </a:xfrm>
          <a:prstGeom prst="rect">
            <a:avLst/>
          </a:prstGeom>
          <a:noFill/>
        </p:spPr>
      </p:pic>
      <p:pic>
        <p:nvPicPr>
          <p:cNvPr id="3076" name="Picture 4" descr="E:\конус\КОНУС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357562"/>
            <a:ext cx="4714876" cy="3500438"/>
          </a:xfrm>
          <a:prstGeom prst="rect">
            <a:avLst/>
          </a:prstGeom>
          <a:noFill/>
        </p:spPr>
      </p:pic>
      <p:pic>
        <p:nvPicPr>
          <p:cNvPr id="3077" name="Picture 5" descr="E:\конус\post-14884-117614399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572000" cy="3357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данные 3"/>
          <p:cNvSpPr/>
          <p:nvPr/>
        </p:nvSpPr>
        <p:spPr>
          <a:xfrm>
            <a:off x="1571604" y="3071810"/>
            <a:ext cx="5500726" cy="2286016"/>
          </a:xfrm>
          <a:prstGeom prst="flowChartInputOutp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928926" y="3571876"/>
            <a:ext cx="3071834" cy="8572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>
            <a:stCxn id="16" idx="2"/>
          </p:cNvCxnSpPr>
          <p:nvPr/>
        </p:nvCxnSpPr>
        <p:spPr>
          <a:xfrm rot="10800000" flipH="1">
            <a:off x="2928926" y="928670"/>
            <a:ext cx="1428760" cy="3071822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6" idx="6"/>
          </p:cNvCxnSpPr>
          <p:nvPr/>
        </p:nvCxnSpPr>
        <p:spPr>
          <a:xfrm flipH="1" flipV="1">
            <a:off x="4357686" y="928670"/>
            <a:ext cx="1643074" cy="3071822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159544" y="2126680"/>
            <a:ext cx="3374920" cy="9789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16" idx="5"/>
          </p:cNvCxnSpPr>
          <p:nvPr/>
        </p:nvCxnSpPr>
        <p:spPr>
          <a:xfrm rot="16200000" flipH="1">
            <a:off x="3266843" y="2019512"/>
            <a:ext cx="3374900" cy="11932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2428860" y="2500306"/>
            <a:ext cx="3500462" cy="35719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2893207" y="2393149"/>
            <a:ext cx="3500462" cy="57150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4179885" y="1963727"/>
            <a:ext cx="35719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4179885" y="1463661"/>
            <a:ext cx="35719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4215604" y="2428074"/>
            <a:ext cx="285752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4188615" y="3740947"/>
            <a:ext cx="347666" cy="95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4198139" y="3231357"/>
            <a:ext cx="338142" cy="19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179885" y="2820983"/>
            <a:ext cx="35719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214810" y="5000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4286248" y="385762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16200000" flipH="1">
            <a:off x="4786314" y="3429000"/>
            <a:ext cx="356396" cy="7064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6200000" flipH="1">
            <a:off x="4536281" y="2178835"/>
            <a:ext cx="275434" cy="61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H="1">
            <a:off x="4464843" y="1821645"/>
            <a:ext cx="265910" cy="515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16200000" flipH="1">
            <a:off x="4321967" y="1393017"/>
            <a:ext cx="285752" cy="714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6200000" flipH="1">
            <a:off x="4714876" y="3000372"/>
            <a:ext cx="346872" cy="61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6200000" flipH="1">
            <a:off x="4679157" y="2607463"/>
            <a:ext cx="265910" cy="515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Конической поверхностью называется поверхность , образованная отрезками , соединяющими каждую точку окружности с точкой перпендикуляра , проведённого к плоскости окружности через её центр . Эти отрезки называются образующими конической поверхности.</a:t>
            </a:r>
            <a:endParaRPr lang="ru-RU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332</Words>
  <Application>Microsoft Office PowerPoint</Application>
  <PresentationFormat>Экран (4:3)</PresentationFormat>
  <Paragraphs>73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Формула</vt:lpstr>
      <vt:lpstr>Автор: Куделькина Инна Алексеевна 2010-2011 год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Wg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Apple</cp:lastModifiedBy>
  <cp:revision>22</cp:revision>
  <dcterms:created xsi:type="dcterms:W3CDTF">2010-06-21T07:37:35Z</dcterms:created>
  <dcterms:modified xsi:type="dcterms:W3CDTF">2011-01-18T11:01:44Z</dcterms:modified>
</cp:coreProperties>
</file>