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6" r:id="rId2"/>
    <p:sldId id="257" r:id="rId3"/>
    <p:sldId id="262" r:id="rId4"/>
    <p:sldId id="268" r:id="rId5"/>
    <p:sldId id="258" r:id="rId6"/>
    <p:sldId id="260" r:id="rId7"/>
    <p:sldId id="261" r:id="rId8"/>
    <p:sldId id="259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0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749E32-9ABC-4F4E-A335-2CE211B4C999}" type="datetimeFigureOut">
              <a:rPr lang="ru-RU" smtClean="0"/>
              <a:pPr/>
              <a:t>16.03.2010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375C5-2640-4E2D-84DD-F2D9AD56DE1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16.03.2010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16.03.2010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16.03.2010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16.03.2010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16.03.2010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16.03.2010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16.03.2010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16.03.2010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Исследование на уроке литературы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Железняк Н.Д., </a:t>
            </a:r>
          </a:p>
          <a:p>
            <a:r>
              <a:rPr lang="ru-RU" dirty="0" smtClean="0"/>
              <a:t>учитель русского языка и литературы</a:t>
            </a:r>
          </a:p>
          <a:p>
            <a:r>
              <a:rPr lang="ru-RU" dirty="0" smtClean="0"/>
              <a:t>МОУ СОШ п. Лиан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71438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Эпизод 2. Подслушанный разговор (гл. 6)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928670"/>
            <a:ext cx="8643998" cy="5715040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dirty="0" smtClean="0"/>
              <a:t>       Вдруг он услышал, что студент говорит офицеру про процентщицу…  Раскольников </a:t>
            </a:r>
            <a:r>
              <a:rPr lang="ru-RU" dirty="0" smtClean="0">
                <a:solidFill>
                  <a:srgbClr val="0070C0"/>
                </a:solidFill>
              </a:rPr>
              <a:t>был в чрезвычайном волнении.</a:t>
            </a:r>
            <a:r>
              <a:rPr lang="ru-RU" dirty="0" smtClean="0"/>
              <a:t> Конечно, всё это были самые обыкновенные и </a:t>
            </a:r>
            <a:r>
              <a:rPr lang="ru-RU" dirty="0" smtClean="0"/>
              <a:t>самые </a:t>
            </a:r>
            <a:r>
              <a:rPr lang="ru-RU" dirty="0" smtClean="0"/>
              <a:t>частые, не раз уже слышанные им, в других формах и на другие темы, молодые разговоры и мысли. Но почему именно теперь пришлось ему выслушать именно такой разговор и такие мысли, когда </a:t>
            </a:r>
            <a:r>
              <a:rPr lang="ru-RU" dirty="0" smtClean="0">
                <a:solidFill>
                  <a:srgbClr val="FF0000"/>
                </a:solidFill>
              </a:rPr>
              <a:t>в собственной голове его зародились … </a:t>
            </a:r>
            <a:r>
              <a:rPr lang="ru-RU" i="1" dirty="0" smtClean="0">
                <a:solidFill>
                  <a:srgbClr val="FF0000"/>
                </a:solidFill>
              </a:rPr>
              <a:t>такие же точно мысли?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И почему  именно сейчас, как только </a:t>
            </a:r>
            <a:r>
              <a:rPr lang="ru-RU" dirty="0" smtClean="0">
                <a:solidFill>
                  <a:srgbClr val="FF0000"/>
                </a:solidFill>
              </a:rPr>
              <a:t>он вынес зародыш своей мысли от старухи</a:t>
            </a:r>
            <a:r>
              <a:rPr lang="ru-RU" dirty="0" smtClean="0"/>
              <a:t>, как раз и попадает он на разговор о старухе?.. </a:t>
            </a:r>
            <a:r>
              <a:rPr lang="ru-RU" dirty="0" smtClean="0">
                <a:solidFill>
                  <a:srgbClr val="0070C0"/>
                </a:solidFill>
              </a:rPr>
              <a:t>Странным всегда ему казалось это совпадение. </a:t>
            </a:r>
            <a:r>
              <a:rPr lang="ru-RU" dirty="0" smtClean="0"/>
              <a:t>Этот ничтожный трактирный разговор имел чрезвычайное на него влияние при дальнейшем развитии дела: как будто действительно было тут </a:t>
            </a:r>
            <a:r>
              <a:rPr lang="ru-RU" dirty="0" smtClean="0">
                <a:solidFill>
                  <a:srgbClr val="0070C0"/>
                </a:solidFill>
              </a:rPr>
              <a:t>какое-то предопределение, указание…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45" y="214292"/>
          <a:ext cx="8858310" cy="65887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770"/>
                <a:gridCol w="2952770"/>
                <a:gridCol w="2952770"/>
              </a:tblGrid>
              <a:tr h="658894">
                <a:tc>
                  <a:txBody>
                    <a:bodyPr/>
                    <a:lstStyle/>
                    <a:p>
                      <a:r>
                        <a:rPr lang="ru-RU" dirty="0" smtClean="0"/>
                        <a:t>Эпизод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Художественные детали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Внутреннее состояние</a:t>
                      </a:r>
                      <a:r>
                        <a:rPr lang="ru-RU" baseline="0" dirty="0" smtClean="0"/>
                        <a:t> Раскольникова</a:t>
                      </a:r>
                      <a:endParaRPr lang="ru-RU" dirty="0"/>
                    </a:p>
                  </a:txBody>
                  <a:tcPr/>
                </a:tc>
              </a:tr>
              <a:tr h="941277">
                <a:tc>
                  <a:txBody>
                    <a:bodyPr/>
                    <a:lstStyle/>
                    <a:p>
                      <a:r>
                        <a:rPr lang="ru-RU" dirty="0" smtClean="0"/>
                        <a:t>1. Первое посещение старухи-процентщицы (гл.</a:t>
                      </a:r>
                      <a:r>
                        <a:rPr lang="ru-RU" baseline="0" dirty="0" smtClean="0"/>
                        <a:t> 6)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«Странная мысль наклёвывалась в его голове, как из яйца цыплёнок…»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«непреодолимое отвращение»</a:t>
                      </a:r>
                      <a:r>
                        <a:rPr lang="ru-RU" dirty="0" smtClean="0"/>
                        <a:t>,  мысль  «</a:t>
                      </a:r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очень, очень занимала его»</a:t>
                      </a:r>
                      <a:endParaRPr lang="ru-RU" dirty="0"/>
                    </a:p>
                  </a:txBody>
                  <a:tcPr/>
                </a:tc>
              </a:tr>
              <a:tr h="658894">
                <a:tc>
                  <a:txBody>
                    <a:bodyPr/>
                    <a:lstStyle/>
                    <a:p>
                      <a:r>
                        <a:rPr lang="ru-RU" dirty="0" smtClean="0"/>
                        <a:t>2. Подслушанный разговор (гл.</a:t>
                      </a:r>
                      <a:r>
                        <a:rPr lang="ru-RU" baseline="0" dirty="0" smtClean="0"/>
                        <a:t> 6)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«…в собственной голове его зародились … </a:t>
                      </a:r>
                      <a:r>
                        <a:rPr lang="ru-RU" i="1" dirty="0" smtClean="0">
                          <a:solidFill>
                            <a:srgbClr val="FF0000"/>
                          </a:solidFill>
                        </a:rPr>
                        <a:t>такие же точно мысли?</a:t>
                      </a:r>
                      <a:r>
                        <a:rPr lang="ru-RU" i="0" dirty="0" smtClean="0">
                          <a:solidFill>
                            <a:srgbClr val="FF0000"/>
                          </a:solidFill>
                        </a:rPr>
                        <a:t>», «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он вынес зародыш своей мысли от старухи</a:t>
                      </a:r>
                      <a:r>
                        <a:rPr lang="ru-RU" dirty="0" smtClean="0"/>
                        <a:t>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«был в чрезвычайном волнении», «Странным всегда ему казалось это совпадение», «какое-то предопределение, указание…»</a:t>
                      </a:r>
                      <a:endParaRPr lang="ru-RU" dirty="0"/>
                    </a:p>
                  </a:txBody>
                  <a:tcPr/>
                </a:tc>
              </a:tr>
              <a:tr h="6588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3. Второе посещение квартиры (гл.</a:t>
                      </a:r>
                      <a:r>
                        <a:rPr lang="ru-RU" baseline="0" dirty="0" smtClean="0"/>
                        <a:t> 1)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412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4. Разговор в трактире.  Посещение Мармеладовых (гл.</a:t>
                      </a:r>
                      <a:r>
                        <a:rPr lang="ru-RU" baseline="0" dirty="0" smtClean="0"/>
                        <a:t> 6)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1740">
                <a:tc>
                  <a:txBody>
                    <a:bodyPr/>
                    <a:lstStyle/>
                    <a:p>
                      <a:r>
                        <a:rPr lang="ru-RU" dirty="0" smtClean="0"/>
                        <a:t>5.Письмо матери (гл.</a:t>
                      </a:r>
                      <a:r>
                        <a:rPr lang="ru-RU" baseline="0" dirty="0" smtClean="0"/>
                        <a:t> 3,4)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17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6. Путь к Разумихину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(гл.</a:t>
                      </a:r>
                      <a:r>
                        <a:rPr lang="ru-RU" baseline="0" dirty="0" smtClean="0"/>
                        <a:t> 4,5)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1740">
                <a:tc>
                  <a:txBody>
                    <a:bodyPr/>
                    <a:lstStyle/>
                    <a:p>
                      <a:r>
                        <a:rPr lang="ru-RU" dirty="0" smtClean="0"/>
                        <a:t>7. Сон (гл.5)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43" y="214292"/>
          <a:ext cx="8715436" cy="63932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0463"/>
                <a:gridCol w="5214973"/>
              </a:tblGrid>
              <a:tr h="658894">
                <a:tc>
                  <a:txBody>
                    <a:bodyPr/>
                    <a:lstStyle/>
                    <a:p>
                      <a:r>
                        <a:rPr lang="ru-RU" dirty="0" smtClean="0"/>
                        <a:t>Эпизод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Художественные детали</a:t>
                      </a:r>
                      <a:endParaRPr lang="ru-RU" dirty="0"/>
                    </a:p>
                  </a:txBody>
                  <a:tcPr/>
                </a:tc>
              </a:tr>
              <a:tr h="626988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1. Первое посещение старухи-процентщицы (гл.</a:t>
                      </a:r>
                      <a:r>
                        <a:rPr lang="ru-RU" sz="1600" baseline="0" dirty="0" smtClean="0"/>
                        <a:t> 6)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«Странная мысль наклёвывалась в его голове, как из яйца цыплёнок…»</a:t>
                      </a:r>
                      <a:endParaRPr lang="ru-RU" sz="1600" dirty="0"/>
                    </a:p>
                  </a:txBody>
                  <a:tcPr/>
                </a:tc>
              </a:tr>
              <a:tr h="82296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2. Подслушанный разговор (гл.</a:t>
                      </a:r>
                      <a:r>
                        <a:rPr lang="ru-RU" sz="1600" baseline="0" dirty="0" smtClean="0"/>
                        <a:t> 6)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«…в собственной голове его зародились … </a:t>
                      </a:r>
                      <a:r>
                        <a:rPr lang="ru-RU" sz="1600" i="1" dirty="0" smtClean="0">
                          <a:solidFill>
                            <a:srgbClr val="FF0000"/>
                          </a:solidFill>
                        </a:rPr>
                        <a:t>такие же точно мысли?</a:t>
                      </a:r>
                      <a:r>
                        <a:rPr lang="ru-RU" sz="1600" i="0" dirty="0" smtClean="0">
                          <a:solidFill>
                            <a:srgbClr val="FF0000"/>
                          </a:solidFill>
                        </a:rPr>
                        <a:t>», «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он вынес зародыш своей мысли от старухи</a:t>
                      </a:r>
                      <a:r>
                        <a:rPr lang="ru-RU" sz="1600" dirty="0" smtClean="0"/>
                        <a:t>»</a:t>
                      </a:r>
                      <a:endParaRPr lang="ru-RU" sz="1600" dirty="0"/>
                    </a:p>
                  </a:txBody>
                  <a:tcPr/>
                </a:tc>
              </a:tr>
              <a:tr h="10668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3. Второе посещение квартиры (гл.</a:t>
                      </a:r>
                      <a:r>
                        <a:rPr lang="ru-RU" sz="1600" baseline="0" dirty="0" smtClean="0"/>
                        <a:t> 1)</a:t>
                      </a:r>
                      <a:endParaRPr lang="ru-RU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«ровно</a:t>
                      </a:r>
                      <a:r>
                        <a:rPr lang="ru-RU" sz="1600" baseline="0" dirty="0" smtClean="0">
                          <a:solidFill>
                            <a:srgbClr val="FF0000"/>
                          </a:solidFill>
                        </a:rPr>
                        <a:t> семьсот тридцать шагов, тёмная лестница», </a:t>
                      </a:r>
                      <a:r>
                        <a:rPr lang="ru-RU" sz="1600" i="0" dirty="0" smtClean="0">
                          <a:solidFill>
                            <a:srgbClr val="FF0000"/>
                          </a:solidFill>
                        </a:rPr>
                        <a:t>«невзначай мелькнуло в уме», «безобразную мечту как-то даже поневоле привык считать уже предприятием»</a:t>
                      </a:r>
                      <a:endParaRPr lang="ru-RU" sz="1600" dirty="0"/>
                    </a:p>
                  </a:txBody>
                  <a:tcPr/>
                </a:tc>
              </a:tr>
              <a:tr h="6658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4. Разговор в трактире.  Посещение Мармеладовых (гл.</a:t>
                      </a:r>
                      <a:r>
                        <a:rPr lang="ru-RU" sz="1600" baseline="0" dirty="0" smtClean="0"/>
                        <a:t> 6)</a:t>
                      </a:r>
                      <a:endParaRPr lang="ru-RU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«одумался и хотел было воротиться»</a:t>
                      </a:r>
                      <a:endParaRPr lang="ru-RU" sz="1600" dirty="0"/>
                    </a:p>
                  </a:txBody>
                  <a:tcPr/>
                </a:tc>
              </a:tr>
              <a:tr h="84487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5.Письмо матери (гл.</a:t>
                      </a:r>
                      <a:r>
                        <a:rPr lang="ru-RU" sz="1600" baseline="0" dirty="0" smtClean="0"/>
                        <a:t> 3,4)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«Одна и та же вчерашняя мысль опять пронеслась …», «Явилась вдруг не мечтой, а в каком-то новом, грозном и совсем незнакомом виде…»</a:t>
                      </a:r>
                      <a:endParaRPr lang="ru-RU" sz="1600" dirty="0" smtClean="0"/>
                    </a:p>
                  </a:txBody>
                  <a:tcPr/>
                </a:tc>
              </a:tr>
              <a:tr h="5791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6. Путь к Разумихину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(гл.</a:t>
                      </a:r>
                      <a:r>
                        <a:rPr lang="ru-RU" sz="1600" baseline="0" dirty="0" smtClean="0"/>
                        <a:t> 4,5)</a:t>
                      </a:r>
                      <a:endParaRPr lang="ru-RU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«И</a:t>
                      </a:r>
                      <a:r>
                        <a:rPr lang="ru-RU" sz="1600" baseline="0" dirty="0" smtClean="0">
                          <a:solidFill>
                            <a:srgbClr val="FF0000"/>
                          </a:solidFill>
                        </a:rPr>
                        <a:t> каким образом мысль идти к Разумихину залетела мне именно теперь в голову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», «К нему…на другой день, после того пойду, когда уже то будет кончено, всё по-новому пойдёт»</a:t>
                      </a:r>
                      <a:endParaRPr lang="ru-RU" sz="1600" dirty="0" smtClean="0"/>
                    </a:p>
                  </a:txBody>
                  <a:tcPr/>
                </a:tc>
              </a:tr>
              <a:tr h="3817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7. Сон (гл.5)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FF0000"/>
                          </a:solidFill>
                        </a:rPr>
                        <a:t>«Точно</a:t>
                      </a:r>
                      <a:r>
                        <a:rPr lang="ru-RU" sz="1800" baseline="0" dirty="0" smtClean="0">
                          <a:solidFill>
                            <a:srgbClr val="FF0000"/>
                          </a:solidFill>
                        </a:rPr>
                        <a:t> нарыв на сердце его, нарывавший весь месяц, вдруг прорвало</a:t>
                      </a:r>
                      <a:r>
                        <a:rPr lang="ru-RU" sz="1800" dirty="0" smtClean="0">
                          <a:solidFill>
                            <a:srgbClr val="FF0000"/>
                          </a:solidFill>
                        </a:rPr>
                        <a:t>»</a:t>
                      </a:r>
                      <a:endParaRPr lang="ru-RU" sz="1800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43" y="214292"/>
          <a:ext cx="8715436" cy="62015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0463"/>
                <a:gridCol w="5214973"/>
              </a:tblGrid>
              <a:tr h="658894">
                <a:tc>
                  <a:txBody>
                    <a:bodyPr/>
                    <a:lstStyle/>
                    <a:p>
                      <a:r>
                        <a:rPr lang="ru-RU" dirty="0" smtClean="0"/>
                        <a:t>Эпизод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Внутреннее состояние</a:t>
                      </a:r>
                      <a:r>
                        <a:rPr lang="ru-RU" baseline="0" dirty="0" smtClean="0"/>
                        <a:t> Раскольникова</a:t>
                      </a:r>
                      <a:endParaRPr lang="ru-RU" dirty="0"/>
                    </a:p>
                  </a:txBody>
                  <a:tcPr/>
                </a:tc>
              </a:tr>
              <a:tr h="626988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1. Первое посещение старухи-процентщицы (гл.</a:t>
                      </a:r>
                      <a:r>
                        <a:rPr lang="ru-RU" sz="1600" baseline="0" dirty="0" smtClean="0"/>
                        <a:t> 6)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rgbClr val="0070C0"/>
                          </a:solidFill>
                        </a:rPr>
                        <a:t>«непреодолимое отвращение»</a:t>
                      </a:r>
                      <a:r>
                        <a:rPr lang="ru-RU" sz="1800" dirty="0" smtClean="0"/>
                        <a:t>,  мысль  «</a:t>
                      </a:r>
                      <a:r>
                        <a:rPr lang="ru-RU" sz="1800" dirty="0" smtClean="0">
                          <a:solidFill>
                            <a:srgbClr val="0070C0"/>
                          </a:solidFill>
                        </a:rPr>
                        <a:t>очень, очень занимала его»</a:t>
                      </a:r>
                      <a:endParaRPr lang="ru-RU" sz="1800" dirty="0"/>
                    </a:p>
                  </a:txBody>
                  <a:tcPr/>
                </a:tc>
              </a:tr>
              <a:tr h="82296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2. Подслушанный разговор (гл.</a:t>
                      </a:r>
                      <a:r>
                        <a:rPr lang="ru-RU" sz="1600" baseline="0" dirty="0" smtClean="0"/>
                        <a:t> 6)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rgbClr val="0070C0"/>
                          </a:solidFill>
                        </a:rPr>
                        <a:t>«был в чрезвычайном волнении», «Странным всегда ему казалось это совпадение», «какое-то предопределение, указание…»</a:t>
                      </a:r>
                      <a:endParaRPr lang="ru-RU" sz="1800" dirty="0"/>
                    </a:p>
                  </a:txBody>
                  <a:tcPr/>
                </a:tc>
              </a:tr>
              <a:tr h="10668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3. Второе посещение квартиры (гл.</a:t>
                      </a:r>
                      <a:r>
                        <a:rPr lang="ru-RU" sz="1600" baseline="0" dirty="0" smtClean="0"/>
                        <a:t> 1)</a:t>
                      </a:r>
                      <a:endParaRPr lang="ru-RU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rgbClr val="0070C0"/>
                          </a:solidFill>
                        </a:rPr>
                        <a:t>«И вся эта обстановка нравилась»,</a:t>
                      </a:r>
                      <a:r>
                        <a:rPr lang="ru-RU" sz="1800" baseline="0" dirty="0" smtClean="0">
                          <a:solidFill>
                            <a:srgbClr val="0070C0"/>
                          </a:solidFill>
                        </a:rPr>
                        <a:t> «Как это всё отвратительно!», «Грязно, гадко, гадко!», «чувство бесконечного отвращения», «тоска», «как пьяный»</a:t>
                      </a:r>
                      <a:endParaRPr lang="ru-RU" dirty="0"/>
                    </a:p>
                  </a:txBody>
                  <a:tcPr/>
                </a:tc>
              </a:tr>
              <a:tr h="6658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4. Разговор в трактире.  Посещение Мармеладовых (гл.</a:t>
                      </a:r>
                      <a:r>
                        <a:rPr lang="ru-RU" sz="1600" baseline="0" dirty="0" smtClean="0"/>
                        <a:t> 6)</a:t>
                      </a:r>
                      <a:endParaRPr lang="ru-RU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70C0"/>
                          </a:solidFill>
                        </a:rPr>
                        <a:t>«какая-то жажда людей»</a:t>
                      </a:r>
                      <a:endParaRPr lang="ru-RU" sz="1800" dirty="0" smtClean="0"/>
                    </a:p>
                  </a:txBody>
                  <a:tcPr/>
                </a:tc>
              </a:tr>
              <a:tr h="84487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5.Письмо матери (гл.</a:t>
                      </a:r>
                      <a:r>
                        <a:rPr lang="ru-RU" sz="1600" baseline="0" dirty="0" smtClean="0"/>
                        <a:t> 3,4)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70C0"/>
                          </a:solidFill>
                        </a:rPr>
                        <a:t>«письмо</a:t>
                      </a:r>
                      <a:r>
                        <a:rPr lang="ru-RU" sz="1800" baseline="0" dirty="0" smtClean="0">
                          <a:solidFill>
                            <a:srgbClr val="0070C0"/>
                          </a:solidFill>
                        </a:rPr>
                        <a:t> матери его измучило</a:t>
                      </a:r>
                      <a:r>
                        <a:rPr lang="ru-RU" sz="1800" dirty="0" smtClean="0">
                          <a:solidFill>
                            <a:srgbClr val="0070C0"/>
                          </a:solidFill>
                        </a:rPr>
                        <a:t>», «убил</a:t>
                      </a:r>
                      <a:r>
                        <a:rPr lang="ru-RU" sz="1800" baseline="0" dirty="0" smtClean="0">
                          <a:solidFill>
                            <a:srgbClr val="0070C0"/>
                          </a:solidFill>
                        </a:rPr>
                        <a:t> бы его»,  «стукнуло в голову и потемнело в глазах», «как громом в него ударило»</a:t>
                      </a:r>
                      <a:endParaRPr lang="ru-RU" sz="1800" dirty="0" smtClean="0"/>
                    </a:p>
                  </a:txBody>
                  <a:tcPr/>
                </a:tc>
              </a:tr>
              <a:tr h="5791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6. Путь к Разумихину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(гл.</a:t>
                      </a:r>
                      <a:r>
                        <a:rPr lang="ru-RU" sz="1600" baseline="0" dirty="0" smtClean="0"/>
                        <a:t> 4,5)</a:t>
                      </a:r>
                      <a:endParaRPr lang="ru-RU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70C0"/>
                          </a:solidFill>
                        </a:rPr>
                        <a:t>«дивился</a:t>
                      </a:r>
                      <a:r>
                        <a:rPr lang="ru-RU" sz="1800" baseline="0" dirty="0" smtClean="0">
                          <a:solidFill>
                            <a:srgbClr val="0070C0"/>
                          </a:solidFill>
                        </a:rPr>
                        <a:t> себе</a:t>
                      </a:r>
                      <a:r>
                        <a:rPr lang="ru-RU" sz="1800" dirty="0" smtClean="0">
                          <a:solidFill>
                            <a:srgbClr val="0070C0"/>
                          </a:solidFill>
                        </a:rPr>
                        <a:t>», «Неужели в самом деле будет?»</a:t>
                      </a:r>
                      <a:endParaRPr lang="ru-RU" sz="1800" dirty="0" smtClean="0"/>
                    </a:p>
                  </a:txBody>
                  <a:tcPr/>
                </a:tc>
              </a:tr>
              <a:tr h="3817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7. Сон (гл.5)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rgbClr val="0070C0"/>
                          </a:solidFill>
                        </a:rPr>
                        <a:t>«Господи!... Я отрекаюсь от этой проклятой мечты моей!» «Свобода, </a:t>
                      </a:r>
                      <a:r>
                        <a:rPr lang="ru-RU" sz="1800" smtClean="0">
                          <a:solidFill>
                            <a:srgbClr val="0070C0"/>
                          </a:solidFill>
                        </a:rPr>
                        <a:t>свобода!»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572560" cy="192882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Исследование текста романа Ф.М.Достоевского «Преступление и наказание»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3983047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1. Каков образ Петербурга в изображении </a:t>
            </a:r>
            <a:r>
              <a:rPr lang="ru-RU" dirty="0" err="1" smtClean="0"/>
              <a:t>Ф.М.Достоевкого</a:t>
            </a:r>
            <a:r>
              <a:rPr lang="ru-RU" dirty="0" smtClean="0"/>
              <a:t>? </a:t>
            </a:r>
          </a:p>
          <a:p>
            <a:pPr>
              <a:buNone/>
            </a:pPr>
            <a:r>
              <a:rPr lang="ru-RU" dirty="0" smtClean="0"/>
              <a:t>2. Как созревала в Раскольникове идея преступления?</a:t>
            </a:r>
          </a:p>
          <a:p>
            <a:pPr>
              <a:buNone/>
            </a:pPr>
            <a:r>
              <a:rPr lang="ru-RU" dirty="0" smtClean="0"/>
              <a:t>3. Каково внутреннее состояние Раскольникова после преступления?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3143272"/>
          </a:xfrm>
        </p:spPr>
        <p:txBody>
          <a:bodyPr>
            <a:normAutofit/>
          </a:bodyPr>
          <a:lstStyle/>
          <a:p>
            <a:r>
              <a:rPr lang="ru-RU" dirty="0" smtClean="0"/>
              <a:t>Давайте проведём исследование текста романа </a:t>
            </a:r>
            <a:r>
              <a:rPr lang="ru-RU" dirty="0" err="1" smtClean="0"/>
              <a:t>Ф.М.Достоевкого</a:t>
            </a:r>
            <a:r>
              <a:rPr lang="ru-RU" dirty="0" smtClean="0"/>
              <a:t>, чтобы ответить на вопрос: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14818"/>
            <a:ext cx="8229600" cy="210978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Как созревала в Раскольникове идея преступления?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Ваши гипотезы?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Услышал от других.</a:t>
            </a:r>
          </a:p>
          <a:p>
            <a:pPr>
              <a:buNone/>
            </a:pPr>
            <a:r>
              <a:rPr lang="ru-RU" dirty="0" smtClean="0"/>
              <a:t>Просто пришла в голову.</a:t>
            </a:r>
          </a:p>
          <a:p>
            <a:pPr>
              <a:buNone/>
            </a:pPr>
            <a:r>
              <a:rPr lang="ru-RU" dirty="0" smtClean="0"/>
              <a:t>Прочитал в книге какой-то.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45" y="214292"/>
          <a:ext cx="8543955" cy="5262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7985"/>
                <a:gridCol w="2847985"/>
                <a:gridCol w="2847985"/>
              </a:tblGrid>
              <a:tr h="658894">
                <a:tc>
                  <a:txBody>
                    <a:bodyPr/>
                    <a:lstStyle/>
                    <a:p>
                      <a:r>
                        <a:rPr lang="ru-RU" dirty="0" smtClean="0"/>
                        <a:t>Эпизод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Художественные детали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Внутреннее состояние</a:t>
                      </a:r>
                      <a:r>
                        <a:rPr lang="ru-RU" baseline="0" dirty="0" smtClean="0"/>
                        <a:t> Раскольникова</a:t>
                      </a:r>
                      <a:endParaRPr lang="ru-RU" dirty="0"/>
                    </a:p>
                  </a:txBody>
                  <a:tcPr/>
                </a:tc>
              </a:tr>
              <a:tr h="941277">
                <a:tc>
                  <a:txBody>
                    <a:bodyPr/>
                    <a:lstStyle/>
                    <a:p>
                      <a:r>
                        <a:rPr lang="ru-RU" dirty="0" smtClean="0"/>
                        <a:t>1. Первое посещение старухи-процентщицы (гл.</a:t>
                      </a:r>
                      <a:r>
                        <a:rPr lang="ru-RU" baseline="0" dirty="0" smtClean="0"/>
                        <a:t> 6)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58894">
                <a:tc>
                  <a:txBody>
                    <a:bodyPr/>
                    <a:lstStyle/>
                    <a:p>
                      <a:r>
                        <a:rPr lang="ru-RU" dirty="0" smtClean="0"/>
                        <a:t>2. Подслушанный разговор (гл.</a:t>
                      </a:r>
                      <a:r>
                        <a:rPr lang="ru-RU" baseline="0" dirty="0" smtClean="0"/>
                        <a:t> 6)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588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3. Второе посещение квартиры (гл.</a:t>
                      </a:r>
                      <a:r>
                        <a:rPr lang="ru-RU" baseline="0" dirty="0" smtClean="0"/>
                        <a:t> 1)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412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4. Разговор в трактире.  Посещение Мармеладовых (гл.</a:t>
                      </a:r>
                      <a:r>
                        <a:rPr lang="ru-RU" baseline="0" dirty="0" smtClean="0"/>
                        <a:t> 6)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1740">
                <a:tc>
                  <a:txBody>
                    <a:bodyPr/>
                    <a:lstStyle/>
                    <a:p>
                      <a:r>
                        <a:rPr lang="ru-RU" dirty="0" smtClean="0"/>
                        <a:t>5.Письмо матери (гл.</a:t>
                      </a:r>
                      <a:r>
                        <a:rPr lang="ru-RU" baseline="0" dirty="0" smtClean="0"/>
                        <a:t> 3,4)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17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6. Путь к Разумихину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(гл.</a:t>
                      </a:r>
                      <a:r>
                        <a:rPr lang="ru-RU" baseline="0" dirty="0" smtClean="0"/>
                        <a:t> 4,5)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1740">
                <a:tc>
                  <a:txBody>
                    <a:bodyPr/>
                    <a:lstStyle/>
                    <a:p>
                      <a:r>
                        <a:rPr lang="ru-RU" dirty="0" smtClean="0"/>
                        <a:t>7. Сон (гл.5)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71546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Эпизод 1. Первое посещение старухи-процентщицы (гл. 6)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142984"/>
            <a:ext cx="8643998" cy="542928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        Месяца полтора назад он вспомнил про адрес; у него были две вещи, годные к закладу: старые отцовские серебряные часы и маленькое золотое колечко с тремя какими-то  красными камешками, подаренное ему при прощании сестрой, на память. Он решил отнести колечко; разыскав старуху, с первого же взгляда, ещё ничего не зная о ней особенного, почувствовал к ней непреодолимое отвращение, взял у неё два «билетика» и по дороге зашёл в один плохонький </a:t>
            </a:r>
            <a:r>
              <a:rPr lang="ru-RU" dirty="0" err="1" smtClean="0"/>
              <a:t>трактиришко</a:t>
            </a:r>
            <a:r>
              <a:rPr lang="ru-RU" dirty="0" smtClean="0"/>
              <a:t>. Он спросил чаю, сел и крепко задумался. Странная мысль наклёвывалась в его голове, как из яйца цыплёнок, и очень, очень занимала его.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71546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Эпизод 1. Первое посещение старухи-процентщицы (гл. 6)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142984"/>
            <a:ext cx="8643998" cy="542928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        Месяца полтора назад он вспомнил про адрес; у него были две вещи, годные к закладу: старые отцовские серебряные часы и маленькое золотое колечко с тремя какими-то  красными камешками, подаренное ему при прощании сестрой, на память. Он решил отнести колечко; разыскав старуху, с первого же взгляда, ещё ничего не зная о ней особенного, почувствовал к ней </a:t>
            </a:r>
            <a:r>
              <a:rPr lang="ru-RU" dirty="0" smtClean="0">
                <a:solidFill>
                  <a:srgbClr val="0070C0"/>
                </a:solidFill>
              </a:rPr>
              <a:t>непреодолимое отвращение</a:t>
            </a:r>
            <a:r>
              <a:rPr lang="ru-RU" dirty="0" smtClean="0"/>
              <a:t>, взял у неё два «билетика» и по дороге зашёл в один плохонький </a:t>
            </a:r>
            <a:r>
              <a:rPr lang="ru-RU" dirty="0" err="1" smtClean="0"/>
              <a:t>трактиришко</a:t>
            </a:r>
            <a:r>
              <a:rPr lang="ru-RU" dirty="0" smtClean="0"/>
              <a:t>. Он спросил чаю, сел и крепко задумался. </a:t>
            </a:r>
            <a:r>
              <a:rPr lang="ru-RU" dirty="0" smtClean="0">
                <a:solidFill>
                  <a:srgbClr val="FF0000"/>
                </a:solidFill>
              </a:rPr>
              <a:t>Странная мысль наклёвывалась в его голове, как из яйца цыплёнок, </a:t>
            </a:r>
            <a:r>
              <a:rPr lang="ru-RU" dirty="0" smtClean="0"/>
              <a:t>и </a:t>
            </a:r>
            <a:r>
              <a:rPr lang="ru-RU" dirty="0" smtClean="0">
                <a:solidFill>
                  <a:srgbClr val="0070C0"/>
                </a:solidFill>
              </a:rPr>
              <a:t>очень, очень занимала его.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45" y="214292"/>
          <a:ext cx="8543955" cy="55102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7985"/>
                <a:gridCol w="2847985"/>
                <a:gridCol w="2847985"/>
              </a:tblGrid>
              <a:tr h="658894">
                <a:tc>
                  <a:txBody>
                    <a:bodyPr/>
                    <a:lstStyle/>
                    <a:p>
                      <a:r>
                        <a:rPr lang="ru-RU" dirty="0" smtClean="0"/>
                        <a:t>Эпизод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Художественные детали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Внутреннее состояние</a:t>
                      </a:r>
                      <a:r>
                        <a:rPr lang="ru-RU" baseline="0" dirty="0" smtClean="0"/>
                        <a:t> Раскольникова</a:t>
                      </a:r>
                      <a:endParaRPr lang="ru-RU" dirty="0"/>
                    </a:p>
                  </a:txBody>
                  <a:tcPr/>
                </a:tc>
              </a:tr>
              <a:tr h="941277">
                <a:tc>
                  <a:txBody>
                    <a:bodyPr/>
                    <a:lstStyle/>
                    <a:p>
                      <a:r>
                        <a:rPr lang="ru-RU" dirty="0" smtClean="0"/>
                        <a:t>1. Первое посещение старухи-процентщицы (гл.</a:t>
                      </a:r>
                      <a:r>
                        <a:rPr lang="ru-RU" baseline="0" dirty="0" smtClean="0"/>
                        <a:t> 6)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«Странная мысль наклёвывалась в его голове, как из яйца цыплёнок…»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«непреодолимое отвращение»</a:t>
                      </a:r>
                      <a:r>
                        <a:rPr lang="ru-RU" dirty="0" smtClean="0"/>
                        <a:t>,  мысль  «</a:t>
                      </a:r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очень, очень занимала его»</a:t>
                      </a:r>
                      <a:endParaRPr lang="ru-RU" dirty="0"/>
                    </a:p>
                  </a:txBody>
                  <a:tcPr/>
                </a:tc>
              </a:tr>
              <a:tr h="658894">
                <a:tc>
                  <a:txBody>
                    <a:bodyPr/>
                    <a:lstStyle/>
                    <a:p>
                      <a:r>
                        <a:rPr lang="ru-RU" dirty="0" smtClean="0"/>
                        <a:t>2. Подслушанный разговор (гл.</a:t>
                      </a:r>
                      <a:r>
                        <a:rPr lang="ru-RU" baseline="0" dirty="0" smtClean="0"/>
                        <a:t> 6)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588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3. Второе посещение квартиры (гл.</a:t>
                      </a:r>
                      <a:r>
                        <a:rPr lang="ru-RU" baseline="0" dirty="0" smtClean="0"/>
                        <a:t> 1)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412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4. Разговор в трактире.  Посещение Мармеладовых (гл.</a:t>
                      </a:r>
                      <a:r>
                        <a:rPr lang="ru-RU" baseline="0" dirty="0" smtClean="0"/>
                        <a:t> 6)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1740">
                <a:tc>
                  <a:txBody>
                    <a:bodyPr/>
                    <a:lstStyle/>
                    <a:p>
                      <a:r>
                        <a:rPr lang="ru-RU" dirty="0" smtClean="0"/>
                        <a:t>5.Письмо матери (гл.</a:t>
                      </a:r>
                      <a:r>
                        <a:rPr lang="ru-RU" baseline="0" dirty="0" smtClean="0"/>
                        <a:t> 3,4)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17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6. Путь к Разумихину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(гл.</a:t>
                      </a:r>
                      <a:r>
                        <a:rPr lang="ru-RU" baseline="0" dirty="0" smtClean="0"/>
                        <a:t> 4,5)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1740">
                <a:tc>
                  <a:txBody>
                    <a:bodyPr/>
                    <a:lstStyle/>
                    <a:p>
                      <a:r>
                        <a:rPr lang="ru-RU" dirty="0" smtClean="0"/>
                        <a:t>7. Сон (гл.5)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71438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Эпизод 2. Подслушанный разговор (гл. 6)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928670"/>
            <a:ext cx="8643998" cy="5715040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dirty="0" smtClean="0"/>
              <a:t>       Вдруг он услышал, что студент говорит офицеру про процентщицу…  Раскольников был в чрезвычайном волнении. Конечно, всё это были самые обыкновенные и </a:t>
            </a:r>
            <a:r>
              <a:rPr lang="ru-RU" dirty="0" smtClean="0"/>
              <a:t>самые </a:t>
            </a:r>
            <a:r>
              <a:rPr lang="ru-RU" dirty="0" smtClean="0"/>
              <a:t>частые, не раз уже слышанные им, в других формах и на другие темы, молодые разговоры и мысли. Но почему именно теперь пришлось ему выслушать именно такой разговор и такие мысли, когда в собственной голове его зародились … </a:t>
            </a:r>
            <a:r>
              <a:rPr lang="ru-RU" i="1" dirty="0" smtClean="0"/>
              <a:t>такие же точно мысли?</a:t>
            </a:r>
            <a:r>
              <a:rPr lang="ru-RU" dirty="0" smtClean="0"/>
              <a:t> И почему  именно сейчас, как только он вынес зародыш своей мысли от старухи, как раз и попадает он на разговор о старухе?.. Странным всегда ему казалось это совпадение. Этот ничтожный трактирный разговор имел чрезвычайное на него влияние при дальнейшем развитии дела: как будто действительно было тут какое-то предопределение, указание…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168</TotalTime>
  <Words>1324</Words>
  <Application>Microsoft Office PowerPoint</Application>
  <PresentationFormat>Экран (4:3)</PresentationFormat>
  <Paragraphs>95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Поток</vt:lpstr>
      <vt:lpstr>Исследование на уроке литературы</vt:lpstr>
      <vt:lpstr>Исследование текста романа Ф.М.Достоевского «Преступление и наказание»</vt:lpstr>
      <vt:lpstr>Давайте проведём исследование текста романа Ф.М.Достоевкого, чтобы ответить на вопрос:</vt:lpstr>
      <vt:lpstr>Ваши гипотезы?</vt:lpstr>
      <vt:lpstr>Слайд 5</vt:lpstr>
      <vt:lpstr>Эпизод 1. Первое посещение старухи-процентщицы (гл. 6)</vt:lpstr>
      <vt:lpstr>Эпизод 1. Первое посещение старухи-процентщицы (гл. 6)</vt:lpstr>
      <vt:lpstr>Слайд 8</vt:lpstr>
      <vt:lpstr>Эпизод 2. Подслушанный разговор (гл. 6)</vt:lpstr>
      <vt:lpstr>Эпизод 2. Подслушанный разговор (гл. 6)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 по теме «Литература 19 века»</dc:title>
  <dc:creator>Н@т@ли</dc:creator>
  <cp:lastModifiedBy>В-ЛАЗЕР</cp:lastModifiedBy>
  <cp:revision>21</cp:revision>
  <dcterms:created xsi:type="dcterms:W3CDTF">2010-03-15T22:55:16Z</dcterms:created>
  <dcterms:modified xsi:type="dcterms:W3CDTF">2010-03-16T08:23:33Z</dcterms:modified>
</cp:coreProperties>
</file>