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71" r:id="rId9"/>
    <p:sldId id="265" r:id="rId10"/>
    <p:sldId id="266" r:id="rId11"/>
    <p:sldId id="267" r:id="rId12"/>
    <p:sldId id="270" r:id="rId13"/>
    <p:sldId id="269" r:id="rId14"/>
    <p:sldId id="268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5FB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132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6808" name="Line 8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76810" name="Rectangle 10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1" name="Rectangle 11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2" name="Rectangle 12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3" name="Rectangle 13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4" name="Rectangle 14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5" name="Rectangle 15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6" name="Rectangle 16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7" name="Rectangle 17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8" name="Rectangle 18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19" name="Rectangle 19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20" name="Rectangle 20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21" name="Rectangle 21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822" name="Rectangle 22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828" name="Line 28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5784" name="Line 8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75786" name="Rectangle 10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87" name="Rectangle 11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88" name="Rectangle 12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89" name="Rectangle 13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0" name="Rectangle 14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1" name="Rectangle 15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2" name="Rectangle 16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3" name="Rectangle 17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4" name="Rectangle 18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5" name="Rectangle 19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6" name="Rectangle 20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7" name="Rectangle 21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798" name="Rectangle 22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579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30.11.2010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video" Target="file:///D:\Documents%20and%20Settings\Admin\&#1052;&#1086;&#1080;%20&#1076;&#1086;&#1082;&#1091;&#1084;&#1077;&#1085;&#1090;&#1099;\&#1059;&#1088;&#1086;&#1082;&#1080;\&#1057;D\&#1059;&#1095;&#1077;&#1073;&#1085;&#1099;&#1077;\&#1069;&#1085;&#1094;&#1080;&#1082;&#1083;&#1086;&#1087;&#1077;&#1076;&#1080;&#1103;\Avanta\Images\Ani\9A0350.avi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b="1" u="sng" dirty="0" smtClean="0">
                <a:solidFill>
                  <a:srgbClr val="00B0F0"/>
                </a:solidFill>
              </a:rPr>
              <a:t>Урок 25-26. </a:t>
            </a:r>
            <a:r>
              <a:rPr lang="ru-RU" b="1" dirty="0" smtClean="0">
                <a:solidFill>
                  <a:srgbClr val="FFC000"/>
                </a:solidFill>
              </a:rPr>
              <a:t>«Московское царство в </a:t>
            </a:r>
            <a:r>
              <a:rPr lang="en-US" b="1" dirty="0" smtClean="0">
                <a:solidFill>
                  <a:srgbClr val="FFC000"/>
                </a:solidFill>
              </a:rPr>
              <a:t>XVI</a:t>
            </a:r>
            <a:r>
              <a:rPr lang="ru-RU" b="1" dirty="0" smtClean="0">
                <a:solidFill>
                  <a:srgbClr val="FFC000"/>
                </a:solidFill>
              </a:rPr>
              <a:t> в.»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Всемирная история, 10 класс.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FFC000"/>
                </a:solidFill>
              </a:rPr>
              <a:t>Учитель: Беляева Н.К.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1026" name="Picture 2" descr="D:\Documents and Settings\Admin\Мои документы\Уроки\СD\Учебные\Энциклопедия\Avanta\Pics\sc-A.r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5" y="3929066"/>
            <a:ext cx="1930603" cy="20145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357166"/>
            <a:ext cx="7010400" cy="1295400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Присоединение Астраханского ханства, 1556 </a:t>
            </a:r>
            <a:r>
              <a:rPr lang="ru-RU" sz="2400" b="1" dirty="0" smtClean="0">
                <a:solidFill>
                  <a:srgbClr val="FFC000"/>
                </a:solidFill>
              </a:rPr>
              <a:t>г.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В 16 веке в целях сохранения самостоятельности Астраханское ханство сблизилось с Русским государством и в 1533 году заключило с ним союзный договор. В 1554 году русское войско овладело Астраханью, свергло астраханского хана </a:t>
            </a:r>
            <a:r>
              <a:rPr lang="ru-RU" sz="2000" dirty="0" err="1" smtClean="0"/>
              <a:t>Ямгурчея</a:t>
            </a:r>
            <a:r>
              <a:rPr lang="ru-RU" sz="2000" dirty="0" smtClean="0"/>
              <a:t>, враждебно относившегося к России, и посадило на его место </a:t>
            </a:r>
            <a:r>
              <a:rPr lang="ru-RU" sz="2000" dirty="0" err="1" smtClean="0"/>
              <a:t>Дервиш-Али</a:t>
            </a:r>
            <a:r>
              <a:rPr lang="ru-RU" sz="2000" dirty="0" smtClean="0"/>
              <a:t> в качестве вассала Ивана IV Грозного. В 1556 году в связи с попыткой </a:t>
            </a:r>
            <a:r>
              <a:rPr lang="ru-RU" sz="2000" dirty="0" err="1" smtClean="0"/>
              <a:t>Дервиш-Али</a:t>
            </a:r>
            <a:r>
              <a:rPr lang="ru-RU" sz="2000" dirty="0" smtClean="0"/>
              <a:t> выйти из подчинения русские войска были вновь посланы в Астрахань, и Астраханское ханство было присоединено к России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Присоединение Сибирского ханства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76400" y="1981200"/>
            <a:ext cx="7010400" cy="4376758"/>
          </a:xfrm>
        </p:spPr>
        <p:txBody>
          <a:bodyPr/>
          <a:lstStyle/>
          <a:p>
            <a:r>
              <a:rPr lang="ru-RU" sz="1600" dirty="0" smtClean="0"/>
              <a:t>Хан </a:t>
            </a:r>
            <a:r>
              <a:rPr lang="ru-RU" sz="1600" dirty="0" err="1" smtClean="0"/>
              <a:t>Едигер</a:t>
            </a:r>
            <a:r>
              <a:rPr lang="ru-RU" sz="1600" dirty="0" smtClean="0"/>
              <a:t> из рода </a:t>
            </a:r>
            <a:r>
              <a:rPr lang="ru-RU" sz="1600" dirty="0" err="1" smtClean="0"/>
              <a:t>Тайбуги</a:t>
            </a:r>
            <a:r>
              <a:rPr lang="ru-RU" sz="1600" dirty="0" smtClean="0"/>
              <a:t> признал в 1555 году вассальную зависимость от Москвы, но в 1563 году власть с помощью </a:t>
            </a:r>
            <a:r>
              <a:rPr lang="ru-RU" sz="1600" dirty="0" err="1" smtClean="0"/>
              <a:t>ногаев</a:t>
            </a:r>
            <a:r>
              <a:rPr lang="ru-RU" sz="1600" dirty="0" smtClean="0"/>
              <a:t> захватил </a:t>
            </a:r>
            <a:r>
              <a:rPr lang="ru-RU" sz="1600" dirty="0" err="1" smtClean="0"/>
              <a:t>шейбанид</a:t>
            </a:r>
            <a:r>
              <a:rPr lang="ru-RU" sz="1600" dirty="0" smtClean="0"/>
              <a:t> </a:t>
            </a:r>
            <a:r>
              <a:rPr lang="ru-RU" sz="1600" dirty="0" err="1" smtClean="0"/>
              <a:t>Кучум</a:t>
            </a:r>
            <a:r>
              <a:rPr lang="ru-RU" sz="1600" dirty="0" smtClean="0"/>
              <a:t>, который после 1572 года разорвал вассальные отношения и выступил против России. </a:t>
            </a:r>
          </a:p>
          <a:p>
            <a:r>
              <a:rPr lang="ru-RU" sz="1600" dirty="0" smtClean="0"/>
              <a:t>В 1582 году в пределы Сибирского ханства вторгся казачий отряд Ермака, который овладел столицей ханства </a:t>
            </a:r>
            <a:r>
              <a:rPr lang="ru-RU" sz="1600" dirty="0" err="1" smtClean="0"/>
              <a:t>Кашлыком</a:t>
            </a:r>
            <a:r>
              <a:rPr lang="ru-RU" sz="1600" dirty="0" smtClean="0"/>
              <a:t> и положил начало его присоединению К России. В конце 1580-1590-х годов на территории Сибирского ханства были построены русские крепости Тюмень (1586), Тобольск (1587), Березов (1593), </a:t>
            </a:r>
            <a:r>
              <a:rPr lang="ru-RU" sz="1600" dirty="0" err="1" smtClean="0"/>
              <a:t>Обдорск</a:t>
            </a:r>
            <a:r>
              <a:rPr lang="ru-RU" sz="1600" dirty="0" smtClean="0"/>
              <a:t> (1595). </a:t>
            </a:r>
            <a:r>
              <a:rPr lang="ru-RU" sz="1600" dirty="0" err="1" smtClean="0"/>
              <a:t>Кучум</a:t>
            </a:r>
            <a:r>
              <a:rPr lang="ru-RU" sz="1600" dirty="0" smtClean="0"/>
              <a:t> со своей ордой откочевал на юг и продолжал оказывать сопротивление русским отрядам до 1598 года. Последним сибирским ханом был его сын Али, власть которого распространялась только на кочевья в верховьях Ишима, Иртыша и Тобола. </a:t>
            </a:r>
          </a:p>
          <a:p>
            <a:r>
              <a:rPr lang="ru-RU" sz="1600" dirty="0" smtClean="0"/>
              <a:t>Присоединение Сибирского ханства к России содействовало подъему производительных сил народов Западной Сибири и способствовало сближению с русским народом.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985854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Суриков В.И.</a:t>
            </a:r>
            <a:br>
              <a:rPr lang="ru-RU" dirty="0" smtClean="0"/>
            </a:br>
            <a:r>
              <a:rPr lang="ru-RU" dirty="0" smtClean="0"/>
              <a:t> «Покорение Сибири Ермаком», 1895 г.</a:t>
            </a:r>
            <a:endParaRPr lang="ru-RU" dirty="0"/>
          </a:p>
        </p:txBody>
      </p:sp>
      <p:pic>
        <p:nvPicPr>
          <p:cNvPr id="5" name="Picture 2" descr="D:\Documents and Settings\Admin\Мои документы\Уроки\СD\Учебные\Энциклопедия\Avanta\Images\Zoom\990353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18026" r="1802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>
                <a:solidFill>
                  <a:srgbClr val="FFC000"/>
                </a:solidFill>
              </a:rPr>
              <a:t>Ливонская война (1558-1583)</a:t>
            </a:r>
            <a:endParaRPr lang="ru-RU" sz="2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ru-RU" sz="2000" dirty="0" smtClean="0"/>
              <a:t>Взятие Полоцка войсками Ивана Грозного в 1563 г..</a:t>
            </a:r>
            <a:endParaRPr lang="ru-RU" sz="2000" dirty="0"/>
          </a:p>
        </p:txBody>
      </p:sp>
      <p:pic>
        <p:nvPicPr>
          <p:cNvPr id="6" name="9A0350.avi">
            <a:hlinkClick r:id="" action="ppaction://media"/>
          </p:cNvPr>
          <p:cNvPicPr>
            <a:picLocks noGrp="1" noRot="1" noChangeAspect="1"/>
          </p:cNvPicPr>
          <p:nvPr>
            <p:ph type="pic" idx="1"/>
            <a:videoFile r:link="rId1"/>
          </p:nvPr>
        </p:nvPicPr>
        <p:blipFill>
          <a:blip r:embed="rId3"/>
          <a:srcRect t="18347" b="18347"/>
          <a:stretch>
            <a:fillRect/>
          </a:stretch>
        </p:blipFill>
        <p:spPr>
          <a:xfrm>
            <a:off x="1792288" y="357166"/>
            <a:ext cx="5486400" cy="43704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 vol="80000"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  <p:bldLst>
      <p:bldP spid="2" grpId="0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Последствия правления Ивана </a:t>
            </a:r>
            <a:r>
              <a:rPr lang="en-US" b="1" dirty="0" smtClean="0">
                <a:solidFill>
                  <a:srgbClr val="FFC000"/>
                </a:solidFill>
              </a:rPr>
              <a:t>IV</a:t>
            </a:r>
            <a:r>
              <a:rPr lang="ru-RU" b="1" dirty="0" smtClean="0">
                <a:solidFill>
                  <a:srgbClr val="FFC000"/>
                </a:solidFill>
              </a:rPr>
              <a:t>.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4286248" y="2285992"/>
            <a:ext cx="1928826" cy="57150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Опричнина (1565 )</a:t>
            </a:r>
          </a:p>
        </p:txBody>
      </p:sp>
      <p:cxnSp>
        <p:nvCxnSpPr>
          <p:cNvPr id="11" name="Прямая со стрелкой 10"/>
          <p:cNvCxnSpPr>
            <a:stCxn id="7" idx="2"/>
          </p:cNvCxnSpPr>
          <p:nvPr/>
        </p:nvCxnSpPr>
        <p:spPr bwMode="auto">
          <a:xfrm rot="5400000" flipH="1">
            <a:off x="5197085" y="2803920"/>
            <a:ext cx="71434" cy="357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Прямоугольник 15"/>
          <p:cNvSpPr/>
          <p:nvPr/>
        </p:nvSpPr>
        <p:spPr bwMode="auto">
          <a:xfrm>
            <a:off x="2285984" y="3000372"/>
            <a:ext cx="1428760" cy="42862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Массовые казни бояр и их крестьян</a:t>
            </a: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4286248" y="3000372"/>
            <a:ext cx="1357322" cy="42862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Разгром Новгорода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000" dirty="0" smtClean="0">
                <a:latin typeface="Arial" charset="0"/>
              </a:rPr>
              <a:t>(1569)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Прямоугольник 19"/>
          <p:cNvSpPr/>
          <p:nvPr/>
        </p:nvSpPr>
        <p:spPr bwMode="auto">
          <a:xfrm>
            <a:off x="6286512" y="3000372"/>
            <a:ext cx="1643074" cy="64294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Опричнина не смогла спасти Москву от крымчаков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000" dirty="0" smtClean="0">
                <a:latin typeface="Arial" charset="0"/>
              </a:rPr>
              <a:t>(1571)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Прямоугольник 20"/>
          <p:cNvSpPr/>
          <p:nvPr/>
        </p:nvSpPr>
        <p:spPr bwMode="auto">
          <a:xfrm>
            <a:off x="2786050" y="3786190"/>
            <a:ext cx="1500198" cy="71438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Истощение</a:t>
            </a:r>
            <a:r>
              <a:rPr kumimoji="0" lang="ru-RU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сил страны. Недовольство народа и церкви.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 bwMode="auto">
          <a:xfrm>
            <a:off x="2786050" y="4786322"/>
            <a:ext cx="1571636" cy="50006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Неудачное завершение Ливонской войны</a:t>
            </a:r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6286512" y="3857628"/>
            <a:ext cx="1643074" cy="50006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Отмена опричнины (1572)</a:t>
            </a:r>
          </a:p>
        </p:txBody>
      </p:sp>
      <p:sp>
        <p:nvSpPr>
          <p:cNvPr id="24" name="Прямоугольник 23"/>
          <p:cNvSpPr/>
          <p:nvPr/>
        </p:nvSpPr>
        <p:spPr bwMode="auto">
          <a:xfrm>
            <a:off x="6286512" y="4714884"/>
            <a:ext cx="1643074" cy="57150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Победа над крымчаками в битве на р. Молодь (1572)</a:t>
            </a:r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6429388" y="5572140"/>
            <a:ext cx="1571636" cy="42862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Смерть Ивана Грозного (1584)</a:t>
            </a:r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4572000" y="5715016"/>
            <a:ext cx="1571636" cy="285752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Раззорение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России</a:t>
            </a: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2285984" y="5643578"/>
            <a:ext cx="1571636" cy="42862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Отмена Юрьева дня (1581)</a:t>
            </a:r>
          </a:p>
        </p:txBody>
      </p:sp>
      <p:cxnSp>
        <p:nvCxnSpPr>
          <p:cNvPr id="29" name="Прямая со стрелкой 28"/>
          <p:cNvCxnSpPr>
            <a:stCxn id="7" idx="1"/>
            <a:endCxn id="16" idx="0"/>
          </p:cNvCxnSpPr>
          <p:nvPr/>
        </p:nvCxnSpPr>
        <p:spPr bwMode="auto">
          <a:xfrm rot="10800000" flipV="1">
            <a:off x="3000364" y="2571744"/>
            <a:ext cx="1285884" cy="42862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Прямая со стрелкой 30"/>
          <p:cNvCxnSpPr>
            <a:stCxn id="7" idx="3"/>
            <a:endCxn id="20" idx="0"/>
          </p:cNvCxnSpPr>
          <p:nvPr/>
        </p:nvCxnSpPr>
        <p:spPr bwMode="auto">
          <a:xfrm>
            <a:off x="6215074" y="2571744"/>
            <a:ext cx="892975" cy="42862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Прямая со стрелкой 32"/>
          <p:cNvCxnSpPr/>
          <p:nvPr/>
        </p:nvCxnSpPr>
        <p:spPr bwMode="auto">
          <a:xfrm rot="16200000" flipH="1">
            <a:off x="5214942" y="2928934"/>
            <a:ext cx="71438" cy="714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Прямая со стрелкой 34"/>
          <p:cNvCxnSpPr>
            <a:stCxn id="16" idx="2"/>
            <a:endCxn id="21" idx="0"/>
          </p:cNvCxnSpPr>
          <p:nvPr/>
        </p:nvCxnSpPr>
        <p:spPr bwMode="auto">
          <a:xfrm rot="16200000" flipH="1">
            <a:off x="3089661" y="3339702"/>
            <a:ext cx="357190" cy="53578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Прямая со стрелкой 36"/>
          <p:cNvCxnSpPr>
            <a:stCxn id="18" idx="2"/>
          </p:cNvCxnSpPr>
          <p:nvPr/>
        </p:nvCxnSpPr>
        <p:spPr bwMode="auto">
          <a:xfrm rot="5400000">
            <a:off x="4339826" y="3161109"/>
            <a:ext cx="357192" cy="89297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Прямая со стрелкой 38"/>
          <p:cNvCxnSpPr>
            <a:stCxn id="20" idx="1"/>
          </p:cNvCxnSpPr>
          <p:nvPr/>
        </p:nvCxnSpPr>
        <p:spPr bwMode="auto">
          <a:xfrm rot="10800000" flipV="1">
            <a:off x="4286248" y="3321843"/>
            <a:ext cx="2000264" cy="53578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Прямая со стрелкой 40"/>
          <p:cNvCxnSpPr>
            <a:stCxn id="21" idx="3"/>
            <a:endCxn id="23" idx="1"/>
          </p:cNvCxnSpPr>
          <p:nvPr/>
        </p:nvCxnSpPr>
        <p:spPr bwMode="auto">
          <a:xfrm flipV="1">
            <a:off x="4286248" y="4107661"/>
            <a:ext cx="2000264" cy="3571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Прямая со стрелкой 31"/>
          <p:cNvCxnSpPr>
            <a:stCxn id="26" idx="3"/>
            <a:endCxn id="25" idx="1"/>
          </p:cNvCxnSpPr>
          <p:nvPr/>
        </p:nvCxnSpPr>
        <p:spPr bwMode="auto">
          <a:xfrm flipV="1">
            <a:off x="6143636" y="5786454"/>
            <a:ext cx="285752" cy="714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Прямая со стрелкой 35"/>
          <p:cNvCxnSpPr>
            <a:stCxn id="26" idx="1"/>
            <a:endCxn id="27" idx="3"/>
          </p:cNvCxnSpPr>
          <p:nvPr/>
        </p:nvCxnSpPr>
        <p:spPr bwMode="auto">
          <a:xfrm rot="10800000">
            <a:off x="3857620" y="5857892"/>
            <a:ext cx="71438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Прямая соединительная линия 39"/>
          <p:cNvCxnSpPr>
            <a:stCxn id="21" idx="2"/>
            <a:endCxn id="22" idx="0"/>
          </p:cNvCxnSpPr>
          <p:nvPr/>
        </p:nvCxnSpPr>
        <p:spPr bwMode="auto">
          <a:xfrm rot="16200000" flipH="1">
            <a:off x="3411132" y="4625586"/>
            <a:ext cx="285752" cy="35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Прямая соединительная линия 42"/>
          <p:cNvCxnSpPr>
            <a:stCxn id="23" idx="2"/>
            <a:endCxn id="24" idx="0"/>
          </p:cNvCxnSpPr>
          <p:nvPr/>
        </p:nvCxnSpPr>
        <p:spPr bwMode="auto">
          <a:xfrm rot="5400000">
            <a:off x="6929454" y="4536289"/>
            <a:ext cx="35719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Прямая соединительная линия 44"/>
          <p:cNvCxnSpPr>
            <a:stCxn id="22" idx="3"/>
            <a:endCxn id="24" idx="1"/>
          </p:cNvCxnSpPr>
          <p:nvPr/>
        </p:nvCxnSpPr>
        <p:spPr bwMode="auto">
          <a:xfrm flipV="1">
            <a:off x="4357686" y="5000636"/>
            <a:ext cx="1928826" cy="3571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Прямая соединительная линия 46"/>
          <p:cNvCxnSpPr>
            <a:endCxn id="26" idx="0"/>
          </p:cNvCxnSpPr>
          <p:nvPr/>
        </p:nvCxnSpPr>
        <p:spPr bwMode="auto">
          <a:xfrm rot="5400000">
            <a:off x="5001422" y="5357826"/>
            <a:ext cx="713586" cy="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Прямая со стрелкой 48"/>
          <p:cNvCxnSpPr>
            <a:stCxn id="20" idx="2"/>
            <a:endCxn id="23" idx="0"/>
          </p:cNvCxnSpPr>
          <p:nvPr/>
        </p:nvCxnSpPr>
        <p:spPr bwMode="auto">
          <a:xfrm rot="5400000">
            <a:off x="7000892" y="3750471"/>
            <a:ext cx="214314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7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2857496"/>
            <a:ext cx="7010400" cy="157163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Спасибо за урок!</a:t>
            </a:r>
            <a:endParaRPr lang="ru-RU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3042" y="357166"/>
            <a:ext cx="7010400" cy="1500198"/>
          </a:xfrm>
        </p:spPr>
        <p:txBody>
          <a:bodyPr/>
          <a:lstStyle/>
          <a:p>
            <a:pPr algn="ctr"/>
            <a:r>
              <a:rPr lang="ru-RU" sz="2800" u="sng" dirty="0" smtClean="0">
                <a:solidFill>
                  <a:srgbClr val="00B0F0"/>
                </a:solidFill>
              </a:rPr>
              <a:t>Цель урока: </a:t>
            </a:r>
            <a:r>
              <a:rPr lang="ru-RU" sz="2800" b="1" dirty="0" smtClean="0">
                <a:solidFill>
                  <a:srgbClr val="FFC000"/>
                </a:solidFill>
              </a:rPr>
              <a:t>«Охарактеризовать правление Ивана </a:t>
            </a:r>
            <a:r>
              <a:rPr lang="en-US" sz="2800" b="1" dirty="0" smtClean="0">
                <a:solidFill>
                  <a:srgbClr val="FFC000"/>
                </a:solidFill>
              </a:rPr>
              <a:t>IV </a:t>
            </a:r>
            <a:r>
              <a:rPr lang="ru-RU" sz="2800" b="1" dirty="0" smtClean="0">
                <a:solidFill>
                  <a:srgbClr val="FFC000"/>
                </a:solidFill>
              </a:rPr>
              <a:t>Грозного, оценить результаты его деятельности».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u="sng" dirty="0" smtClean="0">
                <a:solidFill>
                  <a:srgbClr val="FFC000"/>
                </a:solidFill>
              </a:rPr>
              <a:t>Задачи урока: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B0F0"/>
                </a:solidFill>
              </a:rPr>
              <a:t>Дать характеристику внутренней и внешней политики Ивана Грозного.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00B0F0"/>
                </a:solidFill>
              </a:rPr>
              <a:t>2. Осветить некоторые страницы истории </a:t>
            </a:r>
            <a:r>
              <a:rPr lang="en-US" dirty="0" smtClean="0">
                <a:solidFill>
                  <a:srgbClr val="00B0F0"/>
                </a:solidFill>
              </a:rPr>
              <a:t>XVI</a:t>
            </a:r>
            <a:r>
              <a:rPr lang="ru-RU" dirty="0" smtClean="0">
                <a:solidFill>
                  <a:srgbClr val="00B0F0"/>
                </a:solidFill>
              </a:rPr>
              <a:t> в.</a:t>
            </a:r>
          </a:p>
          <a:p>
            <a:pPr marL="514350" indent="-514350">
              <a:buNone/>
            </a:pPr>
            <a:r>
              <a:rPr lang="ru-RU" dirty="0" smtClean="0">
                <a:solidFill>
                  <a:srgbClr val="00B0F0"/>
                </a:solidFill>
              </a:rPr>
              <a:t>3. Дать оценку результатам правления Ивана Грозного.</a:t>
            </a:r>
            <a:endParaRPr lang="ru-RU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C000"/>
                </a:solidFill>
              </a:rPr>
              <a:t>       Начало правления Ивана </a:t>
            </a:r>
            <a:r>
              <a:rPr lang="en-US" b="1" dirty="0" smtClean="0">
                <a:solidFill>
                  <a:srgbClr val="FFC000"/>
                </a:solidFill>
              </a:rPr>
              <a:t>IV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Шапка Мономаха</a:t>
            </a:r>
            <a:endParaRPr lang="ru-RU" dirty="0"/>
          </a:p>
        </p:txBody>
      </p:sp>
      <p:pic>
        <p:nvPicPr>
          <p:cNvPr id="1026" name="Picture 2" descr="D:\Documents and Settings\Admin\Мои документы\Уроки\СD\Учебные\Энциклопедия\Avanta\Images\Icon\9I033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5268041" y="2371049"/>
            <a:ext cx="2875859" cy="3272529"/>
          </a:xfrm>
          <a:prstGeom prst="rect">
            <a:avLst/>
          </a:prstGeom>
          <a:noFill/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Иван </a:t>
            </a:r>
            <a:r>
              <a:rPr lang="en-US" dirty="0" smtClean="0"/>
              <a:t>IV</a:t>
            </a:r>
            <a:r>
              <a:rPr lang="ru-RU" dirty="0" smtClean="0"/>
              <a:t>.  Парсуна  </a:t>
            </a:r>
            <a:r>
              <a:rPr lang="en-US" dirty="0" smtClean="0"/>
              <a:t>XVI</a:t>
            </a:r>
            <a:r>
              <a:rPr lang="ru-RU" dirty="0" smtClean="0"/>
              <a:t> в.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1028" name="Picture 4" descr="D:\Documents and Settings\Admin\Мои документы\Уроки\СD\Учебные\Энциклопедия\Avanta\Images\Icon\9I008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2428868"/>
            <a:ext cx="2757940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8" presetClass="entr" presetSubtype="32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build="p"/>
      <p:bldP spid="7" grpId="0" build="p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Избранная рада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/>
              <a:t>ИЗБРАННАЯ РАДА, неофициальное правительство Русского государства в конце 1540-1550-х гг.</a:t>
            </a:r>
          </a:p>
          <a:p>
            <a:endParaRPr lang="ru-RU" sz="1800" dirty="0" smtClean="0"/>
          </a:p>
          <a:p>
            <a:r>
              <a:rPr lang="ru-RU" sz="1800" dirty="0" smtClean="0"/>
              <a:t>В Избранную раду входили приближенные царя Ивана IV Грозного. Видное положение в Избранной раде занимали думный дворянин А.Ф. Адашев, придворный священник </a:t>
            </a:r>
            <a:r>
              <a:rPr lang="ru-RU" sz="1800" dirty="0" err="1" smtClean="0"/>
              <a:t>Сильвестр</a:t>
            </a:r>
            <a:r>
              <a:rPr lang="ru-RU" sz="1800" dirty="0" smtClean="0"/>
              <a:t>, митрополит </a:t>
            </a:r>
            <a:r>
              <a:rPr lang="ru-RU" sz="1800" dirty="0" err="1" smtClean="0"/>
              <a:t>Макарий</a:t>
            </a:r>
            <a:r>
              <a:rPr lang="ru-RU" sz="1800" dirty="0" smtClean="0"/>
              <a:t>, думный дьяк И.М. </a:t>
            </a:r>
            <a:r>
              <a:rPr lang="ru-RU" sz="1800" dirty="0" err="1" smtClean="0"/>
              <a:t>Висковатый</a:t>
            </a:r>
            <a:r>
              <a:rPr lang="ru-RU" sz="1800" dirty="0" smtClean="0"/>
              <a:t>, князь А.М. Курбский. Рада обсуждала планы государственных реформ, внешней политики и руководила их осуществлением. От мнения Избранной рады зависели назначение военачальников и руководящих лиц центрального и местного аппарата управления, решения по судебным и местническим делам.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Реформы Избранной рады</a:t>
            </a:r>
            <a:endParaRPr lang="ru-RU" b="1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71604" y="1928801"/>
          <a:ext cx="7215238" cy="4615281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943920"/>
                <a:gridCol w="1699286"/>
                <a:gridCol w="2441845"/>
                <a:gridCol w="2130187"/>
              </a:tblGrid>
              <a:tr h="42862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Дата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Реформа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Содержание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Значение</a:t>
                      </a:r>
                      <a:endParaRPr lang="ru-RU" sz="1400" dirty="0"/>
                    </a:p>
                  </a:txBody>
                  <a:tcPr/>
                </a:tc>
              </a:tr>
              <a:tr h="61504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1549 г.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Учреждение Земского собора.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Земский собор – собрание выборных</a:t>
                      </a:r>
                      <a:r>
                        <a:rPr lang="ru-RU" sz="1000" baseline="0" dirty="0" smtClean="0"/>
                        <a:t> представителей от российского народа для решения важных государственных вопросов.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Царь стал советоваться с народом о том, как лучше управлять государством.</a:t>
                      </a:r>
                      <a:endParaRPr lang="ru-RU" sz="1000" dirty="0"/>
                    </a:p>
                  </a:txBody>
                  <a:tcPr/>
                </a:tc>
              </a:tr>
              <a:tr h="61504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1550 г.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Земский собор принимает новый Судебник.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Увеличение</a:t>
                      </a:r>
                      <a:r>
                        <a:rPr lang="ru-RU" sz="1000" baseline="0" dirty="0" smtClean="0"/>
                        <a:t> пожилого.</a:t>
                      </a:r>
                    </a:p>
                    <a:p>
                      <a:r>
                        <a:rPr lang="ru-RU" sz="1000" baseline="0" dirty="0" smtClean="0"/>
                        <a:t>Наказания за взятки.</a:t>
                      </a:r>
                    </a:p>
                    <a:p>
                      <a:r>
                        <a:rPr lang="ru-RU" sz="1000" baseline="0" dirty="0" smtClean="0"/>
                        <a:t>Все законы утверждает Боярская дума.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Улучшение положения помещиков.</a:t>
                      </a:r>
                    </a:p>
                    <a:p>
                      <a:r>
                        <a:rPr lang="ru-RU" sz="1000" dirty="0" smtClean="0"/>
                        <a:t>Улучшение работы государства.</a:t>
                      </a:r>
                    </a:p>
                    <a:p>
                      <a:r>
                        <a:rPr lang="ru-RU" sz="1000" dirty="0" smtClean="0"/>
                        <a:t>Усиление ответственности бояр за свои действия.</a:t>
                      </a:r>
                      <a:endParaRPr lang="ru-RU" sz="1000" dirty="0"/>
                    </a:p>
                  </a:txBody>
                  <a:tcPr/>
                </a:tc>
              </a:tr>
              <a:tr h="61504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1550-е гг.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Создание приказов.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Приказы – органы центральной власти. Каждый приказ ведал определенной отраслью государственного управления.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Улучшение управления государством.</a:t>
                      </a:r>
                      <a:endParaRPr lang="ru-RU" sz="1000" dirty="0"/>
                    </a:p>
                  </a:txBody>
                  <a:tcPr/>
                </a:tc>
              </a:tr>
              <a:tr h="61504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1551 г.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Решения Стоглавого собора Русской православной церкви (РПЦ).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Установление правил строительства церквей, написания икон, проведения церковных служб.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Наведение порядка в церковной жизни.</a:t>
                      </a:r>
                      <a:endParaRPr lang="ru-RU" sz="1000" dirty="0"/>
                    </a:p>
                  </a:txBody>
                  <a:tcPr/>
                </a:tc>
              </a:tr>
              <a:tr h="61504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1556 г.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Отмена кормлений.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Было введено</a:t>
                      </a:r>
                      <a:r>
                        <a:rPr lang="ru-RU" sz="1000" baseline="0" dirty="0" smtClean="0"/>
                        <a:t> выборное самоуправление в городах, уездах, волостях.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Царь разделил власть с народом.</a:t>
                      </a:r>
                      <a:endParaRPr lang="ru-RU" sz="1000" dirty="0"/>
                    </a:p>
                  </a:txBody>
                  <a:tcPr/>
                </a:tc>
              </a:tr>
              <a:tr h="615046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1550-1556 гг.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Военная реформа.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Создание дворянской конницы и стрелецкой пехоты.</a:t>
                      </a:r>
                      <a:endParaRPr lang="ru-RU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/>
                        <a:t>Усиление военной мощи государства.</a:t>
                      </a:r>
                      <a:endParaRPr lang="ru-RU" sz="1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Опричнина</a:t>
            </a:r>
            <a:endParaRPr lang="ru-RU" b="1" dirty="0">
              <a:solidFill>
                <a:srgbClr val="FFC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ОПРИЧНИНА (</a:t>
            </a:r>
            <a:r>
              <a:rPr lang="ru-RU" sz="2000" dirty="0" err="1" smtClean="0"/>
              <a:t>опришнина</a:t>
            </a:r>
            <a:r>
              <a:rPr lang="ru-RU" sz="2000" dirty="0" smtClean="0"/>
              <a:t>, от древнерусского опричь — особо), наименование внутренней политики Ивана Грозного в 1565-1572 годах. </a:t>
            </a:r>
          </a:p>
          <a:p>
            <a:r>
              <a:rPr lang="ru-RU" sz="2000" dirty="0" smtClean="0"/>
              <a:t>В 1565 году Иван Грозный выделил себе опричнину — государев удел с особой территорией, войсками, учреждениями. </a:t>
            </a:r>
          </a:p>
          <a:p>
            <a:r>
              <a:rPr lang="ru-RU" sz="2000" dirty="0" smtClean="0"/>
              <a:t>Политика опричнины была направлена на искоренение предполагаемой измены в среде знати (массовые репрессии, казни, земельные конфискации).</a:t>
            </a:r>
          </a:p>
        </p:txBody>
      </p:sp>
      <p:pic>
        <p:nvPicPr>
          <p:cNvPr id="4" name="Picture 3" descr="D:\Documents and Settings\Admin\Мои документы\Уроки\СD\Учебные\Энциклопедия\Avanta\Images\Icon\9I03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285992"/>
            <a:ext cx="1421724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</a:rPr>
              <a:t>Учреждение опричнины в 1565 г. (по </a:t>
            </a:r>
            <a:r>
              <a:rPr lang="ru-RU" sz="3200" b="1" dirty="0" err="1" smtClean="0">
                <a:solidFill>
                  <a:srgbClr val="FFC000"/>
                </a:solidFill>
              </a:rPr>
              <a:t>Никоновской</a:t>
            </a:r>
            <a:r>
              <a:rPr lang="ru-RU" sz="3200" b="1" dirty="0" smtClean="0">
                <a:solidFill>
                  <a:srgbClr val="FFC000"/>
                </a:solidFill>
              </a:rPr>
              <a:t> летописи)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200" dirty="0" smtClean="0"/>
          </a:p>
          <a:p>
            <a:r>
              <a:rPr lang="ru-RU" sz="1200" dirty="0" smtClean="0"/>
              <a:t>&lt;...&gt; Тоя же зимы, декабря в 3 день, в неделю [3 декабря 1564 г., в воскресенье], царь и великий князь Иван </a:t>
            </a:r>
            <a:r>
              <a:rPr lang="ru-RU" sz="1200" dirty="0" err="1" smtClean="0"/>
              <a:t>Васильевичь</a:t>
            </a:r>
            <a:r>
              <a:rPr lang="ru-RU" sz="1200" dirty="0" smtClean="0"/>
              <a:t> </a:t>
            </a:r>
            <a:r>
              <a:rPr lang="ru-RU" sz="1200" dirty="0" err="1" smtClean="0"/>
              <a:t>всеа</a:t>
            </a:r>
            <a:r>
              <a:rPr lang="ru-RU" sz="1200" dirty="0" smtClean="0"/>
              <a:t> </a:t>
            </a:r>
            <a:r>
              <a:rPr lang="ru-RU" sz="1200" dirty="0" err="1" smtClean="0"/>
              <a:t>Русии</a:t>
            </a:r>
            <a:r>
              <a:rPr lang="ru-RU" sz="1200" dirty="0" smtClean="0"/>
              <a:t> с своею царицею и великою княгинею Марьею и с своими </a:t>
            </a:r>
            <a:r>
              <a:rPr lang="ru-RU" sz="1200" dirty="0" err="1" smtClean="0"/>
              <a:t>детми</a:t>
            </a:r>
            <a:r>
              <a:rPr lang="ru-RU" sz="1200" dirty="0" smtClean="0"/>
              <a:t> &lt;...&gt; поехал с Москвы в село в Коломенское. &lt;...&gt; Подъем же его не таков был, </a:t>
            </a:r>
            <a:r>
              <a:rPr lang="ru-RU" sz="1200" dirty="0" err="1" smtClean="0"/>
              <a:t>якоже</a:t>
            </a:r>
            <a:r>
              <a:rPr lang="ru-RU" sz="1200" dirty="0" smtClean="0"/>
              <a:t> </a:t>
            </a:r>
            <a:r>
              <a:rPr lang="ru-RU" sz="1200" dirty="0" err="1" smtClean="0"/>
              <a:t>преже</a:t>
            </a:r>
            <a:r>
              <a:rPr lang="ru-RU" sz="1200" dirty="0" smtClean="0"/>
              <a:t> того езживал по монастырем </a:t>
            </a:r>
            <a:r>
              <a:rPr lang="ru-RU" sz="1200" dirty="0" err="1" smtClean="0"/>
              <a:t>молитися</a:t>
            </a:r>
            <a:r>
              <a:rPr lang="ru-RU" sz="1200" dirty="0" smtClean="0"/>
              <a:t>, или на которые свои потехи в объезды ездил: взял же с собою святость, иконы и кресты, златом и </a:t>
            </a:r>
            <a:r>
              <a:rPr lang="ru-RU" sz="1200" dirty="0" err="1" smtClean="0"/>
              <a:t>камением</a:t>
            </a:r>
            <a:r>
              <a:rPr lang="ru-RU" sz="1200" dirty="0" smtClean="0"/>
              <a:t> драгам украшенные, и суды золотые и серебряные, и поставцы все всяких судов, золотое и серебряное, и </a:t>
            </a:r>
            <a:r>
              <a:rPr lang="ru-RU" sz="1200" dirty="0" err="1" smtClean="0"/>
              <a:t>платие</a:t>
            </a:r>
            <a:r>
              <a:rPr lang="ru-RU" sz="1200" dirty="0" smtClean="0"/>
              <a:t> </a:t>
            </a:r>
            <a:r>
              <a:rPr lang="ru-RU" sz="1200" dirty="0" err="1" smtClean="0"/>
              <a:t>и</a:t>
            </a:r>
            <a:r>
              <a:rPr lang="ru-RU" sz="1200" dirty="0" smtClean="0"/>
              <a:t> </a:t>
            </a:r>
            <a:r>
              <a:rPr lang="ru-RU" sz="1200" dirty="0" err="1" smtClean="0"/>
              <a:t>денги</a:t>
            </a:r>
            <a:r>
              <a:rPr lang="ru-RU" sz="1200" dirty="0" smtClean="0"/>
              <a:t> </a:t>
            </a:r>
            <a:r>
              <a:rPr lang="ru-RU" sz="1200" dirty="0" err="1" smtClean="0"/>
              <a:t>и</a:t>
            </a:r>
            <a:r>
              <a:rPr lang="ru-RU" sz="1200" dirty="0" smtClean="0"/>
              <a:t> всю свою казну </a:t>
            </a:r>
            <a:r>
              <a:rPr lang="ru-RU" sz="1200" dirty="0" err="1" smtClean="0"/>
              <a:t>повеле</a:t>
            </a:r>
            <a:r>
              <a:rPr lang="ru-RU" sz="1200" dirty="0" smtClean="0"/>
              <a:t> </a:t>
            </a:r>
            <a:r>
              <a:rPr lang="ru-RU" sz="1200" dirty="0" err="1" smtClean="0"/>
              <a:t>взяти</a:t>
            </a:r>
            <a:r>
              <a:rPr lang="ru-RU" sz="1200" dirty="0" smtClean="0"/>
              <a:t> с собою. Которым же </a:t>
            </a:r>
            <a:r>
              <a:rPr lang="ru-RU" sz="1200" dirty="0" err="1" smtClean="0"/>
              <a:t>бояром</a:t>
            </a:r>
            <a:r>
              <a:rPr lang="ru-RU" sz="1200" dirty="0" smtClean="0"/>
              <a:t> и </a:t>
            </a:r>
            <a:r>
              <a:rPr lang="ru-RU" sz="1200" dirty="0" err="1" smtClean="0"/>
              <a:t>дворяном</a:t>
            </a:r>
            <a:r>
              <a:rPr lang="ru-RU" sz="1200" dirty="0" smtClean="0"/>
              <a:t> ближним и приказным </a:t>
            </a:r>
            <a:r>
              <a:rPr lang="ru-RU" sz="1200" dirty="0" err="1" smtClean="0"/>
              <a:t>людем</a:t>
            </a:r>
            <a:r>
              <a:rPr lang="ru-RU" sz="1200" dirty="0" smtClean="0"/>
              <a:t> </a:t>
            </a:r>
            <a:r>
              <a:rPr lang="ru-RU" sz="1200" dirty="0" err="1" smtClean="0"/>
              <a:t>повеле</a:t>
            </a:r>
            <a:r>
              <a:rPr lang="ru-RU" sz="1200" dirty="0" smtClean="0"/>
              <a:t> с собою </a:t>
            </a:r>
            <a:r>
              <a:rPr lang="ru-RU" sz="1200" dirty="0" err="1" smtClean="0"/>
              <a:t>ехати</a:t>
            </a:r>
            <a:r>
              <a:rPr lang="ru-RU" sz="1200" dirty="0" smtClean="0"/>
              <a:t>, и тем многим </a:t>
            </a:r>
            <a:r>
              <a:rPr lang="ru-RU" sz="1200" dirty="0" err="1" smtClean="0"/>
              <a:t>повеле</a:t>
            </a:r>
            <a:r>
              <a:rPr lang="ru-RU" sz="1200" dirty="0" smtClean="0"/>
              <a:t> с собою </a:t>
            </a:r>
            <a:r>
              <a:rPr lang="ru-RU" sz="1200" dirty="0" err="1" smtClean="0"/>
              <a:t>ехати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женами и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детми</a:t>
            </a:r>
            <a:r>
              <a:rPr lang="ru-RU" sz="1200" dirty="0" smtClean="0"/>
              <a:t>, а </a:t>
            </a:r>
            <a:r>
              <a:rPr lang="ru-RU" sz="1200" dirty="0" err="1" smtClean="0"/>
              <a:t>дворяном</a:t>
            </a:r>
            <a:r>
              <a:rPr lang="ru-RU" sz="1200" dirty="0" smtClean="0"/>
              <a:t> и </a:t>
            </a:r>
            <a:r>
              <a:rPr lang="ru-RU" sz="1200" dirty="0" err="1" smtClean="0"/>
              <a:t>детем</a:t>
            </a:r>
            <a:r>
              <a:rPr lang="ru-RU" sz="1200" dirty="0" smtClean="0"/>
              <a:t> боярским выбором изо всех городов, которых прибрал государь </a:t>
            </a:r>
            <a:r>
              <a:rPr lang="ru-RU" sz="1200" dirty="0" err="1" smtClean="0"/>
              <a:t>быти</a:t>
            </a:r>
            <a:r>
              <a:rPr lang="ru-RU" sz="1200" dirty="0" smtClean="0"/>
              <a:t> с ним, велел тем всем </a:t>
            </a:r>
            <a:r>
              <a:rPr lang="ru-RU" sz="1200" dirty="0" err="1" smtClean="0"/>
              <a:t>ехати</a:t>
            </a:r>
            <a:r>
              <a:rPr lang="ru-RU" sz="1200" dirty="0" smtClean="0"/>
              <a:t> с собою с </a:t>
            </a:r>
            <a:r>
              <a:rPr lang="ru-RU" sz="1200" dirty="0" err="1" smtClean="0"/>
              <a:t>людми</a:t>
            </a:r>
            <a:r>
              <a:rPr lang="ru-RU" sz="1200" dirty="0" smtClean="0"/>
              <a:t> и с коими, со всем служебным нарядом. А жил в селе в Коломенском две недели для </a:t>
            </a:r>
            <a:r>
              <a:rPr lang="ru-RU" sz="1200" dirty="0" err="1" smtClean="0"/>
              <a:t>непогодия</a:t>
            </a:r>
            <a:r>
              <a:rPr lang="ru-RU" sz="1200" dirty="0" smtClean="0"/>
              <a:t> и </a:t>
            </a:r>
            <a:r>
              <a:rPr lang="ru-RU" sz="1200" dirty="0" err="1" smtClean="0"/>
              <a:t>безпуты</a:t>
            </a:r>
            <a:r>
              <a:rPr lang="ru-RU" sz="1200" dirty="0" smtClean="0"/>
              <a:t>, что были дожди и в реках была </a:t>
            </a:r>
            <a:r>
              <a:rPr lang="ru-RU" sz="1200" dirty="0" err="1" smtClean="0"/>
              <a:t>поводь</a:t>
            </a:r>
            <a:r>
              <a:rPr lang="ru-RU" sz="1200" dirty="0" smtClean="0"/>
              <a:t> велика..</a:t>
            </a:r>
          </a:p>
          <a:p>
            <a:endParaRPr lang="ru-RU" sz="1200" dirty="0" smtClean="0"/>
          </a:p>
          <a:p>
            <a:r>
              <a:rPr lang="ru-RU" sz="1200" dirty="0" smtClean="0"/>
              <a:t>Тоя же зимы, февраля месяца, </a:t>
            </a:r>
            <a:r>
              <a:rPr lang="ru-RU" sz="1200" dirty="0" err="1" smtClean="0"/>
              <a:t>повеле</a:t>
            </a:r>
            <a:r>
              <a:rPr lang="ru-RU" sz="1200" dirty="0" smtClean="0"/>
              <a:t> царь и великий князь казните смертною казнью за великие их </a:t>
            </a:r>
            <a:r>
              <a:rPr lang="ru-RU" sz="1200" dirty="0" err="1" smtClean="0"/>
              <a:t>изменные</a:t>
            </a:r>
            <a:r>
              <a:rPr lang="ru-RU" sz="1200" dirty="0" smtClean="0"/>
              <a:t> дела боярина князя </a:t>
            </a:r>
            <a:r>
              <a:rPr lang="ru-RU" sz="1200" dirty="0" err="1" smtClean="0"/>
              <a:t>Олександра</a:t>
            </a:r>
            <a:r>
              <a:rPr lang="ru-RU" sz="1200" dirty="0" smtClean="0"/>
              <a:t> Борисовича </a:t>
            </a:r>
            <a:r>
              <a:rPr lang="ru-RU" sz="1200" dirty="0" err="1" smtClean="0"/>
              <a:t>Горбатово</a:t>
            </a:r>
            <a:r>
              <a:rPr lang="ru-RU" sz="1200" dirty="0" smtClean="0"/>
              <a:t> да сына его князя Петра, да </a:t>
            </a:r>
            <a:r>
              <a:rPr lang="ru-RU" sz="1200" dirty="0" err="1" smtClean="0"/>
              <a:t>околничево</a:t>
            </a:r>
            <a:r>
              <a:rPr lang="ru-RU" sz="1200" dirty="0" smtClean="0"/>
              <a:t> Петра Петрова сына Головина, да князя Ивана </a:t>
            </a:r>
            <a:r>
              <a:rPr lang="ru-RU" sz="1200" dirty="0" err="1" smtClean="0"/>
              <a:t>княже</a:t>
            </a:r>
            <a:r>
              <a:rPr lang="ru-RU" sz="1200" dirty="0" smtClean="0"/>
              <a:t> Иванова сына Сухово-Кашина, да князя </a:t>
            </a:r>
            <a:r>
              <a:rPr lang="ru-RU" sz="1200" dirty="0" err="1" smtClean="0"/>
              <a:t>Дмитрея</a:t>
            </a:r>
            <a:r>
              <a:rPr lang="ru-RU" sz="1200" dirty="0" smtClean="0"/>
              <a:t> </a:t>
            </a:r>
            <a:r>
              <a:rPr lang="ru-RU" sz="1200" dirty="0" err="1" smtClean="0"/>
              <a:t>княже</a:t>
            </a:r>
            <a:r>
              <a:rPr lang="ru-RU" sz="1200" dirty="0" smtClean="0"/>
              <a:t> </a:t>
            </a:r>
            <a:r>
              <a:rPr lang="ru-RU" sz="1200" dirty="0" err="1" smtClean="0"/>
              <a:t>Ондреева</a:t>
            </a:r>
            <a:r>
              <a:rPr lang="ru-RU" sz="1200" dirty="0" smtClean="0"/>
              <a:t> сына </a:t>
            </a:r>
            <a:r>
              <a:rPr lang="ru-RU" sz="1200" dirty="0" err="1" smtClean="0"/>
              <a:t>Шевырева</a:t>
            </a:r>
            <a:r>
              <a:rPr lang="ru-RU" sz="1200" dirty="0" smtClean="0"/>
              <a:t>. Бояр же князя Ивана Куракина, князя Дмитрия </a:t>
            </a:r>
            <a:r>
              <a:rPr lang="ru-RU" sz="1200" dirty="0" err="1" smtClean="0"/>
              <a:t>Немово</a:t>
            </a:r>
            <a:r>
              <a:rPr lang="ru-RU" sz="1200" dirty="0" smtClean="0"/>
              <a:t> </a:t>
            </a:r>
            <a:r>
              <a:rPr lang="ru-RU" sz="1200" dirty="0" err="1" smtClean="0"/>
              <a:t>повеле</a:t>
            </a:r>
            <a:r>
              <a:rPr lang="ru-RU" sz="1200" dirty="0" smtClean="0"/>
              <a:t> в </a:t>
            </a:r>
            <a:r>
              <a:rPr lang="ru-RU" sz="1200" dirty="0" err="1" smtClean="0"/>
              <a:t>черньцы</a:t>
            </a:r>
            <a:r>
              <a:rPr lang="ru-RU" sz="1200" dirty="0" smtClean="0"/>
              <a:t> </a:t>
            </a:r>
            <a:r>
              <a:rPr lang="ru-RU" sz="1200" dirty="0" err="1" smtClean="0"/>
              <a:t>постричи</a:t>
            </a:r>
            <a:r>
              <a:rPr lang="ru-RU" sz="1200" dirty="0" smtClean="0"/>
              <a:t>. А дворяне и дети боярские, которые дошли до </a:t>
            </a:r>
            <a:r>
              <a:rPr lang="ru-RU" sz="1200" dirty="0" err="1" smtClean="0"/>
              <a:t>государьские</a:t>
            </a:r>
            <a:r>
              <a:rPr lang="ru-RU" sz="1200" dirty="0" smtClean="0"/>
              <a:t> опалы, и на тех опалу свою клал и животы их </a:t>
            </a:r>
            <a:r>
              <a:rPr lang="ru-RU" sz="1200" dirty="0" err="1" smtClean="0"/>
              <a:t>имал</a:t>
            </a:r>
            <a:r>
              <a:rPr lang="ru-RU" sz="1200" dirty="0" smtClean="0"/>
              <a:t> на себя; а иных сослал в вотчину свою в Казань на житье </a:t>
            </a:r>
            <a:r>
              <a:rPr lang="ru-RU" sz="1200" dirty="0" err="1" smtClean="0"/>
              <a:t>з</a:t>
            </a:r>
            <a:r>
              <a:rPr lang="ru-RU" sz="1200" dirty="0" smtClean="0"/>
              <a:t> женами и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детми</a:t>
            </a:r>
            <a:r>
              <a:rPr lang="ru-RU" sz="12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</a:rPr>
              <a:t>Внешняя политика Ивана </a:t>
            </a:r>
            <a:r>
              <a:rPr lang="en-US" sz="3600" b="1" dirty="0" smtClean="0">
                <a:solidFill>
                  <a:srgbClr val="FFC000"/>
                </a:solidFill>
              </a:rPr>
              <a:t>IV</a:t>
            </a:r>
            <a:r>
              <a:rPr lang="ru-RU" sz="3600" b="1" dirty="0" smtClean="0">
                <a:solidFill>
                  <a:srgbClr val="FFC000"/>
                </a:solidFill>
              </a:rPr>
              <a:t>.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85918" y="1981200"/>
          <a:ext cx="6900882" cy="3924796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1928826"/>
                <a:gridCol w="2635256"/>
                <a:gridCol w="2336800"/>
              </a:tblGrid>
              <a:tr h="5325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Проблема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Решение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Результаты</a:t>
                      </a:r>
                      <a:endParaRPr lang="ru-RU" dirty="0"/>
                    </a:p>
                  </a:txBody>
                  <a:tcPr/>
                </a:tc>
              </a:tr>
              <a:tr h="16073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Набеги </a:t>
                      </a:r>
                      <a:r>
                        <a:rPr lang="ru-RU" sz="1400" dirty="0" err="1" smtClean="0"/>
                        <a:t>казанцев</a:t>
                      </a:r>
                      <a:r>
                        <a:rPr lang="ru-RU" sz="1400" dirty="0" smtClean="0"/>
                        <a:t>, </a:t>
                      </a:r>
                      <a:r>
                        <a:rPr lang="ru-RU" sz="1400" dirty="0" err="1" smtClean="0"/>
                        <a:t>астраханцев</a:t>
                      </a:r>
                      <a:r>
                        <a:rPr lang="ru-RU" sz="1400" dirty="0" smtClean="0"/>
                        <a:t>, сибиряков, крымчаков.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1552 г. – завоевание Казани.</a:t>
                      </a:r>
                    </a:p>
                    <a:p>
                      <a:r>
                        <a:rPr lang="ru-RU" sz="1400" dirty="0" smtClean="0"/>
                        <a:t>1556 г. – завоевание Астрахани.</a:t>
                      </a:r>
                    </a:p>
                    <a:p>
                      <a:r>
                        <a:rPr lang="ru-RU" sz="1400" dirty="0" smtClean="0"/>
                        <a:t>1550-е гг. – строительство засечной черты от набегов крымчаков.</a:t>
                      </a:r>
                    </a:p>
                    <a:p>
                      <a:r>
                        <a:rPr lang="ru-RU" sz="1400" dirty="0" smtClean="0"/>
                        <a:t>1581 г. – начало завоевания Сибири.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Россия становится многонациональным государством. Грабительских набегов на ее территорию </a:t>
                      </a:r>
                      <a:r>
                        <a:rPr lang="ru-RU" sz="1400" dirty="0" err="1" smtClean="0"/>
                        <a:t>ст</a:t>
                      </a:r>
                      <a:fld id="{FE03DC33-C3EE-4221-B9FA-CC7D72F7E982}" type="slidenum">
                        <a:rPr lang="ru-RU" sz="1400" smtClean="0"/>
                        <a:pPr/>
                        <a:t>8</a:t>
                      </a:fld>
                      <a:fld id="{D6AE0A99-8AE8-4A56-820F-1F9DA349F4FD}" type="slidenum">
                        <a:rPr lang="ru-RU" sz="1400" smtClean="0"/>
                        <a:pPr/>
                        <a:t>8</a:t>
                      </a:fld>
                      <a:r>
                        <a:rPr lang="ru-RU" sz="1400" dirty="0" err="1" smtClean="0"/>
                        <a:t>ановится</a:t>
                      </a:r>
                      <a:r>
                        <a:rPr lang="ru-RU" sz="1400" dirty="0" smtClean="0"/>
                        <a:t> меньше.</a:t>
                      </a:r>
                      <a:endParaRPr lang="ru-RU" sz="1400" dirty="0"/>
                    </a:p>
                  </a:txBody>
                  <a:tcPr/>
                </a:tc>
              </a:tr>
              <a:tr h="1593921"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Ливонцы</a:t>
                      </a:r>
                      <a:r>
                        <a:rPr lang="ru-RU" sz="1400" dirty="0" smtClean="0"/>
                        <a:t> препятствовали торговле русских купцов на Балтийском море.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1558-1583 гг. – Ливонская война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Россия утратила выход к Балтийскому морю. Истощились силы государства.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186766" cy="857256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</a:rPr>
              <a:t>Присоединение Казанского ханства, 1552 г.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000" dirty="0" smtClean="0"/>
              <a:t>Коровин П.И. «Взятие Казани Иоанном Грозным (1552 г.)». Конец </a:t>
            </a:r>
            <a:r>
              <a:rPr lang="en-US" sz="1000" dirty="0" smtClean="0"/>
              <a:t>XIX</a:t>
            </a:r>
            <a:r>
              <a:rPr lang="ru-RU" sz="1000" dirty="0" smtClean="0"/>
              <a:t> в.</a:t>
            </a:r>
            <a:endParaRPr lang="ru-RU" sz="1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sz="1000" dirty="0" smtClean="0"/>
              <a:t>Строительство Покровского собора в Москве. Миниатюра из Летописного  Свода. </a:t>
            </a:r>
            <a:r>
              <a:rPr lang="en-US" sz="1000" dirty="0" smtClean="0"/>
              <a:t>XVI</a:t>
            </a:r>
            <a:r>
              <a:rPr lang="ru-RU" sz="1000" dirty="0" smtClean="0"/>
              <a:t> в.</a:t>
            </a:r>
            <a:endParaRPr lang="ru-RU" sz="1000" dirty="0"/>
          </a:p>
        </p:txBody>
      </p:sp>
      <p:pic>
        <p:nvPicPr>
          <p:cNvPr id="2050" name="Picture 2" descr="D:\Documents and Settings\Admin\Мои документы\Уроки\СD\Учебные\Энциклопедия\Avanta\Images\Icon\9I034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3" y="2353466"/>
            <a:ext cx="3416903" cy="3790177"/>
          </a:xfrm>
          <a:prstGeom prst="rect">
            <a:avLst/>
          </a:prstGeom>
          <a:noFill/>
        </p:spPr>
      </p:pic>
      <p:pic>
        <p:nvPicPr>
          <p:cNvPr id="2051" name="Picture 3" descr="D:\Documents and Settings\Admin\Мои документы\Уроки\СD\Учебные\Энциклопедия\Avanta\Images\Icon\9I0347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357818" y="2370432"/>
            <a:ext cx="2786082" cy="37913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build="p"/>
    </p:bldLst>
  </p:timing>
</p:sld>
</file>

<file path=ppt/theme/theme1.xml><?xml version="1.0" encoding="utf-8"?>
<a:theme xmlns:a="http://schemas.openxmlformats.org/drawingml/2006/main" name="Cascade">
  <a:themeElements>
    <a:clrScheme name="Тема Offic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222</TotalTime>
  <Words>1186</Words>
  <PresentationFormat>Экран (4:3)</PresentationFormat>
  <Paragraphs>98</Paragraphs>
  <Slides>15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Cascade</vt:lpstr>
      <vt:lpstr>Урок 25-26. «Московское царство в XVI в.»</vt:lpstr>
      <vt:lpstr>Цель урока: «Охарактеризовать правление Ивана IV Грозного, оценить результаты его деятельности».</vt:lpstr>
      <vt:lpstr>       Начало правления Ивана IV.</vt:lpstr>
      <vt:lpstr>Избранная рада</vt:lpstr>
      <vt:lpstr>Реформы Избранной рады</vt:lpstr>
      <vt:lpstr>Опричнина</vt:lpstr>
      <vt:lpstr>Учреждение опричнины в 1565 г. (по Никоновской летописи) </vt:lpstr>
      <vt:lpstr>Внешняя политика Ивана IV.</vt:lpstr>
      <vt:lpstr>Присоединение Казанского ханства, 1552 г.</vt:lpstr>
      <vt:lpstr>Присоединение Астраханского ханства, 1556 г.</vt:lpstr>
      <vt:lpstr>Присоединение Сибирского ханства</vt:lpstr>
      <vt:lpstr>  Суриков В.И.  «Покорение Сибири Ермаком», 1895 г.</vt:lpstr>
      <vt:lpstr>Ливонская война (1558-1583)</vt:lpstr>
      <vt:lpstr>Последствия правления Ивана IV.</vt:lpstr>
      <vt:lpstr>Спасибо за урок!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25-26. «Московское царство в XVI в.»</dc:title>
  <cp:lastModifiedBy>User</cp:lastModifiedBy>
  <cp:revision>30</cp:revision>
  <dcterms:modified xsi:type="dcterms:W3CDTF">2010-11-29T23:51:56Z</dcterms:modified>
</cp:coreProperties>
</file>