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58" r:id="rId4"/>
    <p:sldId id="259" r:id="rId5"/>
    <p:sldId id="260" r:id="rId6"/>
    <p:sldId id="261" r:id="rId7"/>
    <p:sldId id="256" r:id="rId8"/>
    <p:sldId id="257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8450A"/>
    <a:srgbClr val="8A2E4E"/>
    <a:srgbClr val="CCF438"/>
    <a:srgbClr val="EF17D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8FD20F-213E-409E-8916-E9221807DF80}" type="datetimeFigureOut">
              <a:rPr lang="ru-RU" smtClean="0"/>
              <a:pPr/>
              <a:t>08.01.2010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2EBC7-01E3-4653-AF50-23FAF6DE58A1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14348" y="1071546"/>
            <a:ext cx="7901715" cy="41549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Решение заданий</a:t>
            </a:r>
          </a:p>
          <a:p>
            <a:pPr algn="ctr"/>
            <a:r>
              <a:rPr lang="ru-RU" sz="6600" b="1" cap="none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с модулем, </a:t>
            </a:r>
          </a:p>
          <a:p>
            <a:pPr algn="ctr"/>
            <a:r>
              <a:rPr lang="ru-RU" sz="66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содержащих параметр</a:t>
            </a:r>
            <a:endParaRPr lang="ru-RU" sz="66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0" y="214290"/>
            <a:ext cx="9001156" cy="65248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ru-RU" sz="5400" b="1" i="1" cap="none" spc="0" dirty="0" smtClean="0">
                <a:ln w="50800"/>
                <a:solidFill>
                  <a:srgbClr val="C8450A"/>
                </a:solidFill>
                <a:effectLst/>
                <a:latin typeface="Times New Roman" pitchFamily="18" charset="0"/>
                <a:cs typeface="Times New Roman" pitchFamily="18" charset="0"/>
              </a:rPr>
              <a:t>Математика – </a:t>
            </a:r>
          </a:p>
          <a:p>
            <a:pPr algn="ctr"/>
            <a:r>
              <a:rPr lang="ru-RU" sz="5400" b="1" i="1" cap="none" spc="0" dirty="0" smtClean="0">
                <a:ln w="50800"/>
                <a:solidFill>
                  <a:srgbClr val="C8450A"/>
                </a:solidFill>
                <a:effectLst/>
                <a:latin typeface="Times New Roman" pitchFamily="18" charset="0"/>
                <a:cs typeface="Times New Roman" pitchFamily="18" charset="0"/>
              </a:rPr>
              <a:t>это инструмент,</a:t>
            </a:r>
          </a:p>
          <a:p>
            <a:pPr algn="ctr"/>
            <a:r>
              <a:rPr lang="ru-RU" sz="5400" b="1" i="1" cap="none" spc="0" dirty="0" smtClean="0">
                <a:ln w="50800"/>
                <a:solidFill>
                  <a:srgbClr val="C8450A"/>
                </a:solidFill>
                <a:effectLst/>
                <a:latin typeface="Times New Roman" pitchFamily="18" charset="0"/>
                <a:cs typeface="Times New Roman" pitchFamily="18" charset="0"/>
              </a:rPr>
              <a:t> специально приспособленный</a:t>
            </a:r>
          </a:p>
          <a:p>
            <a:pPr algn="ctr"/>
            <a:r>
              <a:rPr lang="ru-RU" sz="5400" b="1" i="1" cap="none" spc="0" dirty="0" smtClean="0">
                <a:ln w="50800"/>
                <a:solidFill>
                  <a:srgbClr val="C8450A"/>
                </a:solidFill>
                <a:effectLst/>
                <a:latin typeface="Times New Roman" pitchFamily="18" charset="0"/>
                <a:cs typeface="Times New Roman" pitchFamily="18" charset="0"/>
              </a:rPr>
              <a:t> для работы с</a:t>
            </a:r>
          </a:p>
          <a:p>
            <a:pPr algn="ctr"/>
            <a:r>
              <a:rPr lang="ru-RU" sz="5400" b="1" i="1" cap="none" spc="0" dirty="0" smtClean="0">
                <a:ln w="50800"/>
                <a:solidFill>
                  <a:srgbClr val="C8450A"/>
                </a:solidFill>
                <a:effectLst/>
                <a:latin typeface="Times New Roman" pitchFamily="18" charset="0"/>
                <a:cs typeface="Times New Roman" pitchFamily="18" charset="0"/>
              </a:rPr>
              <a:t> отвлеченными понятиями</a:t>
            </a:r>
          </a:p>
          <a:p>
            <a:pPr algn="ctr"/>
            <a:r>
              <a:rPr lang="ru-RU" sz="5400" b="1" i="1" cap="none" spc="0" dirty="0" smtClean="0">
                <a:ln w="50800"/>
                <a:solidFill>
                  <a:srgbClr val="C8450A"/>
                </a:solidFill>
                <a:effectLst/>
                <a:latin typeface="Times New Roman" pitchFamily="18" charset="0"/>
                <a:cs typeface="Times New Roman" pitchFamily="18" charset="0"/>
              </a:rPr>
              <a:t> всех типов…</a:t>
            </a:r>
            <a:r>
              <a:rPr lang="ru-RU" sz="4000" b="1" i="1" dirty="0" smtClean="0">
                <a:ln w="50800"/>
                <a:solidFill>
                  <a:srgbClr val="C8450A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</a:p>
          <a:p>
            <a:pPr algn="ctr"/>
            <a:r>
              <a:rPr lang="ru-RU" sz="4000" b="1" i="1" dirty="0" smtClean="0">
                <a:ln w="50800"/>
                <a:solidFill>
                  <a:srgbClr val="C8450A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Поль Дирак.</a:t>
            </a:r>
            <a:r>
              <a:rPr lang="ru-RU" sz="4000" b="1" i="1" cap="none" spc="0" dirty="0" smtClean="0">
                <a:ln w="50800"/>
                <a:solidFill>
                  <a:srgbClr val="C8450A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i="1" cap="none" spc="0" dirty="0">
              <a:ln w="50800"/>
              <a:solidFill>
                <a:srgbClr val="C8450A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2400" b="1" dirty="0" smtClean="0"/>
              <a:t>Задание 1 (а).         </a:t>
            </a:r>
            <a:r>
              <a:rPr lang="ru-RU" sz="2400" dirty="0" smtClean="0"/>
              <a:t>Решить уравнение: </a:t>
            </a:r>
            <a:r>
              <a:rPr lang="ru-RU" sz="2400" dirty="0" err="1" smtClean="0"/>
              <a:t>│х│=</a:t>
            </a:r>
            <a:r>
              <a:rPr lang="ru-RU" sz="2400" dirty="0" smtClean="0"/>
              <a:t> 5.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2071688" y="1428750"/>
          <a:ext cx="5473716" cy="5214950"/>
        </p:xfrm>
        <a:graphic>
          <a:graphicData uri="http://schemas.openxmlformats.org/drawingml/2006/table">
            <a:tbl>
              <a:tblPr/>
              <a:tblGrid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71986"/>
              </a:tblGrid>
              <a:tr h="300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23" name="Группа 22"/>
          <p:cNvGrpSpPr/>
          <p:nvPr/>
        </p:nvGrpSpPr>
        <p:grpSpPr>
          <a:xfrm>
            <a:off x="2071690" y="1428736"/>
            <a:ext cx="5572144" cy="5214938"/>
            <a:chOff x="2071690" y="1428736"/>
            <a:chExt cx="5572144" cy="5214938"/>
          </a:xfrm>
        </p:grpSpPr>
        <p:cxnSp>
          <p:nvCxnSpPr>
            <p:cNvPr id="6" name="Прямая со стрелкой 5"/>
            <p:cNvCxnSpPr/>
            <p:nvPr/>
          </p:nvCxnSpPr>
          <p:spPr>
            <a:xfrm rot="5400000" flipH="1" flipV="1">
              <a:off x="2322515" y="4035411"/>
              <a:ext cx="5214938" cy="1588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2071690" y="4214799"/>
              <a:ext cx="5572144" cy="19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Прямая соединительная линия 9"/>
          <p:cNvCxnSpPr/>
          <p:nvPr/>
        </p:nvCxnSpPr>
        <p:spPr>
          <a:xfrm rot="10800000">
            <a:off x="2357422" y="1714488"/>
            <a:ext cx="2571770" cy="25003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единительная линия 10"/>
          <p:cNvCxnSpPr/>
          <p:nvPr/>
        </p:nvCxnSpPr>
        <p:spPr>
          <a:xfrm flipV="1">
            <a:off x="4929190" y="1714488"/>
            <a:ext cx="2643206" cy="250031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rot="5400000">
            <a:off x="2784469" y="3500439"/>
            <a:ext cx="1430342" cy="1580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16200000" flipH="1">
            <a:off x="5715008" y="3500439"/>
            <a:ext cx="1428761" cy="1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2071670" y="2786058"/>
            <a:ext cx="550068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7715272" y="1643050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 =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│х│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643834" y="2643182"/>
            <a:ext cx="68480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 =  5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Задание 1 (б).         </a:t>
            </a:r>
            <a:r>
              <a:rPr lang="ru-RU" sz="2400" dirty="0" smtClean="0"/>
              <a:t>Решить уравнение: </a:t>
            </a:r>
            <a:r>
              <a:rPr lang="ru-RU" sz="2400" dirty="0" err="1" smtClean="0"/>
              <a:t>│х│=</a:t>
            </a:r>
            <a:r>
              <a:rPr lang="ru-RU" sz="2400" dirty="0" smtClean="0"/>
              <a:t> - 4.</a:t>
            </a:r>
            <a:endParaRPr lang="ru-RU" sz="2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071688" y="1428750"/>
          <a:ext cx="5460956" cy="5214950"/>
        </p:xfrm>
        <a:graphic>
          <a:graphicData uri="http://schemas.openxmlformats.org/drawingml/2006/table">
            <a:tbl>
              <a:tblPr/>
              <a:tblGrid>
                <a:gridCol w="288985"/>
                <a:gridCol w="288985"/>
                <a:gridCol w="288985"/>
                <a:gridCol w="288985"/>
                <a:gridCol w="27622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71986"/>
              </a:tblGrid>
              <a:tr h="300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 rot="5400000" flipH="1" flipV="1">
            <a:off x="2322515" y="4035411"/>
            <a:ext cx="5214938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2071690" y="4214799"/>
            <a:ext cx="5572144" cy="19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>
            <a:off x="2357422" y="1714488"/>
            <a:ext cx="2571768" cy="25003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4929190" y="1714488"/>
            <a:ext cx="2643206" cy="250033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2071670" y="5286388"/>
            <a:ext cx="550068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7786710" y="1643050"/>
            <a:ext cx="8515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 =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│х│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715272" y="5000636"/>
            <a:ext cx="755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 = - 4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Задание 1 (в).         </a:t>
            </a:r>
            <a:r>
              <a:rPr lang="ru-RU" sz="2400" dirty="0" smtClean="0"/>
              <a:t>Решить уравнение: -</a:t>
            </a:r>
            <a:r>
              <a:rPr lang="ru-RU" sz="2400" dirty="0" err="1" smtClean="0"/>
              <a:t>│х</a:t>
            </a:r>
            <a:r>
              <a:rPr lang="ru-RU" sz="2400" dirty="0" smtClean="0"/>
              <a:t> + 1│= - 2.</a:t>
            </a:r>
            <a:endParaRPr lang="ru-RU" sz="24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071688" y="1428750"/>
          <a:ext cx="5473716" cy="5214950"/>
        </p:xfrm>
        <a:graphic>
          <a:graphicData uri="http://schemas.openxmlformats.org/drawingml/2006/table">
            <a:tbl>
              <a:tblPr/>
              <a:tblGrid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71986"/>
              </a:tblGrid>
              <a:tr h="300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-3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1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2071690" y="1428736"/>
            <a:ext cx="5572144" cy="5214938"/>
            <a:chOff x="2071690" y="1428736"/>
            <a:chExt cx="5572144" cy="5214938"/>
          </a:xfrm>
        </p:grpSpPr>
        <p:cxnSp>
          <p:nvCxnSpPr>
            <p:cNvPr id="6" name="Прямая со стрелкой 5"/>
            <p:cNvCxnSpPr/>
            <p:nvPr/>
          </p:nvCxnSpPr>
          <p:spPr>
            <a:xfrm rot="5400000" flipH="1" flipV="1">
              <a:off x="2322515" y="4035411"/>
              <a:ext cx="5214938" cy="1588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 стрелкой 6"/>
            <p:cNvCxnSpPr/>
            <p:nvPr/>
          </p:nvCxnSpPr>
          <p:spPr>
            <a:xfrm>
              <a:off x="2071690" y="4214799"/>
              <a:ext cx="5572144" cy="19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9" name="Группа 28"/>
          <p:cNvGrpSpPr/>
          <p:nvPr/>
        </p:nvGrpSpPr>
        <p:grpSpPr>
          <a:xfrm>
            <a:off x="2214546" y="4214818"/>
            <a:ext cx="4857784" cy="2286016"/>
            <a:chOff x="2285984" y="4214818"/>
            <a:chExt cx="4857784" cy="2286016"/>
          </a:xfrm>
        </p:grpSpPr>
        <p:cxnSp>
          <p:nvCxnSpPr>
            <p:cNvPr id="11" name="Прямая соединительная линия 10"/>
            <p:cNvCxnSpPr/>
            <p:nvPr/>
          </p:nvCxnSpPr>
          <p:spPr>
            <a:xfrm rot="10800000">
              <a:off x="4714876" y="4214818"/>
              <a:ext cx="2428892" cy="2214578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Прямая соединительная линия 11"/>
            <p:cNvCxnSpPr/>
            <p:nvPr/>
          </p:nvCxnSpPr>
          <p:spPr>
            <a:xfrm flipV="1">
              <a:off x="2285984" y="4214818"/>
              <a:ext cx="2428892" cy="2286016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Прямоугольник 16"/>
          <p:cNvSpPr/>
          <p:nvPr/>
        </p:nvSpPr>
        <p:spPr>
          <a:xfrm>
            <a:off x="7572396" y="6072206"/>
            <a:ext cx="157160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 = -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│х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+ 1│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1" name="Прямая соединительная линия 20"/>
          <p:cNvCxnSpPr/>
          <p:nvPr/>
        </p:nvCxnSpPr>
        <p:spPr>
          <a:xfrm>
            <a:off x="2143108" y="4714884"/>
            <a:ext cx="5500687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Прямоугольник 21"/>
          <p:cNvSpPr/>
          <p:nvPr/>
        </p:nvSpPr>
        <p:spPr>
          <a:xfrm>
            <a:off x="7786710" y="4500570"/>
            <a:ext cx="75533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 = - 4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 rot="5400000" flipH="1" flipV="1">
            <a:off x="3822695" y="4464057"/>
            <a:ext cx="50006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 rot="5400000" flipH="1" flipV="1">
            <a:off x="4964909" y="4464851"/>
            <a:ext cx="500066" cy="158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Задание 1.         </a:t>
            </a:r>
            <a:r>
              <a:rPr lang="ru-RU" sz="2400" dirty="0" smtClean="0"/>
              <a:t>Решить уравнение: </a:t>
            </a:r>
            <a:r>
              <a:rPr lang="ru-RU" sz="2400" dirty="0" err="1" smtClean="0"/>
              <a:t>│х</a:t>
            </a:r>
            <a:r>
              <a:rPr lang="ru-RU" sz="2400" dirty="0" smtClean="0"/>
              <a:t> -3│= 0.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071688" y="1428750"/>
          <a:ext cx="5460956" cy="5214950"/>
        </p:xfrm>
        <a:graphic>
          <a:graphicData uri="http://schemas.openxmlformats.org/drawingml/2006/table">
            <a:tbl>
              <a:tblPr/>
              <a:tblGrid>
                <a:gridCol w="288985"/>
                <a:gridCol w="288985"/>
                <a:gridCol w="288985"/>
                <a:gridCol w="288985"/>
                <a:gridCol w="27622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71986"/>
              </a:tblGrid>
              <a:tr h="300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4" name="Прямая со стрелкой 3"/>
          <p:cNvCxnSpPr/>
          <p:nvPr/>
        </p:nvCxnSpPr>
        <p:spPr>
          <a:xfrm rot="5400000" flipH="1" flipV="1">
            <a:off x="2322515" y="4035411"/>
            <a:ext cx="5214938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Прямая со стрелкой 4"/>
          <p:cNvCxnSpPr/>
          <p:nvPr/>
        </p:nvCxnSpPr>
        <p:spPr>
          <a:xfrm>
            <a:off x="2071690" y="4214799"/>
            <a:ext cx="5572144" cy="19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Группа 8"/>
          <p:cNvGrpSpPr/>
          <p:nvPr/>
        </p:nvGrpSpPr>
        <p:grpSpPr>
          <a:xfrm>
            <a:off x="2357422" y="1714488"/>
            <a:ext cx="5214974" cy="2500330"/>
            <a:chOff x="2357422" y="1714488"/>
            <a:chExt cx="5214974" cy="2500330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rot="10800000">
              <a:off x="2357422" y="1714488"/>
              <a:ext cx="2571768" cy="250033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4929190" y="1714488"/>
              <a:ext cx="2643206" cy="2500330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" name="Прямая соединительная линия 9"/>
          <p:cNvCxnSpPr/>
          <p:nvPr/>
        </p:nvCxnSpPr>
        <p:spPr>
          <a:xfrm>
            <a:off x="2071670" y="4214818"/>
            <a:ext cx="5500687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77778E-7 1.11111E-6 L 0.09444 1.11111E-6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7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214291"/>
            <a:ext cx="9144000" cy="1071570"/>
          </a:xfrm>
        </p:spPr>
        <p:txBody>
          <a:bodyPr>
            <a:normAutofit/>
          </a:bodyPr>
          <a:lstStyle/>
          <a:p>
            <a:r>
              <a:rPr lang="ru-RU" sz="2400" b="1" dirty="0" smtClean="0"/>
              <a:t>Задание </a:t>
            </a:r>
            <a:r>
              <a:rPr lang="ru-RU" sz="2400" b="1" dirty="0" smtClean="0"/>
              <a:t>2 (а)</a:t>
            </a:r>
            <a:r>
              <a:rPr lang="ru-RU" sz="2000" dirty="0" smtClean="0"/>
              <a:t>. </a:t>
            </a:r>
            <a:r>
              <a:rPr lang="ru-RU" sz="2400" dirty="0" smtClean="0"/>
              <a:t>Сколько корней при различных значениях параметра</a:t>
            </a:r>
            <a:r>
              <a:rPr lang="ru-RU" sz="2400" b="1" i="1" dirty="0" smtClean="0"/>
              <a:t>  а  </a:t>
            </a:r>
            <a:r>
              <a:rPr lang="ru-RU" sz="2400" dirty="0" smtClean="0"/>
              <a:t>имеет уравнение </a:t>
            </a:r>
            <a:r>
              <a:rPr lang="ru-RU" sz="2000" dirty="0" smtClean="0"/>
              <a:t> </a:t>
            </a:r>
            <a:r>
              <a:rPr lang="ru-RU" sz="2000" b="1" dirty="0" smtClean="0"/>
              <a:t>│Х│= </a:t>
            </a:r>
            <a:r>
              <a:rPr lang="ru-RU" sz="2800" i="1" dirty="0" smtClean="0"/>
              <a:t>а</a:t>
            </a:r>
            <a:r>
              <a:rPr lang="ru-RU" sz="2000" dirty="0" smtClean="0"/>
              <a:t> . 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85924" y="1500180"/>
          <a:ext cx="5413399" cy="4843006"/>
        </p:xfrm>
        <a:graphic>
          <a:graphicData uri="http://schemas.openxmlformats.org/drawingml/2006/table">
            <a:tbl>
              <a:tblPr/>
              <a:tblGrid>
                <a:gridCol w="271508"/>
                <a:gridCol w="271508"/>
                <a:gridCol w="271508"/>
                <a:gridCol w="271508"/>
                <a:gridCol w="271508"/>
                <a:gridCol w="271508"/>
                <a:gridCol w="271508"/>
                <a:gridCol w="271508"/>
                <a:gridCol w="271508"/>
                <a:gridCol w="271508"/>
                <a:gridCol w="254747"/>
                <a:gridCol w="271508"/>
                <a:gridCol w="259121"/>
                <a:gridCol w="285752"/>
                <a:gridCol w="269651"/>
                <a:gridCol w="271508"/>
                <a:gridCol w="271508"/>
                <a:gridCol w="271508"/>
                <a:gridCol w="271508"/>
                <a:gridCol w="271508"/>
              </a:tblGrid>
              <a:tr h="26925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у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9252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9139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Прямая со стрелкой 5"/>
          <p:cNvCxnSpPr/>
          <p:nvPr/>
        </p:nvCxnSpPr>
        <p:spPr>
          <a:xfrm rot="5400000" flipH="1" flipV="1">
            <a:off x="2108183" y="3892553"/>
            <a:ext cx="4786346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1785918" y="4143380"/>
            <a:ext cx="5429288" cy="1588"/>
          </a:xfrm>
          <a:prstGeom prst="straightConnector1">
            <a:avLst/>
          </a:prstGeom>
          <a:ln w="28575">
            <a:solidFill>
              <a:schemeClr val="tx2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1785918" y="1785926"/>
            <a:ext cx="2714644" cy="23574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flipV="1">
            <a:off x="4500562" y="1785926"/>
            <a:ext cx="2714644" cy="2357454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7215206" y="1500174"/>
            <a:ext cx="12144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у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=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│х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│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cxnSp>
        <p:nvCxnSpPr>
          <p:cNvPr id="22" name="Прямая соединительная линия 21"/>
          <p:cNvCxnSpPr/>
          <p:nvPr/>
        </p:nvCxnSpPr>
        <p:spPr>
          <a:xfrm>
            <a:off x="1785918" y="4929198"/>
            <a:ext cx="54292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7358082" y="4714884"/>
            <a:ext cx="14287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/>
              <a:t>у</a:t>
            </a:r>
            <a:r>
              <a:rPr lang="ru-RU" sz="2000" b="1" dirty="0" smtClean="0"/>
              <a:t> = а</a:t>
            </a:r>
            <a:endParaRPr lang="ru-RU" sz="2000" b="1" dirty="0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1785918" y="4143380"/>
            <a:ext cx="54292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185 L 2.5E-6 -0.1135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1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092 L 2.5E-6 -0.2092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0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0"/>
            <a:ext cx="8929718" cy="114300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Задание </a:t>
            </a:r>
            <a:r>
              <a:rPr lang="ru-RU" sz="2800" b="1" dirty="0" smtClean="0"/>
              <a:t>2 (б)</a:t>
            </a:r>
            <a:r>
              <a:rPr lang="ru-RU" sz="2800" dirty="0" smtClean="0"/>
              <a:t>.  </a:t>
            </a:r>
            <a:r>
              <a:rPr lang="ru-RU" sz="2400" dirty="0" smtClean="0"/>
              <a:t>Сколько корней при различных значениях параметра</a:t>
            </a:r>
            <a:r>
              <a:rPr lang="ru-RU" sz="2400" b="1" i="1" dirty="0" smtClean="0"/>
              <a:t>  а  </a:t>
            </a:r>
            <a:r>
              <a:rPr lang="ru-RU" sz="2400" dirty="0" smtClean="0"/>
              <a:t>имеет уравнение  </a:t>
            </a:r>
            <a:r>
              <a:rPr lang="ru-RU" sz="2000" b="1" dirty="0" smtClean="0"/>
              <a:t>│Х + 3│= </a:t>
            </a:r>
            <a:r>
              <a:rPr lang="ru-RU" sz="2400" i="1" dirty="0" smtClean="0"/>
              <a:t>а</a:t>
            </a:r>
            <a:r>
              <a:rPr lang="ru-RU" sz="2000" dirty="0" smtClean="0"/>
              <a:t> . </a:t>
            </a: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785925" y="1500180"/>
          <a:ext cx="5357851" cy="5000648"/>
        </p:xfrm>
        <a:graphic>
          <a:graphicData uri="http://schemas.openxmlformats.org/drawingml/2006/table">
            <a:tbl>
              <a:tblPr/>
              <a:tblGrid>
                <a:gridCol w="268722"/>
                <a:gridCol w="268722"/>
                <a:gridCol w="268722"/>
                <a:gridCol w="268722"/>
                <a:gridCol w="268722"/>
                <a:gridCol w="268722"/>
                <a:gridCol w="268722"/>
                <a:gridCol w="268722"/>
                <a:gridCol w="268722"/>
                <a:gridCol w="268722"/>
                <a:gridCol w="252133"/>
                <a:gridCol w="268722"/>
                <a:gridCol w="268722"/>
                <a:gridCol w="268722"/>
                <a:gridCol w="268722"/>
                <a:gridCol w="268722"/>
                <a:gridCol w="268722"/>
                <a:gridCol w="268722"/>
                <a:gridCol w="268722"/>
                <a:gridCol w="268722"/>
              </a:tblGrid>
              <a:tr h="27801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у 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8017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6923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1785918" y="1785926"/>
            <a:ext cx="5357850" cy="2428892"/>
            <a:chOff x="1785918" y="1857364"/>
            <a:chExt cx="5357850" cy="2428892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>
              <a:off x="1785918" y="1857364"/>
              <a:ext cx="2714644" cy="24288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Прямая соединительная линия 6"/>
            <p:cNvCxnSpPr/>
            <p:nvPr/>
          </p:nvCxnSpPr>
          <p:spPr>
            <a:xfrm flipV="1">
              <a:off x="4500562" y="1857364"/>
              <a:ext cx="2643206" cy="2428892"/>
            </a:xfrm>
            <a:prstGeom prst="line">
              <a:avLst/>
            </a:prstGeom>
            <a:ln w="3810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1" name="Прямая со стрелкой 10"/>
          <p:cNvCxnSpPr/>
          <p:nvPr/>
        </p:nvCxnSpPr>
        <p:spPr>
          <a:xfrm rot="5400000" flipH="1" flipV="1">
            <a:off x="2001026" y="3999710"/>
            <a:ext cx="5000660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1785918" y="4214818"/>
            <a:ext cx="5429288" cy="1588"/>
          </a:xfrm>
          <a:prstGeom prst="straightConnector1">
            <a:avLst/>
          </a:prstGeom>
          <a:ln w="28575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Прямоугольник 14"/>
          <p:cNvSpPr/>
          <p:nvPr/>
        </p:nvSpPr>
        <p:spPr>
          <a:xfrm>
            <a:off x="7286644" y="1643050"/>
            <a:ext cx="11897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у = </a:t>
            </a:r>
            <a:r>
              <a:rPr lang="ru-RU" b="1" dirty="0" err="1" smtClean="0">
                <a:solidFill>
                  <a:schemeClr val="tx2">
                    <a:lumMod val="75000"/>
                  </a:schemeClr>
                </a:solidFill>
              </a:rPr>
              <a:t>│х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 + 3│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358082" y="3786190"/>
            <a:ext cx="6286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dirty="0" smtClean="0"/>
              <a:t>у = а</a:t>
            </a:r>
            <a:endParaRPr lang="ru-RU" b="1" dirty="0"/>
          </a:p>
        </p:txBody>
      </p:sp>
      <p:cxnSp>
        <p:nvCxnSpPr>
          <p:cNvPr id="14" name="Прямая соединительная линия 13"/>
          <p:cNvCxnSpPr/>
          <p:nvPr/>
        </p:nvCxnSpPr>
        <p:spPr>
          <a:xfrm>
            <a:off x="1785918" y="5000636"/>
            <a:ext cx="54292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1714480" y="4214818"/>
            <a:ext cx="542928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8.97317E-7 L -0.09062 0.00462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" y="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0.00185 L 2.5E-6 -0.11356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5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E-6 4.81481E-6 L -0.00017 -0.1375 " pathEditMode="relative" rAng="0" ptsTypes="AA">
                                      <p:cBhvr>
                                        <p:cTn id="32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Задание </a:t>
            </a:r>
            <a:r>
              <a:rPr lang="ru-RU" sz="2400" b="1" dirty="0" smtClean="0"/>
              <a:t>3</a:t>
            </a:r>
            <a:r>
              <a:rPr lang="ru-RU" sz="2400" b="1" dirty="0" smtClean="0"/>
              <a:t>.         </a:t>
            </a:r>
            <a:r>
              <a:rPr lang="ru-RU" sz="2400" b="1" dirty="0" smtClean="0"/>
              <a:t>Найти все значения </a:t>
            </a:r>
            <a:r>
              <a:rPr lang="ru-RU" sz="2400" b="1" dirty="0" err="1" smtClean="0"/>
              <a:t>р</a:t>
            </a:r>
            <a:r>
              <a:rPr lang="ru-RU" sz="2400" b="1" dirty="0" smtClean="0"/>
              <a:t>, при которых уравнение у </a:t>
            </a:r>
            <a:r>
              <a:rPr lang="ru-RU" sz="2400" b="1" dirty="0" err="1" smtClean="0"/>
              <a:t>=│х</a:t>
            </a:r>
            <a:r>
              <a:rPr lang="ru-RU" sz="2400" b="1" dirty="0" smtClean="0"/>
              <a:t> - 2│+│х - 3│</a:t>
            </a:r>
            <a:r>
              <a:rPr lang="ru-RU" sz="2400" b="1" dirty="0" smtClean="0"/>
              <a:t>  имеет хотя бы один корень.</a:t>
            </a:r>
            <a:endParaRPr lang="ru-RU" sz="2400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071688" y="1428750"/>
          <a:ext cx="5473716" cy="5214950"/>
        </p:xfrm>
        <a:graphic>
          <a:graphicData uri="http://schemas.openxmlformats.org/drawingml/2006/table">
            <a:tbl>
              <a:tblPr/>
              <a:tblGrid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88985"/>
                <a:gridCol w="271986"/>
              </a:tblGrid>
              <a:tr h="300338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У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6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-5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4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О</a:t>
                      </a:r>
                      <a:endParaRPr lang="ru-RU" sz="14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smtClean="0">
                          <a:solidFill>
                            <a:srgbClr val="000000"/>
                          </a:solidFill>
                          <a:latin typeface="Calibri"/>
                        </a:rPr>
                        <a:t> 5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  <a:r>
                        <a:rPr lang="ru-RU" sz="1600" b="0" i="0" u="none" strike="noStrike" dirty="0" err="1" smtClean="0">
                          <a:solidFill>
                            <a:srgbClr val="000000"/>
                          </a:solidFill>
                          <a:latin typeface="Calibri"/>
                        </a:rPr>
                        <a:t>х</a:t>
                      </a:r>
                      <a:endParaRPr lang="ru-RU" sz="1600" b="0" i="0" u="none" strike="noStrike" dirty="0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3034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5" name="Прямая со стрелкой 4"/>
          <p:cNvCxnSpPr/>
          <p:nvPr/>
        </p:nvCxnSpPr>
        <p:spPr>
          <a:xfrm rot="5400000" flipH="1" flipV="1">
            <a:off x="2322515" y="4035411"/>
            <a:ext cx="5214938" cy="1588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 стрелкой 5"/>
          <p:cNvCxnSpPr/>
          <p:nvPr/>
        </p:nvCxnSpPr>
        <p:spPr>
          <a:xfrm>
            <a:off x="2071690" y="4214799"/>
            <a:ext cx="5572144" cy="19"/>
          </a:xfrm>
          <a:prstGeom prst="straightConnector1">
            <a:avLst/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5572132" y="3929066"/>
            <a:ext cx="285752" cy="1588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16200000" flipV="1">
            <a:off x="3929058" y="2285992"/>
            <a:ext cx="2214578" cy="107157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 rot="5400000" flipH="1" flipV="1">
            <a:off x="5357818" y="2214554"/>
            <a:ext cx="2214578" cy="1214446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071670" y="5000636"/>
            <a:ext cx="5429288" cy="1588"/>
          </a:xfrm>
          <a:prstGeom prst="line">
            <a:avLst/>
          </a:pr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2071670" y="3929066"/>
            <a:ext cx="542928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5E-6 -2.13691E-6 L 0.00017 -0.1554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0.0007 L 0.00035 -0.1561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224</TotalTime>
  <Words>211</Words>
  <Application>Microsoft Office PowerPoint</Application>
  <PresentationFormat>Экран (4:3)</PresentationFormat>
  <Paragraphs>2630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Задание 1 (а).         Решить уравнение: │х│= 5.</vt:lpstr>
      <vt:lpstr>Задание 1 (б).         Решить уравнение: │х│= - 4.</vt:lpstr>
      <vt:lpstr>Задание 1 (в).         Решить уравнение: -│х + 1│= - 2.</vt:lpstr>
      <vt:lpstr>Задание 1.         Решить уравнение: │х -3│= 0.</vt:lpstr>
      <vt:lpstr>Задание 2 (а). Сколько корней при различных значениях параметра  а  имеет уравнение  │Х│= а . </vt:lpstr>
      <vt:lpstr>Задание 2 (б).  Сколько корней при различных значениях параметра  а  имеет уравнение  │Х + 3│= а . </vt:lpstr>
      <vt:lpstr>Задание 3.         Найти все значения р, при которых уравнение у =│х - 2│+│х - 3│  имеет хотя бы один корень.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Задание 1. Сколько корней при различных значениях параметра а имеет уравнение.</dc:title>
  <dc:creator>User</dc:creator>
  <cp:lastModifiedBy>Людмила</cp:lastModifiedBy>
  <cp:revision>35</cp:revision>
  <dcterms:created xsi:type="dcterms:W3CDTF">2011-01-20T17:00:14Z</dcterms:created>
  <dcterms:modified xsi:type="dcterms:W3CDTF">2010-01-08T14:28:59Z</dcterms:modified>
</cp:coreProperties>
</file>