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2"/>
  </p:notesMasterIdLst>
  <p:sldIdLst>
    <p:sldId id="256" r:id="rId2"/>
    <p:sldId id="257" r:id="rId3"/>
    <p:sldId id="269" r:id="rId4"/>
    <p:sldId id="263" r:id="rId5"/>
    <p:sldId id="277" r:id="rId6"/>
    <p:sldId id="278" r:id="rId7"/>
    <p:sldId id="264" r:id="rId8"/>
    <p:sldId id="279" r:id="rId9"/>
    <p:sldId id="265" r:id="rId10"/>
    <p:sldId id="271" r:id="rId11"/>
    <p:sldId id="280" r:id="rId12"/>
    <p:sldId id="272" r:id="rId13"/>
    <p:sldId id="281" r:id="rId14"/>
    <p:sldId id="275" r:id="rId15"/>
    <p:sldId id="276" r:id="rId16"/>
    <p:sldId id="282" r:id="rId17"/>
    <p:sldId id="283" r:id="rId18"/>
    <p:sldId id="284" r:id="rId19"/>
    <p:sldId id="286" r:id="rId20"/>
    <p:sldId id="28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95F7CD"/>
    <a:srgbClr val="E8E317"/>
    <a:srgbClr val="EAEAEA"/>
    <a:srgbClr val="0066FF"/>
    <a:srgbClr val="FFCC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579" autoAdjust="0"/>
  </p:normalViewPr>
  <p:slideViewPr>
    <p:cSldViewPr>
      <p:cViewPr>
        <p:scale>
          <a:sx n="75" d="100"/>
          <a:sy n="75" d="100"/>
        </p:scale>
        <p:origin x="-2886" y="-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1ACAB5-55A6-49E1-9FA6-C387A8C08363}" type="datetimeFigureOut">
              <a:rPr lang="ru-RU"/>
              <a:pPr>
                <a:defRPr/>
              </a:pPr>
              <a:t>12.05.2011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B85D0C-95E1-4355-A4B7-1F5766FC5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85D0C-95E1-4355-A4B7-1F5766FC593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Третья картинка появляется автоматически через 4 секунды после запуска второй.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37E01-C1EB-4BEB-B062-0C0901A8F42F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85D0C-95E1-4355-A4B7-1F5766FC593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EEA0B-1162-4BB1-91B7-F9B4D546F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FB106-02E6-459E-85D0-3294F1CAA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2600" y="138113"/>
            <a:ext cx="1955800" cy="6402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62025" y="138113"/>
            <a:ext cx="5718175" cy="6402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2F1B-0192-4A03-A043-20210210B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0158-6207-4075-B100-6710FFD01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9317-56CA-4B8D-AD25-02E237D00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35075" y="1584325"/>
            <a:ext cx="3698875" cy="495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584325"/>
            <a:ext cx="3700463" cy="495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A9AE-308F-4C46-B2F8-3D6E4604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683CD-B7A3-4432-A8C9-0864FB0EF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02851-747C-4F88-A4DE-088044ABA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7A22E-CF2E-43FF-B024-3A2496A73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806C-F136-4F7A-97D8-B4211A23C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0B17-96AC-42B4-831E-A4195E972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>
                <a:solidFill>
                  <a:srgbClr val="FFFFFF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>
                <a:solidFill>
                  <a:srgbClr val="FFFFFF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90754E-C4D2-49D1-BADF-D77D205F1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2.jpeg"/><Relationship Id="rId3" Type="http://schemas.openxmlformats.org/officeDocument/2006/relationships/image" Target="../media/image26.jpeg"/><Relationship Id="rId7" Type="http://schemas.openxmlformats.org/officeDocument/2006/relationships/hyperlink" Target="http://upload.wikimedia.org/wikipedia/commons/f/f3/1991_CPA_6321.jpg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upload.wikimedia.org/wikipedia/commons/b/b5/1990_CPA_625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hyperlink" Target="http://upload.wikimedia.org/wikipedia/commons/2/2a/1991_CPA_6322.jpg" TargetMode="External"/><Relationship Id="rId5" Type="http://schemas.openxmlformats.org/officeDocument/2006/relationships/hyperlink" Target="http://upload.wikimedia.org/wikipedia/commons/3/38/1991_CPA_6320.jpg" TargetMode="External"/><Relationship Id="rId15" Type="http://schemas.openxmlformats.org/officeDocument/2006/relationships/image" Target="../media/image33.jpeg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hyperlink" Target="http://upload.wikimedia.org/wikipedia/commons/d/d1/1990_CPA_6257.jpg" TargetMode="External"/><Relationship Id="rId14" Type="http://schemas.openxmlformats.org/officeDocument/2006/relationships/hyperlink" Target="http://upload.wikimedia.org/wikipedia/commons/8/8c/1990_CPA_625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5E76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412875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ru-RU" sz="40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Российские лауреаты Нобелевской премии.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6165304"/>
            <a:ext cx="7020272" cy="98583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lando" pitchFamily="2" charset="0"/>
              </a:rPr>
              <a:t>Проект учеников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lando" pitchFamily="2" charset="0"/>
              </a:rPr>
              <a:t>школы №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1905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lando" pitchFamily="2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Orlando" pitchFamily="2" charset="0"/>
              </a:rPr>
              <a:t>Шалаевского</a:t>
            </a:r>
            <a:r>
              <a:rPr 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Orlando" pitchFamily="2" charset="0"/>
              </a:rPr>
              <a:t> Михаила, Громова Станислава, </a:t>
            </a:r>
            <a:r>
              <a:rPr lang="ru-RU" sz="1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Orlando" pitchFamily="2" charset="0"/>
              </a:rPr>
              <a:t>Тереничева</a:t>
            </a:r>
            <a:r>
              <a:rPr 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Orlando" pitchFamily="2" charset="0"/>
              </a:rPr>
              <a:t> Артема, Кириченко Николая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2052" name="Picture 4" descr="C:\Users\Сергей\Desktop\nobele copy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852936"/>
            <a:ext cx="325953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bg2">
                <a:alpha val="60000"/>
              </a:schemeClr>
            </a:glow>
            <a:outerShdw blurRad="444500" dir="2700000" sx="113000" sy="113000" algn="tl" rotWithShape="0">
              <a:prstClr val="black">
                <a:alpha val="29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Андрей Дмитриевич Сахаров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331913"/>
            <a:ext cx="4214813" cy="49561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smtClean="0">
                <a:latin typeface="Constantia" pitchFamily="18" charset="0"/>
              </a:rPr>
              <a:t>       </a:t>
            </a:r>
            <a:r>
              <a:rPr lang="ru-RU" sz="1600" b="1" i="1" u="sng" smtClean="0">
                <a:latin typeface="Constantia" pitchFamily="18" charset="0"/>
              </a:rPr>
              <a:t>Андрей Дмитриевич Сахаров </a:t>
            </a:r>
            <a:r>
              <a:rPr lang="ru-RU" sz="1600" smtClean="0">
                <a:latin typeface="Constantia" pitchFamily="18" charset="0"/>
              </a:rPr>
              <a:t>- советский физик, академик АН СССР и политический деятель, диссидент и правозащитник, один из создателей советской водородной бомбы. В течение всего времени горьковской ссылки А. Сахарова во многих странах мира шла кампания в его защиту. Например, площадь в пяти минутах ходьбы от Белого Дома, где находилось советское посольство в Вашингтоне, была переименована в «Площадь Сахарова». В различных мировых столицах регулярно, начиная с 1975 года, проводились «Сахаровские Слушания».Лауреат Нобелевской премии мира за 1975 год.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smtClean="0">
              <a:latin typeface="Constantia" pitchFamily="18" charset="0"/>
            </a:endParaRPr>
          </a:p>
        </p:txBody>
      </p:sp>
      <p:pic>
        <p:nvPicPr>
          <p:cNvPr id="11268" name="Picture 4" descr="Рисунок6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692150"/>
            <a:ext cx="39989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 descr="20091209-medal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post-3-12689025494099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259632" y="1340769"/>
            <a:ext cx="6840760" cy="454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Водородная бомба</a:t>
            </a:r>
            <a:endParaRPr lang="ru-RU" sz="25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331913"/>
            <a:ext cx="4214813" cy="49561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smtClean="0">
              <a:latin typeface="Constantia" pitchFamily="18" charset="0"/>
            </a:endParaRPr>
          </a:p>
        </p:txBody>
      </p:sp>
      <p:pic>
        <p:nvPicPr>
          <p:cNvPr id="12293" name="Picture 5" descr="20091209-medal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Сергей\Desktop\17589780_Untitled1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2555776" y="1196752"/>
            <a:ext cx="594424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3" name="Picture 5" descr="C:\Users\Сергей\Desktop\126303155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1628800"/>
            <a:ext cx="5987190" cy="4490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9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Пётр Леонидович Капица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331913"/>
            <a:ext cx="4070350" cy="4956175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smtClean="0">
                <a:latin typeface="Constantia" pitchFamily="18" charset="0"/>
              </a:rPr>
              <a:t>       </a:t>
            </a:r>
            <a:r>
              <a:rPr lang="ru-RU" sz="1600" b="1" i="1" u="sng" smtClean="0">
                <a:latin typeface="Constantia" pitchFamily="18" charset="0"/>
              </a:rPr>
              <a:t>Пётр Леонидович Капица </a:t>
            </a:r>
            <a:r>
              <a:rPr lang="ru-RU" sz="1600" smtClean="0">
                <a:latin typeface="Constantia" pitchFamily="18" charset="0"/>
              </a:rPr>
              <a:t>- физик, академик (1939), член Президиума АН СССР (с 1957), дважды Герой Социалистического Труда (1945, 1974).</a:t>
            </a:r>
          </a:p>
          <a:p>
            <a:pPr>
              <a:buFontTx/>
              <a:buNone/>
            </a:pPr>
            <a:r>
              <a:rPr lang="en-US" sz="1600" smtClean="0">
                <a:latin typeface="Constantia" pitchFamily="18" charset="0"/>
              </a:rPr>
              <a:t>       </a:t>
            </a:r>
            <a:r>
              <a:rPr lang="ru-RU" sz="1600" smtClean="0">
                <a:latin typeface="Constantia" pitchFamily="18" charset="0"/>
              </a:rPr>
              <a:t>Дважды лауреат Сталинской премии (1941, 1943). Большая золотая медаль имени М. В. Ломоносова (1959). Один из основателей Московского Физико-технического Института. Член Еврейского антифашистского комитета.</a:t>
            </a:r>
          </a:p>
          <a:p>
            <a:pPr>
              <a:buFontTx/>
              <a:buNone/>
            </a:pPr>
            <a:r>
              <a:rPr lang="en-US" sz="1600" smtClean="0">
                <a:latin typeface="Constantia" pitchFamily="18" charset="0"/>
              </a:rPr>
              <a:t>       </a:t>
            </a:r>
            <a:r>
              <a:rPr lang="ru-RU" sz="1600" smtClean="0">
                <a:latin typeface="Constantia" pitchFamily="18" charset="0"/>
              </a:rPr>
              <a:t>Лауреат Нобелевской премии по физике (1978) за фундаментальные открытия и изобретения в области физики низких температур.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smtClean="0">
              <a:latin typeface="Constantia" pitchFamily="18" charset="0"/>
            </a:endParaRPr>
          </a:p>
        </p:txBody>
      </p:sp>
      <p:pic>
        <p:nvPicPr>
          <p:cNvPr id="161796" name="Picture 4" descr="Рисунок7 копия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83568" y="692696"/>
            <a:ext cx="4297363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1797" name="Picture 5" descr="20091209-medal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Рисунок7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765175"/>
            <a:ext cx="39385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9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Жорес Иванович Алфёров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331913"/>
            <a:ext cx="4070350" cy="4956175"/>
          </a:xfrm>
        </p:spPr>
        <p:txBody>
          <a:bodyPr/>
          <a:lstStyle/>
          <a:p>
            <a:pPr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1" u="sng" dirty="0" smtClean="0">
                <a:latin typeface="Constantia" pitchFamily="18" charset="0"/>
              </a:rPr>
              <a:t>Жорес Иванович Алфёров </a:t>
            </a:r>
            <a:r>
              <a:rPr lang="ru-RU" sz="1600" dirty="0" smtClean="0">
                <a:latin typeface="Constantia" pitchFamily="18" charset="0"/>
              </a:rPr>
              <a:t>- советский и российский физик, лауреат Нобелевской премии по физике 2000 года за разработку полупроводниковых </a:t>
            </a:r>
            <a:r>
              <a:rPr lang="ru-RU" sz="1600" dirty="0" err="1" smtClean="0">
                <a:latin typeface="Constantia" pitchFamily="18" charset="0"/>
              </a:rPr>
              <a:t>гетероструктур</a:t>
            </a:r>
            <a:r>
              <a:rPr lang="ru-RU" sz="1600" dirty="0" smtClean="0">
                <a:latin typeface="Constantia" pitchFamily="18" charset="0"/>
              </a:rPr>
              <a:t> и создание быстрых </a:t>
            </a:r>
            <a:r>
              <a:rPr lang="ru-RU" sz="1600" dirty="0" err="1" smtClean="0">
                <a:latin typeface="Constantia" pitchFamily="18" charset="0"/>
              </a:rPr>
              <a:t>опто</a:t>
            </a:r>
            <a:r>
              <a:rPr lang="ru-RU" sz="1600" dirty="0" smtClean="0">
                <a:latin typeface="Constantia" pitchFamily="18" charset="0"/>
              </a:rPr>
              <a:t>- и микроэлектронных компонентов, академик РАН. Нобелевская премия (Швеция, 2000) — за развитие полупроводниковых </a:t>
            </a:r>
            <a:r>
              <a:rPr lang="ru-RU" sz="1600" dirty="0" err="1" smtClean="0">
                <a:latin typeface="Constantia" pitchFamily="18" charset="0"/>
              </a:rPr>
              <a:t>гетероструктур</a:t>
            </a:r>
            <a:r>
              <a:rPr lang="ru-RU" sz="1600" dirty="0" smtClean="0">
                <a:latin typeface="Constantia" pitchFamily="18" charset="0"/>
              </a:rPr>
              <a:t> для высокоскоростной оптоэлектроники.</a:t>
            </a:r>
            <a:endParaRPr lang="ru-RU" sz="1600" dirty="0">
              <a:latin typeface="Constantia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600" dirty="0">
              <a:latin typeface="Constantia" pitchFamily="18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341438"/>
            <a:ext cx="27352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5" name="Picture 5" descr="20091209-medal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C:\Users\Сергей\Desktop\alferov_01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  <a:grayscl/>
          </a:blip>
          <a:srcRect/>
          <a:stretch>
            <a:fillRect/>
          </a:stretch>
        </p:blipFill>
        <p:spPr bwMode="auto">
          <a:xfrm>
            <a:off x="1331913" y="1316038"/>
            <a:ext cx="29527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Рисунок7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908050"/>
            <a:ext cx="381635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Алексей Алексеевич Абрикосов</a:t>
            </a: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76375" y="1341438"/>
            <a:ext cx="2808288" cy="3971925"/>
          </a:xfrm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643438" y="1331913"/>
            <a:ext cx="374491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u="sng">
                <a:solidFill>
                  <a:srgbClr val="FFFFFF"/>
                </a:solidFill>
                <a:latin typeface="Constantia" pitchFamily="18" charset="0"/>
              </a:rPr>
              <a:t>Алексей Алексеевич Абрикосов </a:t>
            </a:r>
            <a:r>
              <a:rPr lang="ru-RU" sz="1600">
                <a:solidFill>
                  <a:srgbClr val="FFFFFF"/>
                </a:solidFill>
                <a:latin typeface="Constantia" pitchFamily="18" charset="0"/>
              </a:rPr>
              <a:t>- советский и американский физик, лауреат Нобелевской премии по физике (2003), академик РАН, доктор физико-математических наук. Основные работы сделаны в области физики конденсированных сред. В 2003 году, совместно с В. Л. Гинзбургом и Э. Леггетом, получил Нобелевскую премию по физике за «основополагающие работы по теории сверхпроводников и сверхтекучих жидкостей».</a:t>
            </a:r>
          </a:p>
        </p:txBody>
      </p:sp>
      <p:pic>
        <p:nvPicPr>
          <p:cNvPr id="164869" name="Picture 5" descr="20091209-medal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Рисунок7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620713"/>
            <a:ext cx="3887788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Виталий Лазаревич Гинзбург</a:t>
            </a:r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76375" y="1341438"/>
            <a:ext cx="2735263" cy="3916362"/>
          </a:xfrm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643438" y="1331913"/>
            <a:ext cx="36004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u="sng">
                <a:solidFill>
                  <a:srgbClr val="FFFFFF"/>
                </a:solidFill>
                <a:latin typeface="Constantia" pitchFamily="18" charset="0"/>
              </a:rPr>
              <a:t>Виталий Лазаревич Гинзбург  </a:t>
            </a:r>
            <a:r>
              <a:rPr lang="ru-RU" sz="1600">
                <a:solidFill>
                  <a:srgbClr val="FFFFFF"/>
                </a:solidFill>
                <a:latin typeface="Constantia" pitchFamily="18" charset="0"/>
              </a:rPr>
              <a:t>- советский и российский физик-теоретик, академик АН СССР (1966—1991) и РАН (1991—2009), доктор физико-математических наук (1942), лауреат Нобелевской премии по физике (2003). Нобелевская премия (2003, вместе с А. Абрикосовым и А. Леггетом) — за вклад в развитие теории сверхпроводимости и сверхтекучести</a:t>
            </a:r>
            <a:r>
              <a:rPr lang="ru-RU" sz="16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65893" name="Picture 5" descr="20091209-medal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Гелий </a:t>
            </a:r>
            <a:r>
              <a:rPr lang="en-US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III</a:t>
            </a:r>
            <a:r>
              <a:rPr lang="ru-RU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. Сверхтекучесть	</a:t>
            </a:r>
            <a:endParaRPr lang="ru-RU" sz="25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pic>
        <p:nvPicPr>
          <p:cNvPr id="165893" name="Picture 5" descr="20091209-medal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643438" y="1341438"/>
            <a:ext cx="360045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Гелий-3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 — самый лёгкий из изотопов гелия, один из двух его стабильных изотопов. На Солнце и в атмосферах планет-гигантов первичного гелия-3 значительно больше, чем в атмосфере Земли. В лунном реголите гелий-3 постепенно накапливался в течение миллиардов лет облучения солнечным ветром. В 2003 году Нобелевской премией по физике отмечены Алексей Алексеевич Абрикосов, Виталий </a:t>
            </a:r>
            <a:r>
              <a:rPr lang="ru-RU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Лазаревич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 Гинзбург и </a:t>
            </a:r>
            <a:r>
              <a:rPr lang="ru-RU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Энтони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 </a:t>
            </a:r>
            <a:r>
              <a:rPr lang="ru-RU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Леггет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, в том числе и за создание теории сверхтекучести жидкого гелия-3.</a:t>
            </a:r>
            <a:endParaRPr lang="ru-RU" sz="1600" dirty="0">
              <a:solidFill>
                <a:srgbClr val="FFFFFF"/>
              </a:solidFill>
              <a:latin typeface="Constantia" pitchFamily="18" charset="0"/>
              <a:cs typeface="+mn-cs"/>
            </a:endParaRPr>
          </a:p>
        </p:txBody>
      </p:sp>
      <p:pic>
        <p:nvPicPr>
          <p:cNvPr id="4098" name="Picture 2" descr="C:\Users\Сергей\Desktop\img_hydrogenmolecu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484784"/>
            <a:ext cx="3060700" cy="25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Рисунок7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836613"/>
            <a:ext cx="3889375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Константин Сергеевич Новосёлов</a:t>
            </a:r>
            <a:endParaRPr lang="ru-RU" sz="25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43438" y="1331913"/>
            <a:ext cx="36004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u="sng">
                <a:solidFill>
                  <a:srgbClr val="FFFFFF"/>
                </a:solidFill>
                <a:latin typeface="Constantia" pitchFamily="18" charset="0"/>
              </a:rPr>
              <a:t>Константин Сергеевич Новосёлов</a:t>
            </a:r>
            <a:r>
              <a:rPr lang="ru-RU" sz="1600" b="1" i="1">
                <a:solidFill>
                  <a:srgbClr val="FFFFFF"/>
                </a:solidFill>
                <a:latin typeface="Constantia" pitchFamily="18" charset="0"/>
              </a:rPr>
              <a:t> - </a:t>
            </a:r>
            <a:r>
              <a:rPr lang="ru-RU" sz="1600">
                <a:solidFill>
                  <a:srgbClr val="FFFFFF"/>
                </a:solidFill>
                <a:latin typeface="Constantia" pitchFamily="18" charset="0"/>
              </a:rPr>
              <a:t>российский и британский физик. В 2010 году вместе с Андреем Геймом был удостоен Нобелевской премии по физике за «передовые опыты с двумерным материалом — графеном». Лауреатам удалось «продемонстрировать, что монослойный углерод обладает исключительными свойствами, которые проистекают из удивительного мира квантовой физики», отметили в Нобелевском комитете. Новосёлов стал самым молодым нобелевским лауреатом по физике за последние 37 лет (с 1973 года) и единственным на 2010 год лауреатом во всех областях, родившимся позднее 1961 года</a:t>
            </a:r>
          </a:p>
          <a:p>
            <a:endParaRPr lang="ru-RU" sz="1600">
              <a:solidFill>
                <a:srgbClr val="FFFFFF"/>
              </a:solidFill>
            </a:endParaRPr>
          </a:p>
        </p:txBody>
      </p:sp>
      <p:pic>
        <p:nvPicPr>
          <p:cNvPr id="165893" name="Picture 5" descr="20091209-medal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Users\Сергей\Desktop\400px-Konstantin_Novoselov_at_MIPT.jpg"/>
          <p:cNvPicPr>
            <a:picLocks noChangeAspect="1" noChangeArrowheads="1"/>
          </p:cNvPicPr>
          <p:nvPr/>
        </p:nvPicPr>
        <p:blipFill>
          <a:blip r:embed="rId4" cstate="email">
            <a:lum contrast="6000"/>
            <a:grayscl/>
          </a:blip>
          <a:srcRect/>
          <a:stretch>
            <a:fillRect/>
          </a:stretch>
        </p:blipFill>
        <p:spPr bwMode="auto">
          <a:xfrm>
            <a:off x="1476375" y="1412875"/>
            <a:ext cx="27352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Графен</a:t>
            </a:r>
            <a:endParaRPr lang="ru-RU" sz="25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643438" y="1331913"/>
            <a:ext cx="34575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u="sng" dirty="0">
                <a:solidFill>
                  <a:srgbClr val="FFFFFF"/>
                </a:solidFill>
                <a:latin typeface="Constantia" pitchFamily="18" charset="0"/>
                <a:cs typeface="+mn-cs"/>
              </a:rPr>
              <a:t>Графен</a:t>
            </a:r>
            <a:r>
              <a:rPr lang="ru-RU" sz="1600" dirty="0">
                <a:solidFill>
                  <a:srgbClr val="FFFFFF"/>
                </a:solidFill>
                <a:latin typeface="Constantia" pitchFamily="18" charset="0"/>
                <a:cs typeface="+mn-cs"/>
              </a:rPr>
              <a:t> — двумерная </a:t>
            </a:r>
            <a:r>
              <a:rPr lang="ru-RU" sz="1600" dirty="0" err="1">
                <a:solidFill>
                  <a:srgbClr val="FFFFFF"/>
                </a:solidFill>
                <a:latin typeface="Constantia" pitchFamily="18" charset="0"/>
                <a:cs typeface="+mn-cs"/>
              </a:rPr>
              <a:t>аллотропная</a:t>
            </a:r>
            <a:r>
              <a:rPr lang="ru-RU" sz="1600" dirty="0">
                <a:solidFill>
                  <a:srgbClr val="FFFFFF"/>
                </a:solidFill>
                <a:latin typeface="Constantia" pitchFamily="18" charset="0"/>
                <a:cs typeface="+mn-cs"/>
              </a:rPr>
              <a:t> модификация углерода, образованная слоем атомов углерода толщиной в один атом, соединенных  в гексагональную двумерную кристаллическую решётку.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Constantia" pitchFamily="18" charset="0"/>
                <a:cs typeface="+mn-cs"/>
              </a:rPr>
              <a:t>В настоящее время это практически единственный «живой» пример настоящего двумерного проводника, особая энергетическая структура которого позволяет наблюдать различные релятивистские эффекты, связанные с движением носителей заряда. </a:t>
            </a:r>
          </a:p>
        </p:txBody>
      </p:sp>
      <p:pic>
        <p:nvPicPr>
          <p:cNvPr id="165893" name="Picture 5" descr="20091209-medal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Сергей\Desktop\Graphe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484784"/>
            <a:ext cx="3312368" cy="2909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i="1" smtClean="0">
                <a:solidFill>
                  <a:schemeClr val="hlink"/>
                </a:solidFill>
                <a:latin typeface="Constantia" pitchFamily="18" charset="0"/>
              </a:rPr>
              <a:t>Марки с изображением лауреатов: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159749" name="Picture 5" descr="Файл:1990 CPA 62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1628775"/>
            <a:ext cx="33734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1" name="Picture 7" descr="http://upload.wikimedia.org/wikipedia/commons/5/5f/Poststamp_Kapits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628775"/>
            <a:ext cx="34051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3" name="Picture 9" descr="Файл:1991 CPA 632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450" y="1628775"/>
            <a:ext cx="34226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5" name="Picture 11" descr="Файл:1991 CPA 632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1628775"/>
            <a:ext cx="34083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7" name="Picture 13" descr="Файл:1990 CPA 6257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87450" y="1628775"/>
            <a:ext cx="34559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9" name="Picture 15" descr="Файл:1991 CPA 632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16463" y="1628775"/>
            <a:ext cx="33845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61" name="Picture 17" descr="http://upload.wikimedia.org/wikipedia/commons/b/be/Rus_Stamp-Semenov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87450" y="1628775"/>
            <a:ext cx="34559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63" name="Picture 19" descr="Файл:1990 CPA 6258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716463" y="1628775"/>
            <a:ext cx="33845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409700"/>
            <a:ext cx="4899025" cy="4683125"/>
          </a:xfrm>
        </p:spPr>
        <p:txBody>
          <a:bodyPr/>
          <a:lstStyle/>
          <a:p>
            <a:pPr marL="400050" indent="-40005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1500" smtClean="0"/>
              <a:t>               </a:t>
            </a:r>
            <a:r>
              <a:rPr lang="ru-RU" sz="1500" smtClean="0">
                <a:latin typeface="Constantia" pitchFamily="18" charset="0"/>
              </a:rPr>
              <a:t>Основной список Нобелевских лауреатов из России составлен по материалам официальных документов Нобелевского комитета. В список включены лауреаты, которые, исходя из материалов Нобелевского комитета, имели на момент вручения премии подданство Российской империи, гражданство СССР, Российской Федерации. В дополнительные списки включены российские по рождению или происхождению лауреаты, которые на момент вручения премии не имели гражданства СССР или России.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19250" y="3644900"/>
            <a:ext cx="65516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FFFFFF"/>
                </a:solidFill>
              </a:rPr>
              <a:t>      </a:t>
            </a:r>
            <a:r>
              <a:rPr lang="ru-RU" sz="1500">
                <a:solidFill>
                  <a:srgbClr val="FFFFFF"/>
                </a:solidFill>
                <a:latin typeface="Constantia" pitchFamily="18" charset="0"/>
              </a:rPr>
              <a:t>По различным причинам некоторые из включённых в списки нобелевских лауреатов могут также рассматриваться как представители других держав.</a:t>
            </a:r>
          </a:p>
          <a:p>
            <a:r>
              <a:rPr lang="ru-RU" sz="1500">
                <a:solidFill>
                  <a:srgbClr val="FFFFFF"/>
                </a:solidFill>
                <a:latin typeface="Constantia" pitchFamily="18" charset="0"/>
              </a:rPr>
              <a:t>      По состоянию на 2009 год 19 россиян и граждан СССР получили 15 нобелевских премий — значительно меньше, чем представители США (304), Великобритании (114), Германии (100) или Франции (54).</a:t>
            </a:r>
          </a:p>
        </p:txBody>
      </p:sp>
      <p:pic>
        <p:nvPicPr>
          <p:cNvPr id="3085" name="Picture 13" descr="20091209-medal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981075"/>
            <a:ext cx="2940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547813" y="549275"/>
            <a:ext cx="34353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5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+mn-cs"/>
              </a:rPr>
              <a:t>Нобелевская премия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Заключение</a:t>
            </a:r>
            <a:endParaRPr lang="ru-RU" sz="25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258888" y="1331913"/>
            <a:ext cx="6842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FFFF"/>
                </a:solidFill>
                <a:latin typeface="Constantia" pitchFamily="18" charset="0"/>
              </a:rPr>
              <a:t>В конце хотелось бы отметить, что своими открытиями все Нобелевские лауреаты сделали огромный вклад в развитие науки. Ученые многих стран объединялись и объединяются для совместной работы и достижения общей цели. </a:t>
            </a:r>
          </a:p>
          <a:p>
            <a:r>
              <a:rPr lang="ru-RU" sz="1600" b="1" i="1">
                <a:solidFill>
                  <a:srgbClr val="FFFFFF"/>
                </a:solidFill>
                <a:latin typeface="Constantia" pitchFamily="18" charset="0"/>
              </a:rPr>
              <a:t>В этом году Нобелевскую премию по физике получил наш соотечественник  Константин Сергеевич Новосёлов</a:t>
            </a:r>
            <a:r>
              <a:rPr lang="ru-RU" sz="1600">
                <a:solidFill>
                  <a:srgbClr val="FFFFFF"/>
                </a:solidFill>
                <a:latin typeface="Constantia" pitchFamily="18" charset="0"/>
              </a:rPr>
              <a:t> </a:t>
            </a:r>
            <a:r>
              <a:rPr lang="ru-RU" sz="1600" b="1" i="1">
                <a:solidFill>
                  <a:srgbClr val="FFFFFF"/>
                </a:solidFill>
                <a:latin typeface="Constantia" pitchFamily="18" charset="0"/>
              </a:rPr>
              <a:t>за «передовые опыты с двумерным материалом — графеном».</a:t>
            </a:r>
          </a:p>
          <a:p>
            <a:r>
              <a:rPr lang="ru-RU" sz="1600" b="1" i="1">
                <a:solidFill>
                  <a:srgbClr val="FFFFFF"/>
                </a:solidFill>
                <a:latin typeface="Constantia" pitchFamily="18" charset="0"/>
              </a:rPr>
              <a:t>Хотелось бы, чтобы и в дальнейшем открытия наших ученых были достойны нобелевской премии и чтобы больше ученых оставалось у нас в стране, а не уезжали в страны Европы, в США.</a:t>
            </a:r>
          </a:p>
        </p:txBody>
      </p:sp>
      <p:pic>
        <p:nvPicPr>
          <p:cNvPr id="165893" name="Picture 5" descr="20091209-medal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C:\Users\Сергей\Desktop\The-Nobel-Prize-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3861048"/>
            <a:ext cx="3384376" cy="2530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826375" cy="1376363"/>
          </a:xfrm>
        </p:spPr>
        <p:txBody>
          <a:bodyPr/>
          <a:lstStyle/>
          <a:p>
            <a:pPr>
              <a:defRPr/>
            </a:pPr>
            <a:r>
              <a:rPr lang="ru-RU" sz="25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Список Нобелевских лауреатов </a:t>
            </a:r>
            <a:r>
              <a:rPr lang="ru-RU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 физике</a:t>
            </a:r>
            <a:endParaRPr lang="ru-RU" sz="25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341438"/>
            <a:ext cx="7551738" cy="4956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600" smtClean="0">
                <a:latin typeface="Constantia" pitchFamily="18" charset="0"/>
              </a:rPr>
              <a:t>1958 - Павел Алексеевич Черенков, Игорь Евгеньевич Тамм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smtClean="0">
                <a:latin typeface="Constantia" pitchFamily="18" charset="0"/>
              </a:rPr>
              <a:t>           и Илья Михайлович Франк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smtClean="0">
                <a:latin typeface="Constantia" pitchFamily="18" charset="0"/>
              </a:rPr>
              <a:t>1962 - Лев Давидович Ландау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smtClean="0">
                <a:latin typeface="Constantia" pitchFamily="18" charset="0"/>
              </a:rPr>
              <a:t>1964 - Николай Геннадиевич Басов и Александр Михайлович Прохоров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smtClean="0">
                <a:latin typeface="Constantia" pitchFamily="18" charset="0"/>
              </a:rPr>
              <a:t>1975 - Андрей Дмитриевич Сахаров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smtClean="0">
                <a:latin typeface="Constantia" pitchFamily="18" charset="0"/>
              </a:rPr>
              <a:t>1978 - Пётр Леонидович Капица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smtClean="0">
                <a:latin typeface="Constantia" pitchFamily="18" charset="0"/>
              </a:rPr>
              <a:t>2000 - Жорес Иванович Алфёров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smtClean="0">
                <a:latin typeface="Constantia" pitchFamily="18" charset="0"/>
              </a:rPr>
              <a:t>2003 - Алексей Алексеевич Абрикосов и Виталий Лазаревич Гинзбург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smtClean="0">
                <a:latin typeface="Constantia" pitchFamily="18" charset="0"/>
              </a:rPr>
              <a:t>2010 - Константин Сергеевич Новосёлов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Павел Алексеевич Черенков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341438"/>
            <a:ext cx="4286250" cy="4956175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smtClean="0">
                <a:latin typeface="Constantia" pitchFamily="18" charset="0"/>
              </a:rPr>
              <a:t>      </a:t>
            </a:r>
            <a:r>
              <a:rPr lang="ru-RU" sz="1600" b="1" smtClean="0">
                <a:latin typeface="Constantia" pitchFamily="18" charset="0"/>
              </a:rPr>
              <a:t> </a:t>
            </a:r>
            <a:r>
              <a:rPr lang="ru-RU" sz="1600" b="1" i="1" u="sng" smtClean="0">
                <a:latin typeface="Constantia" pitchFamily="18" charset="0"/>
              </a:rPr>
              <a:t>Павел Алексеевич Черенков </a:t>
            </a:r>
            <a:r>
              <a:rPr lang="ru-RU" sz="1600" smtClean="0">
                <a:latin typeface="Constantia" pitchFamily="18" charset="0"/>
              </a:rPr>
              <a:t>- советский физик, двукратный лауреат Сталинской премии. Фундаментальные работы Черенкова по исследованию открытого им излучению заряженных частиц, движущихся со сверх световой скоростью, явились значительным вкладом в мировую науку и признаны классическими.</a:t>
            </a:r>
            <a:r>
              <a:rPr lang="ru-RU" sz="2100" smtClean="0"/>
              <a:t> </a:t>
            </a:r>
            <a:r>
              <a:rPr lang="ru-RU" sz="1600" smtClean="0">
                <a:latin typeface="Constantia" pitchFamily="18" charset="0"/>
              </a:rPr>
              <a:t>За работы по  открытию и изучению этого явления Черенкову совместно с Вавиловым, Таммом и Франком сначала в 1946 году присудили Государственную премию, а в 1958 году (уже после смерти Вавилова) Черенков, Тамм и Франк были удостоены звания Лауреатов Нобелевской премии по физике. </a:t>
            </a:r>
          </a:p>
        </p:txBody>
      </p:sp>
      <p:pic>
        <p:nvPicPr>
          <p:cNvPr id="5124" name="Picture 6" descr="Cherenkov_Pavel_Alekseevich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76250"/>
            <a:ext cx="46005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7" descr="20091209-medal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Илья Михайлович Франк </a:t>
            </a:r>
            <a:endParaRPr lang="ru-RU" sz="25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341438"/>
            <a:ext cx="4286250" cy="4956175"/>
          </a:xfrm>
        </p:spPr>
        <p:txBody>
          <a:bodyPr/>
          <a:lstStyle/>
          <a:p>
            <a:pPr indent="36000">
              <a:buFontTx/>
              <a:buNone/>
              <a:defRPr/>
            </a:pPr>
            <a:r>
              <a:rPr lang="ru-RU" sz="1600" b="1" i="1" u="sng" dirty="0">
                <a:latin typeface="Constantia" pitchFamily="18" charset="0"/>
              </a:rPr>
              <a:t>Илья Михайлович Франк </a:t>
            </a:r>
            <a:r>
              <a:rPr lang="ru-RU" sz="1600" dirty="0" smtClean="0">
                <a:latin typeface="Constantia" pitchFamily="18" charset="0"/>
              </a:rPr>
              <a:t>- советский </a:t>
            </a:r>
            <a:r>
              <a:rPr lang="ru-RU" sz="1600" dirty="0">
                <a:latin typeface="Constantia" pitchFamily="18" charset="0"/>
              </a:rPr>
              <a:t>физик, лауреат Нобелевской премии (1958) за открытие и интерпретацию эффекта </a:t>
            </a:r>
            <a:r>
              <a:rPr lang="ru-RU" sz="1600" dirty="0" smtClean="0">
                <a:latin typeface="Constantia" pitchFamily="18" charset="0"/>
              </a:rPr>
              <a:t>Черенкова</a:t>
            </a:r>
            <a:r>
              <a:rPr lang="ru-RU" sz="1600" dirty="0" smtClean="0"/>
              <a:t>. </a:t>
            </a:r>
            <a:r>
              <a:rPr lang="ru-RU" sz="1600" dirty="0">
                <a:latin typeface="Constantia" pitchFamily="18" charset="0"/>
              </a:rPr>
              <a:t>В 1934 году Черенков обнаружил, что заряженные частицы, проходя с очень большими скоростями сквозь воду, испускают свет. И. М. Франк и И. Е. Тамм дали теоретическое описание этому эффекту, который происходит при движении частиц в среде со скоростями, превышающими скорость света в этой среде. Это открытие привело к созданию нового метода детектирования и измерения скорости высокоэнергетических ядерных частиц. Этот метод имеет огромное значение в современной экспериментальной ядерной физике.</a:t>
            </a:r>
          </a:p>
          <a:p>
            <a:pPr>
              <a:buFontTx/>
              <a:buNone/>
              <a:defRPr/>
            </a:pPr>
            <a:endParaRPr lang="ru-RU" sz="1600" dirty="0">
              <a:latin typeface="Constantia" pitchFamily="18" charset="0"/>
            </a:endParaRPr>
          </a:p>
        </p:txBody>
      </p:sp>
      <p:pic>
        <p:nvPicPr>
          <p:cNvPr id="6148" name="Picture 6" descr="Cherenkov_Pavel_Alekseevich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549275"/>
            <a:ext cx="46005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7" descr="20091209-medal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C:\Users\Сергей\Desktop\frank_postcar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1412875"/>
            <a:ext cx="2851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Эффект Вавилова - Черенкова</a:t>
            </a:r>
            <a:endParaRPr lang="ru-RU" sz="25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pic>
        <p:nvPicPr>
          <p:cNvPr id="152583" name="Picture 7" descr="20091209-medal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ергей\Desktop\378px-Cherenkov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628800"/>
            <a:ext cx="3877352" cy="360039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33000"/>
                </a:schemeClr>
              </a:gs>
              <a:gs pos="35000">
                <a:schemeClr val="accent2">
                  <a:lumMod val="20000"/>
                  <a:lumOff val="80000"/>
                  <a:alpha val="34000"/>
                </a:schemeClr>
              </a:gs>
              <a:gs pos="100000">
                <a:schemeClr val="accent2">
                  <a:tint val="15000"/>
                  <a:satMod val="350000"/>
                  <a:alpha val="38000"/>
                </a:schemeClr>
              </a:gs>
            </a:gsLst>
            <a:lin ang="14400000" scaled="0"/>
          </a:gradFill>
          <a:ln>
            <a:solidFill>
              <a:srgbClr val="FFFFFF"/>
            </a:solidFill>
          </a:ln>
          <a:effectLst>
            <a:glow rad="228600">
              <a:srgbClr val="DCDCDC">
                <a:alpha val="18824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173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8263" y="1557338"/>
            <a:ext cx="3779837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Излучение расходится конусом вокруг траектории движения частицы. Угол при вершине конуса зависит от скорости частицы и от скорости света в среде. Это как раз и делает излучение Черенкова столь полезным с точки зрения физики элементарных частиц, поскольку, определив угол при вершине конуса, можно рассчитать по нему скорость частицы.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Лев Давидович Ландау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343025"/>
            <a:ext cx="4359275" cy="4956175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smtClean="0">
                <a:latin typeface="Constantia" pitchFamily="18" charset="0"/>
              </a:rPr>
              <a:t>       </a:t>
            </a:r>
            <a:r>
              <a:rPr lang="ru-RU" sz="1600" b="1" i="1" u="sng" smtClean="0">
                <a:latin typeface="Constantia" pitchFamily="18" charset="0"/>
              </a:rPr>
              <a:t>Лев Давидович Ландау </a:t>
            </a:r>
            <a:r>
              <a:rPr lang="ru-RU" sz="1600" smtClean="0">
                <a:latin typeface="Constantia" pitchFamily="18" charset="0"/>
              </a:rPr>
              <a:t>- выдающийся советский физик-теоретик. Одной из наиболее замечательных работ Ландау является созданная им в 1941 году теория сверхтекучести гелия 2. Интенсивность напряженной и плодотворной работы Ландау нисколько не ослабевала до самого рокового дня 7 января 1962 года, когда ученый получил тяжелейшие повреждения в автомобильной катастрофе. В сентябре Ландау перевели в больницу Академии наук. Здесь Ландау застало известие о присуждению ему двух больших наград: Ленинградской премии за цикл книг по теоретической физике и Нобелевской премии по физике за 1926 год «за пионерские теории конденсированных сред и особенно жидкого гелия»</a:t>
            </a:r>
            <a:r>
              <a:rPr lang="ru-RU" sz="1300" smtClean="0"/>
              <a:t> </a:t>
            </a:r>
            <a:r>
              <a:rPr lang="ru-RU" sz="1600" smtClean="0">
                <a:latin typeface="Constantia" pitchFamily="18" charset="0"/>
              </a:rPr>
              <a:t>. </a:t>
            </a:r>
          </a:p>
        </p:txBody>
      </p:sp>
      <p:pic>
        <p:nvPicPr>
          <p:cNvPr id="8196" name="Picture 6" descr="Рисунок1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692150"/>
            <a:ext cx="43053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7" name="Picture 7" descr="20091209-medal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Сверхтекучесть гелия </a:t>
            </a:r>
            <a:r>
              <a:rPr lang="en-US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II</a:t>
            </a:r>
            <a:endParaRPr lang="ru-RU" sz="25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4359275" cy="4956175"/>
          </a:xfrm>
        </p:spPr>
        <p:txBody>
          <a:bodyPr/>
          <a:lstStyle/>
          <a:p>
            <a:pPr>
              <a:defRPr/>
            </a:pPr>
            <a:endParaRPr lang="ru-RU" sz="1600" dirty="0" smtClean="0"/>
          </a:p>
          <a:p>
            <a:pPr indent="180000">
              <a:buFontTx/>
              <a:buNone/>
              <a:defRPr/>
            </a:pPr>
            <a:r>
              <a:rPr lang="ru-RU" sz="1600" dirty="0" smtClean="0">
                <a:latin typeface="Constantia" pitchFamily="18" charset="0"/>
              </a:rPr>
              <a:t>Гелий II обладает поразительным свойством - сверхтекучестью. Сверхтекучий гелий не обладает вязкостью, он без трения протекает через очень узкие капилляры и щели. </a:t>
            </a:r>
          </a:p>
          <a:p>
            <a:pPr indent="180000">
              <a:buFontTx/>
              <a:buNone/>
              <a:defRPr/>
            </a:pPr>
            <a:r>
              <a:rPr lang="ru-RU" sz="1600" dirty="0" smtClean="0">
                <a:latin typeface="Constantia" pitchFamily="18" charset="0"/>
              </a:rPr>
              <a:t>При температуре абсолютного нуля энергия и импульс атомов изменяться не могут, поэтому при взаимодействии с твердым телом, например, при течении в капилляре, не происходит передачи импульса, то есть вязкость не возникает. </a:t>
            </a:r>
          </a:p>
          <a:p>
            <a:pPr indent="180000">
              <a:buFontTx/>
              <a:buNone/>
              <a:defRPr/>
            </a:pPr>
            <a:r>
              <a:rPr lang="ru-RU" sz="1600" b="1" i="1" u="sng" dirty="0" smtClean="0">
                <a:latin typeface="Constantia" pitchFamily="18" charset="0"/>
              </a:rPr>
              <a:t>Сверхтекучесть</a:t>
            </a:r>
            <a:r>
              <a:rPr lang="ru-RU" sz="1600" dirty="0" smtClean="0">
                <a:latin typeface="Constantia" pitchFamily="18" charset="0"/>
              </a:rPr>
              <a:t> – чисто квантовое явление. Гелий II является единственной квантовой жидкостью, так как все другие жидкости отвердевают при значительно более высоких температурах, при которых описанный квантовый эффект еще не проявляется.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153607" name="Picture 7" descr="20091209-medal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Сергей\Desktop\supergaz-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412776"/>
            <a:ext cx="4013605" cy="3888432"/>
          </a:xfrm>
          <a:prstGeom prst="rect">
            <a:avLst/>
          </a:prstGeom>
          <a:solidFill>
            <a:schemeClr val="bg1">
              <a:lumMod val="20000"/>
              <a:lumOff val="80000"/>
              <a:alpha val="54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LeftFacing" fov="3900000">
              <a:rot lat="240000" lon="1200000" rev="21360000"/>
            </a:camera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Николай </a:t>
            </a:r>
            <a:r>
              <a:rPr lang="ru-RU" sz="2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Геннадиевич </a:t>
            </a:r>
            <a:r>
              <a:rPr lang="ru-RU" sz="25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Басов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343025"/>
            <a:ext cx="4608513" cy="4956175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smtClean="0">
                <a:latin typeface="Constantia" pitchFamily="18" charset="0"/>
              </a:rPr>
              <a:t>      </a:t>
            </a:r>
            <a:r>
              <a:rPr lang="ru-RU" sz="1600" b="1" i="1" u="sng" smtClean="0">
                <a:latin typeface="Constantia" pitchFamily="18" charset="0"/>
              </a:rPr>
              <a:t>Николай Геннадиевич Басов </a:t>
            </a:r>
            <a:r>
              <a:rPr lang="ru-RU" sz="1600" smtClean="0">
                <a:latin typeface="Constantia" pitchFamily="18" charset="0"/>
              </a:rPr>
              <a:t>- советский физик. С 1949 года Николай Геннадиевич работает в Физическом институте АН СССР. Тогда же началось плодотворное содружество Басова и Прохорова, приведшее к основополагающим работам в области квантовой электроники. В 1964 году Басов, Прохоров и Таунс стали лауреатами Нобелевской премии, которой они были удостоены за фундаментальные исследования в области квантовой электроники, приведшие к созданию лазеров. </a:t>
            </a:r>
          </a:p>
        </p:txBody>
      </p:sp>
      <p:pic>
        <p:nvPicPr>
          <p:cNvPr id="10244" name="Picture 6" descr="Рисунок2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692150"/>
            <a:ext cx="41052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1" name="Picture 7" descr="20091209-medal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5734050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theme/theme1.xml><?xml version="1.0" encoding="utf-8"?>
<a:theme xmlns:a="http://schemas.openxmlformats.org/drawingml/2006/main" name="10286208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2862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02862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862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862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862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862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862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862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10286208</Template>
  <TotalTime>822</TotalTime>
  <Words>1310</Words>
  <Application>Microsoft Office PowerPoint</Application>
  <PresentationFormat>Экран (4:3)</PresentationFormat>
  <Paragraphs>62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10286208</vt:lpstr>
      <vt:lpstr>Российские лауреаты Нобелевской премии.</vt:lpstr>
      <vt:lpstr>Слайд 2</vt:lpstr>
      <vt:lpstr>Список Нобелевских лауреатов по физике</vt:lpstr>
      <vt:lpstr>Павел Алексеевич Черенков</vt:lpstr>
      <vt:lpstr>Илья Михайлович Франк </vt:lpstr>
      <vt:lpstr>Эффект Вавилова - Черенкова</vt:lpstr>
      <vt:lpstr>Лев Давидович Ландау</vt:lpstr>
      <vt:lpstr>Сверхтекучесть гелия II</vt:lpstr>
      <vt:lpstr>Николай Геннадиевич Басов</vt:lpstr>
      <vt:lpstr>Андрей Дмитриевич Сахаров</vt:lpstr>
      <vt:lpstr>Водородная бомба</vt:lpstr>
      <vt:lpstr>Пётр Леонидович Капица</vt:lpstr>
      <vt:lpstr>Жорес Иванович Алфёров</vt:lpstr>
      <vt:lpstr>Алексей Алексеевич Абрикосов</vt:lpstr>
      <vt:lpstr>Виталий Лазаревич Гинзбург</vt:lpstr>
      <vt:lpstr>Гелий III. Сверхтекучесть </vt:lpstr>
      <vt:lpstr>Константин Сергеевич Новосёлов</vt:lpstr>
      <vt:lpstr>Графен</vt:lpstr>
      <vt:lpstr>Марки с изображением лауреатов:</vt:lpstr>
      <vt:lpstr>Заключение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Российские лауреаты Нобелевской премии.</dc:title>
  <dc:creator>SERGEY</dc:creator>
  <cp:lastModifiedBy>Roman</cp:lastModifiedBy>
  <cp:revision>57</cp:revision>
  <dcterms:created xsi:type="dcterms:W3CDTF">2010-08-26T12:32:46Z</dcterms:created>
  <dcterms:modified xsi:type="dcterms:W3CDTF">2011-05-12T11:23:10Z</dcterms:modified>
</cp:coreProperties>
</file>