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0" r:id="rId2"/>
    <p:sldId id="327" r:id="rId3"/>
    <p:sldId id="337" r:id="rId4"/>
    <p:sldId id="339" r:id="rId5"/>
    <p:sldId id="261" r:id="rId6"/>
    <p:sldId id="279" r:id="rId7"/>
    <p:sldId id="263" r:id="rId8"/>
    <p:sldId id="320" r:id="rId9"/>
    <p:sldId id="359" r:id="rId10"/>
    <p:sldId id="264" r:id="rId11"/>
    <p:sldId id="265" r:id="rId12"/>
    <p:sldId id="267" r:id="rId13"/>
    <p:sldId id="323" r:id="rId14"/>
    <p:sldId id="269" r:id="rId15"/>
    <p:sldId id="270" r:id="rId16"/>
    <p:sldId id="325" r:id="rId17"/>
    <p:sldId id="272" r:id="rId18"/>
    <p:sldId id="343" r:id="rId19"/>
    <p:sldId id="344" r:id="rId20"/>
    <p:sldId id="281" r:id="rId21"/>
    <p:sldId id="284" r:id="rId22"/>
    <p:sldId id="286" r:id="rId23"/>
    <p:sldId id="288" r:id="rId24"/>
    <p:sldId id="353" r:id="rId25"/>
    <p:sldId id="362" r:id="rId26"/>
    <p:sldId id="354" r:id="rId27"/>
    <p:sldId id="366" r:id="rId28"/>
    <p:sldId id="308" r:id="rId29"/>
    <p:sldId id="309" r:id="rId30"/>
    <p:sldId id="311" r:id="rId31"/>
    <p:sldId id="294" r:id="rId32"/>
    <p:sldId id="302" r:id="rId33"/>
    <p:sldId id="303" r:id="rId34"/>
    <p:sldId id="304" r:id="rId35"/>
    <p:sldId id="36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74250" autoAdjust="0"/>
  </p:normalViewPr>
  <p:slideViewPr>
    <p:cSldViewPr>
      <p:cViewPr varScale="1">
        <p:scale>
          <a:sx n="74" d="100"/>
          <a:sy n="74"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06777-DCD9-4E95-BECF-B7D8E004E08E}" type="datetimeFigureOut">
              <a:rPr lang="ru-RU" smtClean="0"/>
              <a:pPr/>
              <a:t>14.05.2011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912E1-F87A-4A6B-9E04-D3B8AA5D05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lstStyle/>
          <a:p>
            <a:endParaRPr lang="ru-RU"/>
          </a:p>
        </p:txBody>
      </p:sp>
      <p:sp>
        <p:nvSpPr>
          <p:cNvPr id="4" name="Дата 3"/>
          <p:cNvSpPr>
            <a:spLocks noGrp="1"/>
          </p:cNvSpPr>
          <p:nvPr>
            <p:ph type="dt" sz="half" idx="10"/>
          </p:nvPr>
        </p:nvSpPr>
        <p:spPr>
          <a:xfrm>
            <a:off x="838200" y="6245225"/>
            <a:ext cx="1901825"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4290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937375" y="6245225"/>
            <a:ext cx="1901825" cy="476250"/>
          </a:xfrm>
        </p:spPr>
        <p:txBody>
          <a:bodyPr/>
          <a:lstStyle>
            <a:lvl1pPr>
              <a:defRPr/>
            </a:lvl1pPr>
          </a:lstStyle>
          <a:p>
            <a:fld id="{A5A15267-397D-4A97-825A-CB6C7238BB9D}" type="slidenum">
              <a:rPr lang="ru-RU"/>
              <a:pPr/>
              <a:t>‹#›</a:t>
            </a:fld>
            <a:endParaRPr lang="ru-RU"/>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14.05.2011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14.05.2011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naturephotography.org.ua/photo/foxberry.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ominantes.ru/foto/main.php?g2_itemId=17&amp;g2_imageViewsIndex=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gorod.tomsk.ru/i/u/579/DSC05233.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rot="177715">
            <a:off x="373797" y="995252"/>
            <a:ext cx="8301870" cy="5585623"/>
          </a:xfrm>
        </p:spPr>
        <p:txBody>
          <a:bodyPr>
            <a:normAutofit/>
          </a:bodyPr>
          <a:lstStyle/>
          <a:p>
            <a:pPr>
              <a:buNone/>
            </a:pPr>
            <a:endParaRPr lang="ru-RU" dirty="0" smtClean="0"/>
          </a:p>
          <a:p>
            <a:pPr>
              <a:buNone/>
            </a:pPr>
            <a:r>
              <a:rPr lang="ru-RU" b="1" dirty="0" smtClean="0">
                <a:latin typeface="Ampir Deco" pitchFamily="2" charset="0"/>
              </a:rPr>
              <a:t>                 </a:t>
            </a:r>
          </a:p>
          <a:p>
            <a:pPr>
              <a:buNone/>
            </a:pPr>
            <a:endParaRPr lang="ru-RU" b="1" dirty="0" smtClean="0">
              <a:latin typeface="Ampir Deco" pitchFamily="2" charset="0"/>
            </a:endParaRPr>
          </a:p>
          <a:p>
            <a:pPr>
              <a:buNone/>
            </a:pPr>
            <a:r>
              <a:rPr lang="ru-RU" sz="4000" b="1" dirty="0" smtClean="0">
                <a:solidFill>
                  <a:schemeClr val="accent2">
                    <a:lumMod val="50000"/>
                  </a:schemeClr>
                </a:solidFill>
                <a:latin typeface="Ampir Deco" pitchFamily="2" charset="0"/>
              </a:rPr>
              <a:t>Тропинки детства</a:t>
            </a:r>
            <a:br>
              <a:rPr lang="ru-RU" sz="4000" b="1" dirty="0" smtClean="0">
                <a:solidFill>
                  <a:schemeClr val="accent2">
                    <a:lumMod val="50000"/>
                  </a:schemeClr>
                </a:solidFill>
                <a:latin typeface="Ampir Deco" pitchFamily="2" charset="0"/>
              </a:rPr>
            </a:br>
            <a:r>
              <a:rPr lang="ru-RU" sz="4000" b="1" dirty="0" smtClean="0">
                <a:solidFill>
                  <a:schemeClr val="accent2">
                    <a:lumMod val="50000"/>
                  </a:schemeClr>
                </a:solidFill>
                <a:latin typeface="Ampir Deco" pitchFamily="2" charset="0"/>
              </a:rPr>
              <a:t>     </a:t>
            </a:r>
            <a:r>
              <a:rPr lang="ru-RU" sz="4000" b="1" dirty="0" err="1" smtClean="0">
                <a:solidFill>
                  <a:schemeClr val="accent2">
                    <a:lumMod val="50000"/>
                  </a:schemeClr>
                </a:solidFill>
                <a:latin typeface="Ampir Deco" pitchFamily="2" charset="0"/>
              </a:rPr>
              <a:t>Алитета</a:t>
            </a:r>
            <a:r>
              <a:rPr lang="ru-RU" sz="4000" b="1" dirty="0" smtClean="0">
                <a:solidFill>
                  <a:schemeClr val="accent2">
                    <a:lumMod val="50000"/>
                  </a:schemeClr>
                </a:solidFill>
                <a:latin typeface="Ampir Deco" pitchFamily="2" charset="0"/>
              </a:rPr>
              <a:t> </a:t>
            </a:r>
          </a:p>
          <a:p>
            <a:pPr>
              <a:buNone/>
            </a:pPr>
            <a:r>
              <a:rPr lang="ru-RU" sz="4000" b="1" dirty="0" err="1" smtClean="0">
                <a:solidFill>
                  <a:schemeClr val="accent2">
                    <a:lumMod val="50000"/>
                  </a:schemeClr>
                </a:solidFill>
                <a:latin typeface="Ampir Deco" pitchFamily="2" charset="0"/>
              </a:rPr>
              <a:t>Немтушкина</a:t>
            </a:r>
            <a:r>
              <a:rPr lang="ru-RU" sz="4000" b="1" dirty="0" smtClean="0">
                <a:solidFill>
                  <a:schemeClr val="accent2">
                    <a:lumMod val="50000"/>
                  </a:schemeClr>
                </a:solidFill>
                <a:latin typeface="Ampir Deco" pitchFamily="2" charset="0"/>
              </a:rPr>
              <a:t> </a:t>
            </a:r>
            <a:br>
              <a:rPr lang="ru-RU" sz="4000" b="1" dirty="0" smtClean="0">
                <a:solidFill>
                  <a:schemeClr val="accent2">
                    <a:lumMod val="50000"/>
                  </a:schemeClr>
                </a:solidFill>
                <a:latin typeface="Ampir Deco" pitchFamily="2" charset="0"/>
              </a:rPr>
            </a:br>
            <a:r>
              <a:rPr lang="ru-RU" sz="4000" b="1" dirty="0" smtClean="0">
                <a:solidFill>
                  <a:schemeClr val="accent2">
                    <a:lumMod val="50000"/>
                  </a:schemeClr>
                </a:solidFill>
                <a:latin typeface="Ampir Deco" pitchFamily="2" charset="0"/>
              </a:rPr>
              <a:t>          в повести </a:t>
            </a:r>
          </a:p>
          <a:p>
            <a:pPr>
              <a:buNone/>
            </a:pPr>
            <a:r>
              <a:rPr lang="ru-RU" sz="4000" b="1" dirty="0" smtClean="0">
                <a:solidFill>
                  <a:schemeClr val="accent2">
                    <a:lumMod val="50000"/>
                  </a:schemeClr>
                </a:solidFill>
                <a:latin typeface="Ampir Deco" pitchFamily="2" charset="0"/>
              </a:rPr>
              <a:t>«Мне снятся небесные олени»</a:t>
            </a:r>
            <a:endParaRPr lang="ru-RU" sz="4000" b="1" dirty="0">
              <a:solidFill>
                <a:schemeClr val="accent2">
                  <a:lumMod val="50000"/>
                </a:schemeClr>
              </a:solidFill>
              <a:latin typeface="Ampir Deco" pitchFamily="2" charset="0"/>
            </a:endParaRPr>
          </a:p>
        </p:txBody>
      </p:sp>
      <p:pic>
        <p:nvPicPr>
          <p:cNvPr id="4" name="Picture 4" descr="mne_sn_no"/>
          <p:cNvPicPr>
            <a:picLocks noChangeAspect="1" noChangeArrowheads="1"/>
          </p:cNvPicPr>
          <p:nvPr/>
        </p:nvPicPr>
        <p:blipFill>
          <a:blip r:embed="rId2" cstate="email"/>
          <a:srcRect/>
          <a:stretch>
            <a:fillRect/>
          </a:stretch>
        </p:blipFill>
        <p:spPr bwMode="auto">
          <a:xfrm rot="441851">
            <a:off x="6055633" y="1395548"/>
            <a:ext cx="2525489" cy="3771377"/>
          </a:xfrm>
          <a:prstGeom prst="rect">
            <a:avLst/>
          </a:prstGeom>
          <a:noFill/>
        </p:spPr>
      </p:pic>
      <p:pic>
        <p:nvPicPr>
          <p:cNvPr id="5" name="Picture 4" descr="nemtushkin"/>
          <p:cNvPicPr>
            <a:picLocks noChangeAspect="1" noChangeArrowheads="1"/>
          </p:cNvPicPr>
          <p:nvPr/>
        </p:nvPicPr>
        <p:blipFill>
          <a:blip r:embed="rId3" cstate="email"/>
          <a:srcRect/>
          <a:stretch>
            <a:fillRect/>
          </a:stretch>
        </p:blipFill>
        <p:spPr bwMode="auto">
          <a:xfrm>
            <a:off x="395288" y="1"/>
            <a:ext cx="2319323" cy="2285992"/>
          </a:xfrm>
          <a:prstGeom prst="rect">
            <a:avLst/>
          </a:prstGeom>
          <a:noFill/>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C:\Users\юлия\Desktop\311929_75.jpg"/>
          <p:cNvPicPr>
            <a:picLocks noGrp="1" noChangeAspect="1" noChangeArrowheads="1"/>
          </p:cNvPicPr>
          <p:nvPr>
            <p:ph idx="1"/>
          </p:nvPr>
        </p:nvPicPr>
        <p:blipFill>
          <a:blip r:embed="rId2" cstate="email"/>
          <a:srcRect/>
          <a:stretch>
            <a:fillRect/>
          </a:stretch>
        </p:blipFill>
        <p:spPr bwMode="auto">
          <a:xfrm>
            <a:off x="357158" y="214290"/>
            <a:ext cx="8572560" cy="642942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http://www.turklub.org/fotos/516.jpg"/>
          <p:cNvPicPr>
            <a:picLocks noGrp="1" noChangeAspect="1" noChangeArrowheads="1"/>
          </p:cNvPicPr>
          <p:nvPr>
            <p:ph idx="1"/>
          </p:nvPr>
        </p:nvPicPr>
        <p:blipFill>
          <a:blip r:embed="rId2" cstate="email"/>
          <a:srcRect/>
          <a:stretch>
            <a:fillRect/>
          </a:stretch>
        </p:blipFill>
        <p:spPr bwMode="auto">
          <a:xfrm>
            <a:off x="285720" y="285728"/>
            <a:ext cx="8429684"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smtClean="0"/>
          </a:p>
          <a:p>
            <a:endParaRPr lang="ru-RU" dirty="0"/>
          </a:p>
        </p:txBody>
      </p:sp>
      <p:pic>
        <p:nvPicPr>
          <p:cNvPr id="4" name="Picture 2" descr="http://www.kp.ru/upimg/photo/114437.jpg"/>
          <p:cNvPicPr>
            <a:picLocks noChangeAspect="1" noChangeArrowheads="1"/>
          </p:cNvPicPr>
          <p:nvPr/>
        </p:nvPicPr>
        <p:blipFill>
          <a:blip r:embed="rId2" cstate="email"/>
          <a:srcRect/>
          <a:stretch>
            <a:fillRect/>
          </a:stretch>
        </p:blipFill>
        <p:spPr bwMode="auto">
          <a:xfrm>
            <a:off x="1714500" y="428625"/>
            <a:ext cx="5857875" cy="585787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huntingsib.ru/files/image/utki/4vqld10yq13nj7t4dfanu7ov5b20z10o_6.jpg"/>
          <p:cNvPicPr>
            <a:picLocks noChangeAspect="1" noChangeArrowheads="1"/>
          </p:cNvPicPr>
          <p:nvPr/>
        </p:nvPicPr>
        <p:blipFill>
          <a:blip r:embed="rId2" cstate="email"/>
          <a:srcRect/>
          <a:stretch>
            <a:fillRect/>
          </a:stretch>
        </p:blipFill>
        <p:spPr bwMode="auto">
          <a:xfrm>
            <a:off x="357158" y="571500"/>
            <a:ext cx="8501122" cy="5800725"/>
          </a:xfrm>
          <a:prstGeom prst="rect">
            <a:avLst/>
          </a:prstGeom>
          <a:noFill/>
          <a:ln w="9525">
            <a:solidFill>
              <a:srgbClr val="FFC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Картинка 8 из 32">
            <a:hlinkClick r:id="rId2"/>
          </p:cNvPr>
          <p:cNvPicPr>
            <a:picLocks noChangeAspect="1" noChangeArrowheads="1"/>
          </p:cNvPicPr>
          <p:nvPr/>
        </p:nvPicPr>
        <p:blipFill>
          <a:blip r:embed="rId3" cstate="email"/>
          <a:srcRect/>
          <a:stretch>
            <a:fillRect/>
          </a:stretch>
        </p:blipFill>
        <p:spPr bwMode="auto">
          <a:xfrm>
            <a:off x="571472" y="428604"/>
            <a:ext cx="821530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zoometod.narod.ru/mal/foto15.jpg"/>
          <p:cNvPicPr>
            <a:picLocks noChangeAspect="1" noChangeArrowheads="1"/>
          </p:cNvPicPr>
          <p:nvPr/>
        </p:nvPicPr>
        <p:blipFill>
          <a:blip r:embed="rId2" cstate="email"/>
          <a:srcRect/>
          <a:stretch>
            <a:fillRect/>
          </a:stretch>
        </p:blipFill>
        <p:spPr bwMode="auto">
          <a:xfrm>
            <a:off x="1142976" y="285728"/>
            <a:ext cx="6953271" cy="6215106"/>
          </a:xfrm>
          <a:prstGeom prst="rect">
            <a:avLst/>
          </a:prstGeom>
          <a:noFill/>
          <a:ln w="9525">
            <a:solidFill>
              <a:srgbClr val="00B0F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chool3metod.ruo-dzvolg.ru/ptiski11.jpg"/>
          <p:cNvPicPr>
            <a:picLocks noChangeAspect="1" noChangeArrowheads="1"/>
          </p:cNvPicPr>
          <p:nvPr/>
        </p:nvPicPr>
        <p:blipFill>
          <a:blip r:embed="rId2" cstate="email"/>
          <a:srcRect/>
          <a:stretch>
            <a:fillRect/>
          </a:stretch>
        </p:blipFill>
        <p:spPr bwMode="auto">
          <a:xfrm>
            <a:off x="1857375" y="714375"/>
            <a:ext cx="5057775" cy="5629275"/>
          </a:xfrm>
          <a:prstGeom prst="rect">
            <a:avLst/>
          </a:prstGeom>
          <a:noFill/>
          <a:ln>
            <a:solidFill>
              <a:schemeClr val="bg2">
                <a:lumMod val="5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1 из 3"/>
          <p:cNvPicPr>
            <a:picLocks noChangeAspect="1" noChangeArrowheads="1"/>
          </p:cNvPicPr>
          <p:nvPr/>
        </p:nvPicPr>
        <p:blipFill>
          <a:blip r:embed="rId2" cstate="email"/>
          <a:srcRect/>
          <a:stretch>
            <a:fillRect/>
          </a:stretch>
        </p:blipFill>
        <p:spPr bwMode="auto">
          <a:xfrm>
            <a:off x="285720" y="285728"/>
            <a:ext cx="8643998"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215370" cy="5016758"/>
          </a:xfrm>
          <a:prstGeom prst="rect">
            <a:avLst/>
          </a:prstGeom>
        </p:spPr>
        <p:txBody>
          <a:bodyPr wrap="square">
            <a:spAutoFit/>
          </a:bodyPr>
          <a:lstStyle/>
          <a:p>
            <a:pPr>
              <a:lnSpc>
                <a:spcPct val="80000"/>
              </a:lnSpc>
              <a:defRPr/>
            </a:pPr>
            <a:endParaRPr lang="ru-RU" sz="4000" dirty="0" smtClean="0"/>
          </a:p>
          <a:p>
            <a:pPr>
              <a:lnSpc>
                <a:spcPct val="80000"/>
              </a:lnSpc>
              <a:buFont typeface="Arial" pitchFamily="34" charset="0"/>
              <a:buChar char="•"/>
              <a:defRPr/>
            </a:pPr>
            <a:r>
              <a:rPr lang="ru-RU" sz="4000" b="1" dirty="0" smtClean="0">
                <a:solidFill>
                  <a:srgbClr val="FF3300"/>
                </a:solidFill>
                <a:effectLst>
                  <a:outerShdw blurRad="38100" dist="38100" dir="2700000" algn="tl">
                    <a:srgbClr val="000000"/>
                  </a:outerShdw>
                </a:effectLst>
              </a:rPr>
              <a:t>Вопросы к 1 фрагменту. (</a:t>
            </a:r>
            <a:r>
              <a:rPr lang="ru-RU" sz="4000" b="1" dirty="0" err="1" smtClean="0">
                <a:solidFill>
                  <a:srgbClr val="FF3300"/>
                </a:solidFill>
                <a:effectLst>
                  <a:outerShdw blurRad="38100" dist="38100" dir="2700000" algn="tl">
                    <a:srgbClr val="000000"/>
                  </a:outerShdw>
                </a:effectLst>
              </a:rPr>
              <a:t>Суринда</a:t>
            </a:r>
            <a:r>
              <a:rPr lang="ru-RU" sz="4000" b="1" dirty="0" smtClean="0">
                <a:solidFill>
                  <a:srgbClr val="FF3300"/>
                </a:solidFill>
                <a:effectLst>
                  <a:outerShdw blurRad="38100" dist="38100" dir="2700000" algn="tl">
                    <a:srgbClr val="000000"/>
                  </a:outerShdw>
                </a:effectLst>
              </a:rPr>
              <a:t> - моя родина)</a:t>
            </a:r>
          </a:p>
          <a:p>
            <a:pPr>
              <a:lnSpc>
                <a:spcPct val="80000"/>
              </a:lnSpc>
              <a:buFont typeface="Arial" pitchFamily="34" charset="0"/>
              <a:buChar char="•"/>
              <a:defRPr/>
            </a:pPr>
            <a:endParaRPr lang="ru-RU" sz="4000" dirty="0" smtClean="0">
              <a:solidFill>
                <a:srgbClr val="FF3300"/>
              </a:solidFill>
              <a:effectLst>
                <a:outerShdw blurRad="38100" dist="38100" dir="2700000" algn="tl">
                  <a:srgbClr val="000000"/>
                </a:outerShdw>
              </a:effectLst>
            </a:endParaRPr>
          </a:p>
          <a:p>
            <a:pPr>
              <a:lnSpc>
                <a:spcPct val="80000"/>
              </a:lnSpc>
              <a:buFont typeface="Arial" pitchFamily="34" charset="0"/>
              <a:buChar char="•"/>
              <a:defRPr/>
            </a:pPr>
            <a:r>
              <a:rPr lang="ru-RU" sz="4000" dirty="0" smtClean="0">
                <a:solidFill>
                  <a:srgbClr val="669900"/>
                </a:solidFill>
                <a:effectLst>
                  <a:outerShdw blurRad="38100" dist="38100" dir="2700000" algn="tl">
                    <a:srgbClr val="000000"/>
                  </a:outerShdw>
                </a:effectLst>
              </a:rPr>
              <a:t>1.    Как А. </a:t>
            </a:r>
            <a:r>
              <a:rPr lang="ru-RU" sz="4000" dirty="0" err="1" smtClean="0">
                <a:solidFill>
                  <a:srgbClr val="669900"/>
                </a:solidFill>
                <a:effectLst>
                  <a:outerShdw blurRad="38100" dist="38100" dir="2700000" algn="tl">
                    <a:srgbClr val="000000"/>
                  </a:outerShdw>
                </a:effectLst>
              </a:rPr>
              <a:t>Немтушкин</a:t>
            </a:r>
            <a:r>
              <a:rPr lang="ru-RU" sz="4000" dirty="0" smtClean="0">
                <a:solidFill>
                  <a:srgbClr val="669900"/>
                </a:solidFill>
                <a:effectLst>
                  <a:outerShdw blurRad="38100" dist="38100" dir="2700000" algn="tl">
                    <a:srgbClr val="000000"/>
                  </a:outerShdw>
                </a:effectLst>
              </a:rPr>
              <a:t> изображает Север? Каково отношение автора к своей родине? Какие средства использует автор, чтобы передать красоту своего края? Подтвердите текстом. </a:t>
            </a:r>
          </a:p>
        </p:txBody>
      </p:sp>
      <p:sp>
        <p:nvSpPr>
          <p:cNvPr id="3" name="Прямоугольник 2"/>
          <p:cNvSpPr/>
          <p:nvPr/>
        </p:nvSpPr>
        <p:spPr>
          <a:xfrm flipV="1">
            <a:off x="571472" y="571480"/>
            <a:ext cx="7358114" cy="369332"/>
          </a:xfrm>
          <a:prstGeom prst="rect">
            <a:avLst/>
          </a:prstGeom>
        </p:spPr>
        <p:txBody>
          <a:bodyPr wrap="square">
            <a:spAutoFit/>
          </a:bodyPr>
          <a:lstStyle/>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572560" cy="880241"/>
          </a:xfrm>
          <a:prstGeom prst="rect">
            <a:avLst/>
          </a:prstGeom>
        </p:spPr>
        <p:txBody>
          <a:bodyPr wrap="square">
            <a:spAutoFit/>
          </a:bodyPr>
          <a:lstStyle/>
          <a:p>
            <a:pPr>
              <a:lnSpc>
                <a:spcPct val="80000"/>
              </a:lnSpc>
            </a:pPr>
            <a:r>
              <a:rPr lang="ru-RU" sz="3200" b="1" i="1" dirty="0" smtClean="0"/>
              <a:t>Большую часть жизни </a:t>
            </a:r>
            <a:r>
              <a:rPr lang="ru-RU" sz="3200" b="1" i="1" dirty="0" err="1" smtClean="0"/>
              <a:t>Алитет</a:t>
            </a:r>
            <a:r>
              <a:rPr lang="ru-RU" sz="3200" b="1" i="1" dirty="0" smtClean="0"/>
              <a:t> Николаевич </a:t>
            </a:r>
            <a:r>
              <a:rPr lang="ru-RU" sz="3200" b="1" i="1" dirty="0" err="1" smtClean="0"/>
              <a:t>Немтушкин</a:t>
            </a:r>
            <a:r>
              <a:rPr lang="ru-RU" sz="3200" b="1" i="1" dirty="0" smtClean="0"/>
              <a:t> провел в родной Эвенкии</a:t>
            </a:r>
            <a:endParaRPr lang="ru-RU" sz="3200" b="1" i="1" dirty="0"/>
          </a:p>
        </p:txBody>
      </p:sp>
      <p:sp>
        <p:nvSpPr>
          <p:cNvPr id="3" name="Прямоугольник 2"/>
          <p:cNvSpPr/>
          <p:nvPr/>
        </p:nvSpPr>
        <p:spPr>
          <a:xfrm>
            <a:off x="0" y="1071546"/>
            <a:ext cx="6215074" cy="4893647"/>
          </a:xfrm>
          <a:prstGeom prst="rect">
            <a:avLst/>
          </a:prstGeom>
        </p:spPr>
        <p:txBody>
          <a:bodyPr wrap="square">
            <a:spAutoFit/>
          </a:bodyPr>
          <a:lstStyle/>
          <a:p>
            <a:endParaRPr lang="ru-RU" sz="2400" b="1" dirty="0" smtClean="0"/>
          </a:p>
          <a:p>
            <a:r>
              <a:rPr lang="ru-RU" sz="2400" dirty="0" smtClean="0"/>
              <a:t>Между 60° и 69° </a:t>
            </a:r>
            <a:r>
              <a:rPr lang="ru-RU" sz="2400" dirty="0" err="1" smtClean="0"/>
              <a:t>с.ш</a:t>
            </a:r>
            <a:r>
              <a:rPr lang="ru-RU" sz="2400" dirty="0" smtClean="0"/>
              <a:t>. в Красноярском крае расположен </a:t>
            </a:r>
            <a:r>
              <a:rPr lang="ru-RU" sz="2400" b="1" dirty="0" smtClean="0"/>
              <a:t>Эвенкийский автономный округ </a:t>
            </a:r>
            <a:r>
              <a:rPr lang="ru-RU" sz="2400" dirty="0" smtClean="0"/>
              <a:t>с центральным поселком Тура.</a:t>
            </a:r>
          </a:p>
          <a:p>
            <a:r>
              <a:rPr lang="ru-RU" sz="2400" dirty="0" smtClean="0"/>
              <a:t> На </a:t>
            </a:r>
            <a:r>
              <a:rPr lang="ru-RU" sz="2400" b="1" dirty="0" smtClean="0"/>
              <a:t>площади 767,6 тыс</a:t>
            </a:r>
            <a:r>
              <a:rPr lang="ru-RU" sz="2400" dirty="0" smtClean="0"/>
              <a:t>. квадратных километров проживает около 24 тыс. человек, из них русские составляют 67,5%, эвенки - 14,1%. </a:t>
            </a:r>
          </a:p>
          <a:p>
            <a:r>
              <a:rPr lang="ru-RU" sz="2400" b="1" dirty="0" smtClean="0"/>
              <a:t>Климат резко континентальный.</a:t>
            </a:r>
            <a:r>
              <a:rPr lang="ru-RU" sz="2400" dirty="0" smtClean="0"/>
              <a:t> Средние температуры воздуха в январе от - 26 до - 36 °С, июля +13 ... 15 °С. Жители Эвенкии - охотники, рыбаки, оленеводы.</a:t>
            </a:r>
            <a:br>
              <a:rPr lang="ru-RU" sz="2400" dirty="0" smtClean="0"/>
            </a:br>
            <a:r>
              <a:rPr lang="ru-RU" sz="2400" dirty="0" smtClean="0"/>
              <a:t> </a:t>
            </a:r>
            <a:endParaRPr lang="ru-RU" sz="2400" dirty="0"/>
          </a:p>
        </p:txBody>
      </p:sp>
      <p:pic>
        <p:nvPicPr>
          <p:cNvPr id="5" name="Picture 5" descr="603"/>
          <p:cNvPicPr>
            <a:picLocks noChangeAspect="1" noChangeArrowheads="1"/>
          </p:cNvPicPr>
          <p:nvPr/>
        </p:nvPicPr>
        <p:blipFill>
          <a:blip r:embed="rId2" cstate="email">
            <a:clrChange>
              <a:clrFrom>
                <a:srgbClr val="FFFFCE"/>
              </a:clrFrom>
              <a:clrTo>
                <a:srgbClr val="FFFFCE">
                  <a:alpha val="0"/>
                </a:srgbClr>
              </a:clrTo>
            </a:clrChange>
          </a:blip>
          <a:srcRect l="3313" t="11603" r="10718" b="2620"/>
          <a:stretch>
            <a:fillRect/>
          </a:stretch>
        </p:blipFill>
        <p:spPr bwMode="auto">
          <a:xfrm>
            <a:off x="5237163" y="285728"/>
            <a:ext cx="3906837" cy="62372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err="1" smtClean="0"/>
              <a:t>Алитет</a:t>
            </a:r>
            <a:r>
              <a:rPr lang="ru-RU" dirty="0" smtClean="0"/>
              <a:t>  Николаевич </a:t>
            </a:r>
            <a:r>
              <a:rPr lang="ru-RU" dirty="0" err="1" smtClean="0"/>
              <a:t>Немтушкин</a:t>
            </a:r>
            <a:endParaRPr lang="ru-RU" dirty="0"/>
          </a:p>
        </p:txBody>
      </p:sp>
      <p:pic>
        <p:nvPicPr>
          <p:cNvPr id="4" name="Picture 8" descr="venk6_pic1"/>
          <p:cNvPicPr>
            <a:picLocks noGrp="1" noChangeAspect="1" noChangeArrowheads="1"/>
          </p:cNvPicPr>
          <p:nvPr>
            <p:ph idx="1"/>
          </p:nvPr>
        </p:nvPicPr>
        <p:blipFill>
          <a:blip r:embed="rId2" cstate="email"/>
          <a:srcRect/>
          <a:stretch>
            <a:fillRect/>
          </a:stretch>
        </p:blipFill>
        <p:spPr bwMode="auto">
          <a:xfrm>
            <a:off x="428596" y="1357298"/>
            <a:ext cx="1893576" cy="2590893"/>
          </a:xfrm>
          <a:prstGeom prst="rect">
            <a:avLst/>
          </a:prstGeom>
          <a:noFill/>
          <a:ln w="9525">
            <a:noFill/>
            <a:miter lim="800000"/>
            <a:headEnd/>
            <a:tailEnd/>
          </a:ln>
          <a:effectLst/>
        </p:spPr>
      </p:pic>
      <p:sp>
        <p:nvSpPr>
          <p:cNvPr id="5" name="Прямоугольник 4"/>
          <p:cNvSpPr/>
          <p:nvPr/>
        </p:nvSpPr>
        <p:spPr>
          <a:xfrm>
            <a:off x="2286000" y="1428737"/>
            <a:ext cx="6357966" cy="4918269"/>
          </a:xfrm>
          <a:prstGeom prst="rect">
            <a:avLst/>
          </a:prstGeom>
        </p:spPr>
        <p:txBody>
          <a:bodyPr wrap="square">
            <a:spAutoFit/>
          </a:bodyPr>
          <a:lstStyle/>
          <a:p>
            <a:pPr>
              <a:lnSpc>
                <a:spcPct val="80000"/>
              </a:lnSpc>
              <a:buFont typeface="Arial" pitchFamily="34" charset="0"/>
              <a:buChar char="•"/>
              <a:defRPr/>
            </a:pPr>
            <a:r>
              <a:rPr lang="ru-RU" sz="2800" dirty="0" smtClean="0">
                <a:solidFill>
                  <a:srgbClr val="008000"/>
                </a:solidFill>
                <a:effectLst>
                  <a:outerShdw blurRad="38100" dist="38100" dir="2700000" algn="tl">
                    <a:srgbClr val="000000"/>
                  </a:outerShdw>
                </a:effectLst>
              </a:rPr>
              <a:t>Родился 12 ноября 1939 года в деревне Токма (стойбище </a:t>
            </a:r>
            <a:r>
              <a:rPr lang="ru-RU" sz="2800" dirty="0" err="1" smtClean="0">
                <a:solidFill>
                  <a:srgbClr val="008000"/>
                </a:solidFill>
                <a:effectLst>
                  <a:outerShdw blurRad="38100" dist="38100" dir="2700000" algn="tl">
                    <a:srgbClr val="000000"/>
                  </a:outerShdw>
                </a:effectLst>
              </a:rPr>
              <a:t>Ирикши</a:t>
            </a:r>
            <a:r>
              <a:rPr lang="ru-RU" sz="2800" dirty="0" smtClean="0">
                <a:solidFill>
                  <a:srgbClr val="008000"/>
                </a:solidFill>
                <a:effectLst>
                  <a:outerShdw blurRad="38100" dist="38100" dir="2700000" algn="tl">
                    <a:srgbClr val="000000"/>
                  </a:outerShdw>
                </a:effectLst>
              </a:rPr>
              <a:t>), Катангского района, Иркутской области, в семье охотника. Рано остался без родителей. Мать умерла, отец погиб на фронте. Воспитывался в школах-интернатах и бабушкой Огдо — Евдокией Ивановной Немтушкиной. У бабушки Огдо было четырнадцать детей. </a:t>
            </a:r>
          </a:p>
          <a:p>
            <a:pPr>
              <a:lnSpc>
                <a:spcPct val="80000"/>
              </a:lnSpc>
              <a:buFont typeface="Arial" pitchFamily="34" charset="0"/>
              <a:buChar char="•"/>
              <a:defRPr/>
            </a:pPr>
            <a:r>
              <a:rPr lang="ru-RU" sz="2800" dirty="0" smtClean="0">
                <a:solidFill>
                  <a:srgbClr val="008000"/>
                </a:solidFill>
                <a:effectLst>
                  <a:outerShdw blurRad="38100" dist="38100" dir="2700000" algn="tl">
                    <a:srgbClr val="000000"/>
                  </a:outerShdw>
                </a:effectLst>
              </a:rPr>
              <a:t>В 1957 году окончил Ербогаченскую среднюю</a:t>
            </a:r>
            <a:r>
              <a:rPr lang="ru-RU" sz="1600" dirty="0" smtClean="0">
                <a:solidFill>
                  <a:srgbClr val="008000"/>
                </a:solidFill>
                <a:effectLst>
                  <a:outerShdw blurRad="38100" dist="38100" dir="2700000" algn="tl">
                    <a:srgbClr val="000000"/>
                  </a:outerShdw>
                </a:effectLst>
              </a:rPr>
              <a:t> </a:t>
            </a:r>
            <a:r>
              <a:rPr lang="ru-RU" sz="2800" dirty="0" smtClean="0">
                <a:solidFill>
                  <a:srgbClr val="008000"/>
                </a:solidFill>
                <a:effectLst>
                  <a:outerShdw blurRad="38100" dist="38100" dir="2700000" algn="tl">
                    <a:srgbClr val="000000"/>
                  </a:outerShdw>
                </a:effectLst>
              </a:rPr>
              <a:t>школу. После учёбы в Ленинграде работал корреспондентом в эвенкийских газетах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14313" y="214313"/>
            <a:ext cx="8643937" cy="785812"/>
          </a:xfrm>
        </p:spPr>
        <p:txBody>
          <a:bodyPr>
            <a:normAutofit fontScale="90000"/>
          </a:bodyPr>
          <a:lstStyle/>
          <a:p>
            <a:pPr eaLnBrk="1" hangingPunct="1"/>
            <a:r>
              <a:rPr lang="ru-RU" sz="3600" b="1" smtClean="0">
                <a:solidFill>
                  <a:srgbClr val="C00000"/>
                </a:solidFill>
              </a:rPr>
              <a:t>Традиционное жилище эвенков - чум</a:t>
            </a:r>
          </a:p>
        </p:txBody>
      </p:sp>
      <p:sp>
        <p:nvSpPr>
          <p:cNvPr id="3" name="Подзаголовок 2"/>
          <p:cNvSpPr>
            <a:spLocks noGrp="1"/>
          </p:cNvSpPr>
          <p:nvPr>
            <p:ph type="subTitle" idx="1"/>
          </p:nvPr>
        </p:nvSpPr>
        <p:spPr>
          <a:xfrm>
            <a:off x="1371600" y="1500188"/>
            <a:ext cx="6400800" cy="4138612"/>
          </a:xfrm>
        </p:spPr>
        <p:txBody>
          <a:bodyPr/>
          <a:lstStyle/>
          <a:p>
            <a:pPr eaLnBrk="1" hangingPunct="1">
              <a:buFont typeface="Arial" charset="0"/>
              <a:buNone/>
              <a:defRPr/>
            </a:pPr>
            <a:endParaRPr lang="ru-RU" dirty="0"/>
          </a:p>
        </p:txBody>
      </p:sp>
      <p:pic>
        <p:nvPicPr>
          <p:cNvPr id="3076" name="Picture 1" descr="C:\Users\юлия\Desktop\museum%20shishkova%2004.jpg"/>
          <p:cNvPicPr>
            <a:picLocks noChangeAspect="1" noChangeArrowheads="1"/>
          </p:cNvPicPr>
          <p:nvPr/>
        </p:nvPicPr>
        <p:blipFill>
          <a:blip r:embed="rId2" cstate="email"/>
          <a:srcRect/>
          <a:stretch>
            <a:fillRect/>
          </a:stretch>
        </p:blipFill>
        <p:spPr bwMode="auto">
          <a:xfrm>
            <a:off x="1142976" y="1000108"/>
            <a:ext cx="7143800" cy="5072098"/>
          </a:xfrm>
          <a:prstGeom prst="rect">
            <a:avLst/>
          </a:prstGeom>
          <a:noFill/>
          <a:ln w="9525">
            <a:solidFill>
              <a:srgbClr val="00B0F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5"/>
          <p:cNvSpPr>
            <a:spLocks noGrp="1"/>
          </p:cNvSpPr>
          <p:nvPr>
            <p:ph type="ctrTitle"/>
          </p:nvPr>
        </p:nvSpPr>
        <p:spPr>
          <a:xfrm>
            <a:off x="685800" y="214313"/>
            <a:ext cx="7772400" cy="642937"/>
          </a:xfrm>
        </p:spPr>
        <p:txBody>
          <a:bodyPr/>
          <a:lstStyle/>
          <a:p>
            <a:pPr eaLnBrk="1" hangingPunct="1"/>
            <a:r>
              <a:rPr lang="ru-RU" sz="3600" b="1" smtClean="0">
                <a:solidFill>
                  <a:srgbClr val="C00000"/>
                </a:solidFill>
              </a:rPr>
              <a:t>Национальная одежда эвенков</a:t>
            </a:r>
          </a:p>
        </p:txBody>
      </p:sp>
      <p:sp>
        <p:nvSpPr>
          <p:cNvPr id="7" name="Подзаголовок 6"/>
          <p:cNvSpPr>
            <a:spLocks noGrp="1"/>
          </p:cNvSpPr>
          <p:nvPr>
            <p:ph type="subTitle" idx="1"/>
          </p:nvPr>
        </p:nvSpPr>
        <p:spPr/>
        <p:txBody>
          <a:bodyPr/>
          <a:lstStyle/>
          <a:p>
            <a:pPr eaLnBrk="1" hangingPunct="1">
              <a:buFont typeface="Arial" charset="0"/>
              <a:buNone/>
              <a:defRPr/>
            </a:pPr>
            <a:endParaRPr lang="ru-RU"/>
          </a:p>
        </p:txBody>
      </p:sp>
      <p:pic>
        <p:nvPicPr>
          <p:cNvPr id="19458" name="Picture 2" descr="http://www.evenkiya.ru/ex1/peo/08.jpg"/>
          <p:cNvPicPr>
            <a:picLocks noChangeAspect="1" noChangeArrowheads="1"/>
          </p:cNvPicPr>
          <p:nvPr/>
        </p:nvPicPr>
        <p:blipFill>
          <a:blip r:embed="rId2" cstate="email"/>
          <a:srcRect/>
          <a:stretch>
            <a:fillRect/>
          </a:stretch>
        </p:blipFill>
        <p:spPr bwMode="auto">
          <a:xfrm>
            <a:off x="214282" y="1785926"/>
            <a:ext cx="4714908" cy="4214842"/>
          </a:xfrm>
          <a:prstGeom prst="rect">
            <a:avLst/>
          </a:prstGeom>
          <a:noFill/>
          <a:ln>
            <a:solidFill>
              <a:schemeClr val="bg2">
                <a:lumMod val="50000"/>
              </a:schemeClr>
            </a:solidFill>
          </a:ln>
        </p:spPr>
      </p:pic>
      <p:pic>
        <p:nvPicPr>
          <p:cNvPr id="19462" name="Picture 6" descr="http://www.evenkiya.ru/ex1/peo/31.jpg"/>
          <p:cNvPicPr>
            <a:picLocks noChangeAspect="1" noChangeArrowheads="1"/>
          </p:cNvPicPr>
          <p:nvPr/>
        </p:nvPicPr>
        <p:blipFill>
          <a:blip r:embed="rId3" cstate="email"/>
          <a:srcRect/>
          <a:stretch>
            <a:fillRect/>
          </a:stretch>
        </p:blipFill>
        <p:spPr bwMode="auto">
          <a:xfrm>
            <a:off x="5429250" y="1071563"/>
            <a:ext cx="3286125" cy="485775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142875" y="285750"/>
            <a:ext cx="9001125" cy="1000110"/>
          </a:xfrm>
        </p:spPr>
        <p:txBody>
          <a:bodyPr>
            <a:noAutofit/>
          </a:bodyPr>
          <a:lstStyle/>
          <a:p>
            <a:pPr eaLnBrk="1" hangingPunct="1"/>
            <a:r>
              <a:rPr lang="ru-RU" sz="3000" b="1" dirty="0" smtClean="0">
                <a:solidFill>
                  <a:srgbClr val="C00000"/>
                </a:solidFill>
              </a:rPr>
              <a:t>Традиционные занятия эвенков: оленеводство, охота, сезонное рыболовство</a:t>
            </a:r>
          </a:p>
        </p:txBody>
      </p:sp>
      <p:sp>
        <p:nvSpPr>
          <p:cNvPr id="3" name="Подзаголовок 2"/>
          <p:cNvSpPr>
            <a:spLocks noGrp="1"/>
          </p:cNvSpPr>
          <p:nvPr>
            <p:ph type="subTitle" idx="1"/>
          </p:nvPr>
        </p:nvSpPr>
        <p:spPr>
          <a:xfrm>
            <a:off x="0" y="1357299"/>
            <a:ext cx="9144000" cy="5500702"/>
          </a:xfrm>
        </p:spPr>
        <p:txBody>
          <a:bodyPr/>
          <a:lstStyle/>
          <a:p>
            <a:pPr eaLnBrk="1" hangingPunct="1">
              <a:buFont typeface="Arial" charset="0"/>
              <a:buNone/>
              <a:defRPr/>
            </a:pPr>
            <a:endParaRPr lang="ru-RU" dirty="0"/>
          </a:p>
        </p:txBody>
      </p:sp>
      <p:pic>
        <p:nvPicPr>
          <p:cNvPr id="5124" name="Picture 1" descr="C:\Users\юлия\Desktop\14.jpg"/>
          <p:cNvPicPr>
            <a:picLocks noChangeAspect="1" noChangeArrowheads="1"/>
          </p:cNvPicPr>
          <p:nvPr/>
        </p:nvPicPr>
        <p:blipFill>
          <a:blip r:embed="rId2" cstate="email"/>
          <a:srcRect/>
          <a:stretch>
            <a:fillRect/>
          </a:stretch>
        </p:blipFill>
        <p:spPr bwMode="auto">
          <a:xfrm>
            <a:off x="285720" y="1643049"/>
            <a:ext cx="4000500" cy="4643471"/>
          </a:xfrm>
          <a:prstGeom prst="rect">
            <a:avLst/>
          </a:prstGeom>
          <a:noFill/>
          <a:ln w="9525">
            <a:solidFill>
              <a:srgbClr val="7030A0"/>
            </a:solidFill>
            <a:miter lim="800000"/>
            <a:headEnd/>
            <a:tailEnd/>
          </a:ln>
        </p:spPr>
      </p:pic>
      <p:pic>
        <p:nvPicPr>
          <p:cNvPr id="18437" name="Picture 5" descr="C:\Users\юлия\Desktop\evenki.jpg"/>
          <p:cNvPicPr>
            <a:picLocks noChangeAspect="1" noChangeArrowheads="1"/>
          </p:cNvPicPr>
          <p:nvPr/>
        </p:nvPicPr>
        <p:blipFill>
          <a:blip r:embed="rId3" cstate="email"/>
          <a:srcRect/>
          <a:stretch>
            <a:fillRect/>
          </a:stretch>
        </p:blipFill>
        <p:spPr bwMode="auto">
          <a:xfrm>
            <a:off x="5000628" y="1571612"/>
            <a:ext cx="3500462" cy="4572032"/>
          </a:xfrm>
          <a:prstGeom prst="rect">
            <a:avLst/>
          </a:prstGeom>
          <a:noFill/>
          <a:ln>
            <a:solidFill>
              <a:schemeClr val="tx2">
                <a:lumMod val="40000"/>
                <a:lumOff val="60000"/>
              </a:schemeClr>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3"/>
          <p:cNvSpPr>
            <a:spLocks noGrp="1"/>
          </p:cNvSpPr>
          <p:nvPr>
            <p:ph type="ctrTitle"/>
          </p:nvPr>
        </p:nvSpPr>
        <p:spPr>
          <a:xfrm>
            <a:off x="685800" y="0"/>
            <a:ext cx="7772400" cy="1071563"/>
          </a:xfrm>
        </p:spPr>
        <p:txBody>
          <a:bodyPr>
            <a:normAutofit fontScale="90000"/>
          </a:bodyPr>
          <a:lstStyle/>
          <a:p>
            <a:pPr eaLnBrk="1" hangingPunct="1"/>
            <a:r>
              <a:rPr lang="ru-RU" sz="3600" b="1" smtClean="0">
                <a:solidFill>
                  <a:srgbClr val="C00000"/>
                </a:solidFill>
              </a:rPr>
              <a:t>Традиционная пища эвенков: </a:t>
            </a:r>
            <a:br>
              <a:rPr lang="ru-RU" sz="3600" b="1" smtClean="0">
                <a:solidFill>
                  <a:srgbClr val="C00000"/>
                </a:solidFill>
              </a:rPr>
            </a:br>
            <a:r>
              <a:rPr lang="ru-RU" sz="3600" b="1" smtClean="0">
                <a:solidFill>
                  <a:srgbClr val="C00000"/>
                </a:solidFill>
              </a:rPr>
              <a:t>мясо диких животных, рыба.</a:t>
            </a:r>
          </a:p>
        </p:txBody>
      </p:sp>
      <p:sp>
        <p:nvSpPr>
          <p:cNvPr id="5" name="Подзаголовок 4"/>
          <p:cNvSpPr>
            <a:spLocks noGrp="1"/>
          </p:cNvSpPr>
          <p:nvPr>
            <p:ph type="subTitle" idx="1"/>
          </p:nvPr>
        </p:nvSpPr>
        <p:spPr/>
        <p:txBody>
          <a:bodyPr/>
          <a:lstStyle/>
          <a:p>
            <a:pPr eaLnBrk="1" hangingPunct="1">
              <a:buFont typeface="Arial" charset="0"/>
              <a:buNone/>
              <a:defRPr/>
            </a:pPr>
            <a:endParaRPr lang="ru-RU"/>
          </a:p>
        </p:txBody>
      </p:sp>
      <p:pic>
        <p:nvPicPr>
          <p:cNvPr id="6" name="Picture 5"/>
          <p:cNvPicPr>
            <a:picLocks noChangeAspect="1" noChangeArrowheads="1"/>
          </p:cNvPicPr>
          <p:nvPr/>
        </p:nvPicPr>
        <p:blipFill>
          <a:blip r:embed="rId2" cstate="email"/>
          <a:srcRect/>
          <a:stretch>
            <a:fillRect/>
          </a:stretch>
        </p:blipFill>
        <p:spPr>
          <a:xfrm>
            <a:off x="428596" y="1142984"/>
            <a:ext cx="8286808" cy="500066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зАДАНИЕ</a:t>
            </a:r>
            <a:endParaRPr lang="ru-RU" dirty="0"/>
          </a:p>
        </p:txBody>
      </p:sp>
      <p:sp>
        <p:nvSpPr>
          <p:cNvPr id="3" name="Содержимое 2"/>
          <p:cNvSpPr>
            <a:spLocks noGrp="1"/>
          </p:cNvSpPr>
          <p:nvPr>
            <p:ph idx="1"/>
          </p:nvPr>
        </p:nvSpPr>
        <p:spPr/>
        <p:txBody>
          <a:bodyPr>
            <a:normAutofit/>
          </a:bodyPr>
          <a:lstStyle/>
          <a:p>
            <a:r>
              <a:rPr lang="ru-RU" sz="3600" dirty="0" smtClean="0">
                <a:solidFill>
                  <a:srgbClr val="669900"/>
                </a:solidFill>
                <a:effectLst>
                  <a:outerShdw blurRad="38100" dist="38100" dir="2700000" algn="tl">
                    <a:srgbClr val="000000"/>
                  </a:outerShdw>
                </a:effectLst>
              </a:rPr>
              <a:t>. </a:t>
            </a:r>
            <a:r>
              <a:rPr lang="ru-RU" sz="4400" dirty="0" smtClean="0">
                <a:solidFill>
                  <a:srgbClr val="669900"/>
                </a:solidFill>
                <a:effectLst>
                  <a:outerShdw blurRad="38100" dist="38100" dir="2700000" algn="tl">
                    <a:srgbClr val="000000"/>
                  </a:outerShdw>
                </a:effectLst>
              </a:rPr>
              <a:t>Как автор описывает быт эвенков, с какими обычаями и  ритуалами эвенков знакомит нас? . (Подтвердите текстом</a:t>
            </a:r>
            <a:r>
              <a:rPr lang="ru-RU" sz="3600" dirty="0" smtClean="0">
                <a:solidFill>
                  <a:srgbClr val="669900"/>
                </a:solidFill>
                <a:effectLst>
                  <a:outerShdw blurRad="38100" dist="38100" dir="2700000" algn="tl">
                    <a:srgbClr val="000000"/>
                  </a:outerShdw>
                </a:effectLst>
              </a:rPr>
              <a:t>). </a:t>
            </a:r>
            <a:endParaRPr lang="ru-RU"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685800" y="0"/>
            <a:ext cx="7772400" cy="1214438"/>
          </a:xfrm>
        </p:spPr>
        <p:txBody>
          <a:bodyPr/>
          <a:lstStyle/>
          <a:p>
            <a:pPr eaLnBrk="1" hangingPunct="1"/>
            <a:r>
              <a:rPr lang="ru-RU" sz="3600" b="1" smtClean="0">
                <a:solidFill>
                  <a:srgbClr val="C00000"/>
                </a:solidFill>
              </a:rPr>
              <a:t>Национальные традиции и </a:t>
            </a:r>
            <a:br>
              <a:rPr lang="ru-RU" sz="3600" b="1" smtClean="0">
                <a:solidFill>
                  <a:srgbClr val="C00000"/>
                </a:solidFill>
              </a:rPr>
            </a:br>
            <a:r>
              <a:rPr lang="ru-RU" sz="3600" b="1" smtClean="0">
                <a:solidFill>
                  <a:srgbClr val="C00000"/>
                </a:solidFill>
              </a:rPr>
              <a:t>фольклор эвенков</a:t>
            </a:r>
          </a:p>
        </p:txBody>
      </p:sp>
      <p:sp>
        <p:nvSpPr>
          <p:cNvPr id="8195" name="Подзаголовок 2"/>
          <p:cNvSpPr>
            <a:spLocks noGrp="1"/>
          </p:cNvSpPr>
          <p:nvPr>
            <p:ph type="subTitle" idx="1"/>
          </p:nvPr>
        </p:nvSpPr>
        <p:spPr>
          <a:xfrm>
            <a:off x="428596" y="1285860"/>
            <a:ext cx="8358246" cy="3929090"/>
          </a:xfrm>
        </p:spPr>
        <p:txBody>
          <a:bodyPr/>
          <a:lstStyle/>
          <a:p>
            <a:pPr algn="l" eaLnBrk="1" hangingPunct="1"/>
            <a:r>
              <a:rPr lang="ru-RU" dirty="0" smtClean="0">
                <a:solidFill>
                  <a:srgbClr val="C00000"/>
                </a:solidFill>
              </a:rPr>
              <a:t> Мифы</a:t>
            </a:r>
          </a:p>
          <a:p>
            <a:pPr algn="l" eaLnBrk="1" hangingPunct="1">
              <a:buFont typeface="Arial" pitchFamily="34" charset="0"/>
              <a:buChar char="•"/>
            </a:pPr>
            <a:r>
              <a:rPr lang="ru-RU" dirty="0" smtClean="0">
                <a:solidFill>
                  <a:srgbClr val="C00000"/>
                </a:solidFill>
              </a:rPr>
              <a:t>Сказки о животных</a:t>
            </a:r>
          </a:p>
          <a:p>
            <a:pPr algn="l" eaLnBrk="1" hangingPunct="1">
              <a:buFont typeface="Arial" pitchFamily="34" charset="0"/>
              <a:buChar char="•"/>
            </a:pPr>
            <a:r>
              <a:rPr lang="ru-RU" dirty="0" smtClean="0">
                <a:solidFill>
                  <a:srgbClr val="C00000"/>
                </a:solidFill>
              </a:rPr>
              <a:t>Исторические и бытовые предания</a:t>
            </a:r>
          </a:p>
          <a:p>
            <a:pPr algn="l" eaLnBrk="1" hangingPunct="1">
              <a:buFont typeface="Arial" pitchFamily="34" charset="0"/>
              <a:buChar char="•"/>
            </a:pPr>
            <a:r>
              <a:rPr lang="ru-RU" dirty="0" smtClean="0">
                <a:solidFill>
                  <a:srgbClr val="C00000"/>
                </a:solidFill>
              </a:rPr>
              <a:t>Пословицы и поговорки</a:t>
            </a:r>
          </a:p>
          <a:p>
            <a:pPr algn="l" eaLnBrk="1" hangingPunct="1">
              <a:buFont typeface="Arial" pitchFamily="34" charset="0"/>
              <a:buChar char="•"/>
            </a:pPr>
            <a:r>
              <a:rPr lang="ru-RU" dirty="0" smtClean="0">
                <a:solidFill>
                  <a:srgbClr val="C00000"/>
                </a:solidFill>
              </a:rPr>
              <a:t>Приметы</a:t>
            </a:r>
          </a:p>
          <a:p>
            <a:pPr algn="l" eaLnBrk="1" hangingPunct="1">
              <a:buFont typeface="Arial" pitchFamily="34" charset="0"/>
              <a:buChar char="•"/>
            </a:pPr>
            <a:r>
              <a:rPr lang="ru-RU" dirty="0" smtClean="0">
                <a:solidFill>
                  <a:srgbClr val="C00000"/>
                </a:solidFill>
              </a:rPr>
              <a:t>Загадки</a:t>
            </a:r>
          </a:p>
          <a:p>
            <a:pPr algn="l" eaLnBrk="1" hangingPunct="1">
              <a:buFont typeface="Arial" pitchFamily="34" charset="0"/>
              <a:buChar char="•"/>
            </a:pPr>
            <a:r>
              <a:rPr lang="ru-RU" dirty="0" smtClean="0">
                <a:solidFill>
                  <a:srgbClr val="C00000"/>
                </a:solidFill>
              </a:rPr>
              <a:t>Обрядовые </a:t>
            </a:r>
            <a:r>
              <a:rPr lang="ru-RU" smtClean="0">
                <a:solidFill>
                  <a:srgbClr val="C00000"/>
                </a:solidFill>
              </a:rPr>
              <a:t>ритуалы ( </a:t>
            </a:r>
            <a:r>
              <a:rPr lang="ru-RU" dirty="0" smtClean="0">
                <a:solidFill>
                  <a:srgbClr val="C00000"/>
                </a:solidFill>
              </a:rPr>
              <a:t>свадебный, похоронный обряды)</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p:txBody>
          <a:bodyPr>
            <a:normAutofit fontScale="85000" lnSpcReduction="20000"/>
          </a:bodyPr>
          <a:lstStyle/>
          <a:p>
            <a:pPr>
              <a:lnSpc>
                <a:spcPct val="90000"/>
              </a:lnSpc>
              <a:buFont typeface="Arial" pitchFamily="34" charset="0"/>
              <a:buChar char="•"/>
              <a:defRPr/>
            </a:pPr>
            <a:r>
              <a:rPr lang="ru-RU" b="1" dirty="0" smtClean="0">
                <a:solidFill>
                  <a:srgbClr val="FF3300"/>
                </a:solidFill>
                <a:effectLst>
                  <a:outerShdw blurRad="38100" dist="38100" dir="2700000" algn="tl">
                    <a:srgbClr val="000000"/>
                  </a:outerShdw>
                </a:effectLst>
              </a:rPr>
              <a:t>Вопросы к 2 фрагменту. (Сказки дедушки </a:t>
            </a:r>
            <a:r>
              <a:rPr lang="ru-RU" b="1" dirty="0" err="1" smtClean="0">
                <a:solidFill>
                  <a:srgbClr val="FF3300"/>
                </a:solidFill>
                <a:effectLst>
                  <a:outerShdw blurRad="38100" dist="38100" dir="2700000" algn="tl">
                    <a:srgbClr val="000000"/>
                  </a:outerShdw>
                </a:effectLst>
              </a:rPr>
              <a:t>Бали</a:t>
            </a:r>
            <a:r>
              <a:rPr lang="ru-RU" b="1" dirty="0" smtClean="0">
                <a:solidFill>
                  <a:srgbClr val="FF3300"/>
                </a:solidFill>
                <a:effectLst>
                  <a:outerShdw blurRad="38100" dist="38100" dir="2700000" algn="tl">
                    <a:srgbClr val="000000"/>
                  </a:outerShdw>
                </a:effectLst>
              </a:rPr>
              <a:t>)</a:t>
            </a:r>
            <a:endParaRPr lang="ru-RU" dirty="0" smtClean="0">
              <a:solidFill>
                <a:srgbClr val="FF3300"/>
              </a:solidFill>
              <a:effectLst>
                <a:outerShdw blurRad="38100" dist="38100" dir="2700000" algn="tl">
                  <a:srgbClr val="000000"/>
                </a:outerShdw>
              </a:effectLst>
            </a:endParaRP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1. Сколько сказок рассказывает </a:t>
            </a:r>
            <a:r>
              <a:rPr lang="ru-RU" dirty="0" err="1" smtClean="0">
                <a:solidFill>
                  <a:srgbClr val="669900"/>
                </a:solidFill>
                <a:effectLst>
                  <a:outerShdw blurRad="38100" dist="38100" dir="2700000" algn="tl">
                    <a:srgbClr val="000000"/>
                  </a:outerShdw>
                </a:effectLst>
              </a:rPr>
              <a:t>Бали</a:t>
            </a:r>
            <a:r>
              <a:rPr lang="ru-RU" dirty="0" smtClean="0">
                <a:solidFill>
                  <a:srgbClr val="669900"/>
                </a:solidFill>
                <a:effectLst>
                  <a:outerShdw blurRad="38100" dist="38100" dir="2700000" algn="tl">
                    <a:srgbClr val="000000"/>
                  </a:outerShdw>
                </a:effectLst>
              </a:rPr>
              <a:t>? Каким птицам и животным  они посвящаются? </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2. Отчего у глухаря глаза красные? </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3.Почему эвенки почитают медведя и называют его дедушкой ?</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4.Почему у бурундучка спина полосатая?</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5.Почему кедровка чёрная?</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6. Перескажите легенду о лебедях. Какие чувства поэтизирует народ в этой легенде? </a:t>
            </a:r>
          </a:p>
          <a:p>
            <a:pPr>
              <a:lnSpc>
                <a:spcPct val="90000"/>
              </a:lnSpc>
              <a:buFont typeface="Arial" pitchFamily="34" charset="0"/>
              <a:buChar char="•"/>
              <a:defRPr/>
            </a:pPr>
            <a:r>
              <a:rPr lang="ru-RU" dirty="0" smtClean="0">
                <a:solidFill>
                  <a:srgbClr val="669900"/>
                </a:solidFill>
                <a:effectLst>
                  <a:outerShdw blurRad="38100" dist="38100" dir="2700000" algn="tl">
                    <a:srgbClr val="000000"/>
                  </a:outerShdw>
                </a:effectLst>
              </a:rPr>
              <a:t>7. Почему эвенки называют журавлей «небесными оленями»? Чему нас учит легенда о журавлях? </a:t>
            </a:r>
          </a:p>
          <a:p>
            <a:pPr>
              <a:lnSpc>
                <a:spcPct val="90000"/>
              </a:lnSpc>
              <a:buNone/>
              <a:defRPr/>
            </a:pPr>
            <a:r>
              <a:rPr lang="ru-RU" dirty="0" smtClean="0">
                <a:solidFill>
                  <a:srgbClr val="669900"/>
                </a:solidFill>
                <a:effectLst>
                  <a:outerShdw blurRad="38100" dist="38100" dir="2700000" algn="tl">
                    <a:srgbClr val="000000"/>
                  </a:outerShdw>
                </a:effectLst>
              </a:rPr>
              <a:t>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Владелец\Мои документы\Мои рисунки\12573403634168.jpg"/>
          <p:cNvPicPr>
            <a:picLocks noGrp="1" noChangeAspect="1" noChangeArrowheads="1"/>
          </p:cNvPicPr>
          <p:nvPr>
            <p:ph idx="1"/>
          </p:nvPr>
        </p:nvPicPr>
        <p:blipFill>
          <a:blip r:embed="rId2" cstate="email"/>
          <a:srcRect/>
          <a:stretch>
            <a:fillRect/>
          </a:stretch>
        </p:blipFill>
        <p:spPr bwMode="auto">
          <a:xfrm>
            <a:off x="285720" y="214290"/>
            <a:ext cx="8572560" cy="664371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1" name="Rectangle 39"/>
          <p:cNvSpPr>
            <a:spLocks noGrp="1" noRot="1" noChangeArrowheads="1"/>
          </p:cNvSpPr>
          <p:nvPr>
            <p:ph type="title"/>
          </p:nvPr>
        </p:nvSpPr>
        <p:spPr>
          <a:xfrm>
            <a:off x="285720" y="244475"/>
            <a:ext cx="8572560" cy="684195"/>
          </a:xfrm>
        </p:spPr>
        <p:txBody>
          <a:bodyPr>
            <a:normAutofit fontScale="90000"/>
          </a:bodyPr>
          <a:lstStyle/>
          <a:p>
            <a:r>
              <a:rPr lang="ru-RU" sz="2000" b="0" dirty="0">
                <a:solidFill>
                  <a:srgbClr val="FF3300"/>
                </a:solidFill>
                <a:effectLst>
                  <a:outerShdw blurRad="38100" dist="38100" dir="2700000" algn="tl">
                    <a:srgbClr val="000000"/>
                  </a:outerShdw>
                </a:effectLst>
              </a:rPr>
              <a:t>Задание </a:t>
            </a:r>
            <a:r>
              <a:rPr lang="ru-RU" sz="2000" b="0" dirty="0" smtClean="0">
                <a:solidFill>
                  <a:srgbClr val="FF3300"/>
                </a:solidFill>
                <a:effectLst>
                  <a:outerShdw blurRad="38100" dist="38100" dir="2700000" algn="tl">
                    <a:srgbClr val="000000"/>
                  </a:outerShdw>
                </a:effectLst>
              </a:rPr>
              <a:t>1</a:t>
            </a:r>
            <a:r>
              <a:rPr lang="ru-RU" sz="2000" b="0" dirty="0">
                <a:solidFill>
                  <a:srgbClr val="FF3300"/>
                </a:solidFill>
                <a:effectLst>
                  <a:outerShdw blurRad="38100" dist="38100" dir="2700000" algn="tl">
                    <a:srgbClr val="000000"/>
                  </a:outerShdw>
                </a:effectLst>
              </a:rPr>
              <a:t/>
            </a:r>
            <a:br>
              <a:rPr lang="ru-RU" sz="2000" b="0" dirty="0">
                <a:solidFill>
                  <a:srgbClr val="FF3300"/>
                </a:solidFill>
                <a:effectLst>
                  <a:outerShdw blurRad="38100" dist="38100" dir="2700000" algn="tl">
                    <a:srgbClr val="000000"/>
                  </a:outerShdw>
                </a:effectLst>
              </a:rPr>
            </a:br>
            <a:r>
              <a:rPr lang="ru-RU" sz="2000" b="0" dirty="0">
                <a:solidFill>
                  <a:srgbClr val="FF3300"/>
                </a:solidFill>
                <a:effectLst>
                  <a:outerShdw blurRad="38100" dist="38100" dir="2700000" algn="tl">
                    <a:srgbClr val="000000"/>
                  </a:outerShdw>
                </a:effectLst>
              </a:rPr>
              <a:t>Перед вами русские и эвенкийские приметы. Найдите соответствия.</a:t>
            </a:r>
          </a:p>
        </p:txBody>
      </p:sp>
      <p:graphicFrame>
        <p:nvGraphicFramePr>
          <p:cNvPr id="38971" name="Group 59"/>
          <p:cNvGraphicFramePr>
            <a:graphicFrameLocks noGrp="1"/>
          </p:cNvGraphicFramePr>
          <p:nvPr>
            <p:ph idx="1"/>
          </p:nvPr>
        </p:nvGraphicFramePr>
        <p:xfrm>
          <a:off x="214282" y="1035063"/>
          <a:ext cx="8345516" cy="5500902"/>
        </p:xfrm>
        <a:graphic>
          <a:graphicData uri="http://schemas.openxmlformats.org/drawingml/2006/table">
            <a:tbl>
              <a:tblPr/>
              <a:tblGrid>
                <a:gridCol w="4114850"/>
                <a:gridCol w="4230666"/>
              </a:tblGrid>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Зимой собаки валяются – быть метели.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Грачи летом «пасутся» на траве – будет дождь.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Перед дождем росы и тумана не бывает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Солнце в кругу – к снегу, в рукавицах – к стуже.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Если солнце в туче село, значит завтра холодный день будет</a:t>
                      </a:r>
                      <a:r>
                        <a:rPr kumimoji="0" lang="ru-RU" sz="2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Дым столбом из трубы – к морозу.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Сильная жара, значит где-то гром дышит.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Большая роса утром – к хорошей погоде, нет росы – к дождю.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Птица гагара на воде кричит – дождя накликивает.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При заходе солнца затягивает небо  с севера – к ветру.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Угли сильно накалились – ночью мороз ударит.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Во время восхода солнца стоит духота – к ненастью.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79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Солнце надело красные рукавицы – будет сильный мороз.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FFFFFF"/>
                            </a:outerShdw>
                          </a:effectLst>
                          <a:latin typeface="Arial" pitchFamily="34" charset="0"/>
                        </a:rPr>
                        <a:t>Дрова горят с треком – к морозу.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3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Когда дым из чума к земле припадает, мороза не будет.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Собака на снегу валяется – будет ветер.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539750" y="260350"/>
            <a:ext cx="8385175" cy="520700"/>
          </a:xfrm>
        </p:spPr>
        <p:txBody>
          <a:bodyPr>
            <a:normAutofit fontScale="90000"/>
          </a:bodyPr>
          <a:lstStyle/>
          <a:p>
            <a:r>
              <a:rPr lang="ru-RU" sz="2400" b="0" dirty="0">
                <a:solidFill>
                  <a:srgbClr val="FF3300"/>
                </a:solidFill>
                <a:effectLst>
                  <a:outerShdw blurRad="38100" dist="38100" dir="2700000" algn="tl">
                    <a:srgbClr val="000000"/>
                  </a:outerShdw>
                </a:effectLst>
              </a:rPr>
              <a:t>Задание </a:t>
            </a:r>
            <a:r>
              <a:rPr lang="ru-RU" sz="2400" b="0" dirty="0" smtClean="0">
                <a:solidFill>
                  <a:srgbClr val="FF3300"/>
                </a:solidFill>
                <a:effectLst>
                  <a:outerShdw blurRad="38100" dist="38100" dir="2700000" algn="tl">
                    <a:srgbClr val="000000"/>
                  </a:outerShdw>
                </a:effectLst>
              </a:rPr>
              <a:t>2</a:t>
            </a:r>
            <a:r>
              <a:rPr lang="ru-RU" sz="2400" b="0" dirty="0">
                <a:solidFill>
                  <a:srgbClr val="FF3300"/>
                </a:solidFill>
                <a:effectLst>
                  <a:outerShdw blurRad="38100" dist="38100" dir="2700000" algn="tl">
                    <a:srgbClr val="000000"/>
                  </a:outerShdw>
                </a:effectLst>
              </a:rPr>
              <a:t/>
            </a:r>
            <a:br>
              <a:rPr lang="ru-RU" sz="2400" b="0" dirty="0">
                <a:solidFill>
                  <a:srgbClr val="FF3300"/>
                </a:solidFill>
                <a:effectLst>
                  <a:outerShdw blurRad="38100" dist="38100" dir="2700000" algn="tl">
                    <a:srgbClr val="000000"/>
                  </a:outerShdw>
                </a:effectLst>
              </a:rPr>
            </a:br>
            <a:r>
              <a:rPr lang="ru-RU" sz="2400" b="0" dirty="0">
                <a:solidFill>
                  <a:srgbClr val="FF3300"/>
                </a:solidFill>
                <a:effectLst>
                  <a:outerShdw blurRad="38100" dist="38100" dir="2700000" algn="tl">
                    <a:srgbClr val="000000"/>
                  </a:outerShdw>
                </a:effectLst>
              </a:rPr>
              <a:t>Отгадайте эвенкийские загадки</a:t>
            </a:r>
            <a:r>
              <a:rPr lang="ru-RU" sz="2400" b="0" dirty="0"/>
              <a:t>.</a:t>
            </a:r>
          </a:p>
        </p:txBody>
      </p:sp>
      <p:sp>
        <p:nvSpPr>
          <p:cNvPr id="40963" name="Rectangle 3"/>
          <p:cNvSpPr>
            <a:spLocks noGrp="1" noRot="1" noChangeArrowheads="1"/>
          </p:cNvSpPr>
          <p:nvPr>
            <p:ph type="body" idx="1"/>
          </p:nvPr>
        </p:nvSpPr>
        <p:spPr>
          <a:xfrm>
            <a:off x="250825" y="908050"/>
            <a:ext cx="8594725" cy="5187950"/>
          </a:xfrm>
        </p:spPr>
        <p:txBody>
          <a:bodyPr>
            <a:normAutofit/>
          </a:bodyPr>
          <a:lstStyle/>
          <a:p>
            <a:pPr>
              <a:buNone/>
            </a:pPr>
            <a:endParaRPr lang="ru-RU" sz="2400" b="1" dirty="0">
              <a:solidFill>
                <a:schemeClr val="tx1"/>
              </a:solidFill>
            </a:endParaRPr>
          </a:p>
          <a:p>
            <a:r>
              <a:rPr lang="ru-RU" sz="2400" b="1" dirty="0">
                <a:solidFill>
                  <a:schemeClr val="tx1"/>
                </a:solidFill>
              </a:rPr>
              <a:t>Два парня соревнуются. Один другого никак догнать не может.</a:t>
            </a:r>
          </a:p>
          <a:p>
            <a:r>
              <a:rPr lang="ru-RU" sz="2400" b="1" dirty="0">
                <a:solidFill>
                  <a:schemeClr val="tx1"/>
                </a:solidFill>
              </a:rPr>
              <a:t>Два брата все вокруг видят, а друг друга увидеть не могут</a:t>
            </a:r>
            <a:r>
              <a:rPr lang="ru-RU" sz="2400" b="1" dirty="0" smtClean="0">
                <a:solidFill>
                  <a:schemeClr val="tx1"/>
                </a:solidFill>
              </a:rPr>
              <a:t>.</a:t>
            </a:r>
          </a:p>
          <a:p>
            <a:endParaRPr lang="ru-RU" sz="2400" b="1" dirty="0">
              <a:solidFill>
                <a:schemeClr val="tx1"/>
              </a:solidFill>
            </a:endParaRPr>
          </a:p>
          <a:p>
            <a:r>
              <a:rPr lang="ru-RU" sz="2400" b="1" dirty="0">
                <a:solidFill>
                  <a:schemeClr val="tx1"/>
                </a:solidFill>
              </a:rPr>
              <a:t>Всю жизнь его кормят, а он не наедается.</a:t>
            </a:r>
          </a:p>
          <a:p>
            <a:pPr>
              <a:buNone/>
            </a:pPr>
            <a:endParaRPr lang="ru-RU" sz="2400" b="1" dirty="0">
              <a:solidFill>
                <a:schemeClr val="tx1"/>
              </a:solidFill>
            </a:endParaRPr>
          </a:p>
          <a:p>
            <a:r>
              <a:rPr lang="ru-RU" sz="2400" b="1" dirty="0">
                <a:solidFill>
                  <a:schemeClr val="tx1"/>
                </a:solidFill>
              </a:rPr>
              <a:t>Живет невидимкой, а любого богатыря с ног валит и побеждает.</a:t>
            </a:r>
          </a:p>
          <a:p>
            <a:pPr>
              <a:buNone/>
            </a:pPr>
            <a:endParaRPr lang="ru-RU" sz="2400" b="1" dirty="0">
              <a:solidFill>
                <a:schemeClr val="tx1"/>
              </a:solidFill>
            </a:endParaRPr>
          </a:p>
          <a:p>
            <a:r>
              <a:rPr lang="ru-RU" sz="2400" b="1" dirty="0">
                <a:solidFill>
                  <a:schemeClr val="tx1"/>
                </a:solidFill>
              </a:rPr>
              <a:t>Без рук, без топора, а </a:t>
            </a:r>
            <a:r>
              <a:rPr lang="ru-RU" sz="2400" b="1">
                <a:solidFill>
                  <a:schemeClr val="tx1"/>
                </a:solidFill>
              </a:rPr>
              <a:t>дом </a:t>
            </a:r>
            <a:r>
              <a:rPr lang="ru-RU" sz="2400" b="1" smtClean="0">
                <a:solidFill>
                  <a:schemeClr val="tx1"/>
                </a:solidFill>
              </a:rPr>
              <a:t>сделан</a:t>
            </a:r>
            <a:endParaRPr lang="ru-RU" sz="2400" b="1" dirty="0">
              <a:solidFill>
                <a:schemeClr val="tx1"/>
              </a:solidFill>
            </a:endParaRPr>
          </a:p>
          <a:p>
            <a:pPr>
              <a:buNone/>
            </a:pPr>
            <a:endParaRPr lang="ru-RU" sz="2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b="1" i="1" smtClean="0">
                <a:solidFill>
                  <a:schemeClr val="tx1"/>
                </a:solidFill>
                <a:cs typeface="Aharoni" pitchFamily="2" charset="-79"/>
              </a:rPr>
              <a:t/>
            </a:r>
            <a:br>
              <a:rPr lang="ru-RU" b="1" i="1" smtClean="0">
                <a:solidFill>
                  <a:schemeClr val="tx1"/>
                </a:solidFill>
                <a:cs typeface="Aharoni" pitchFamily="2" charset="-79"/>
              </a:rPr>
            </a:br>
            <a:endParaRPr lang="ru-RU" dirty="0" smtClean="0"/>
          </a:p>
          <a:p>
            <a:endParaRPr lang="ru-RU" dirty="0"/>
          </a:p>
        </p:txBody>
      </p:sp>
      <p:pic>
        <p:nvPicPr>
          <p:cNvPr id="4" name="Picture 3" descr="C:\Documents and Settings\Администратор\Мои документы\немтушкин\прозаик\IMGA0654.jpg"/>
          <p:cNvPicPr>
            <a:picLocks noGrp="1" noChangeAspect="1" noChangeArrowheads="1"/>
          </p:cNvPicPr>
          <p:nvPr/>
        </p:nvPicPr>
        <p:blipFill>
          <a:blip r:embed="rId2" cstate="email"/>
          <a:srcRect/>
          <a:stretch>
            <a:fillRect/>
          </a:stretch>
        </p:blipFill>
        <p:spPr bwMode="auto">
          <a:xfrm>
            <a:off x="0" y="0"/>
            <a:ext cx="3001992" cy="5286388"/>
          </a:xfrm>
          <a:prstGeom prst="rect">
            <a:avLst/>
          </a:prstGeom>
          <a:noFill/>
          <a:ln w="9525">
            <a:noFill/>
            <a:miter lim="800000"/>
            <a:headEnd/>
            <a:tailEnd/>
          </a:ln>
        </p:spPr>
      </p:pic>
      <p:pic>
        <p:nvPicPr>
          <p:cNvPr id="5" name="Picture 2" descr="G:\Немтушкин\сканированные, Потапова\4.jpg"/>
          <p:cNvPicPr>
            <a:picLocks noChangeAspect="1" noChangeArrowheads="1"/>
          </p:cNvPicPr>
          <p:nvPr/>
        </p:nvPicPr>
        <p:blipFill>
          <a:blip r:embed="rId3" cstate="email"/>
          <a:srcRect/>
          <a:stretch>
            <a:fillRect/>
          </a:stretch>
        </p:blipFill>
        <p:spPr bwMode="auto">
          <a:xfrm rot="21306437">
            <a:off x="3084089" y="118468"/>
            <a:ext cx="3010482" cy="5442261"/>
          </a:xfrm>
          <a:prstGeom prst="rect">
            <a:avLst/>
          </a:prstGeom>
          <a:noFill/>
          <a:ln w="9525">
            <a:noFill/>
            <a:miter lim="800000"/>
            <a:headEnd/>
            <a:tailEnd/>
          </a:ln>
        </p:spPr>
      </p:pic>
      <p:pic>
        <p:nvPicPr>
          <p:cNvPr id="6" name="Picture 4" descr="kostry-moih-predkov"/>
          <p:cNvPicPr>
            <a:picLocks noChangeAspect="1" noChangeArrowheads="1"/>
          </p:cNvPicPr>
          <p:nvPr/>
        </p:nvPicPr>
        <p:blipFill>
          <a:blip r:embed="rId4" cstate="email"/>
          <a:srcRect/>
          <a:stretch>
            <a:fillRect/>
          </a:stretch>
        </p:blipFill>
        <p:spPr bwMode="auto">
          <a:xfrm>
            <a:off x="6072198" y="285728"/>
            <a:ext cx="3071802" cy="5072098"/>
          </a:xfrm>
          <a:prstGeom prst="rect">
            <a:avLst/>
          </a:prstGeom>
          <a:noFill/>
          <a:ln w="9525">
            <a:noFill/>
            <a:miter lim="800000"/>
            <a:headEnd/>
            <a:tailEnd/>
          </a:ln>
        </p:spPr>
      </p:pic>
      <p:pic>
        <p:nvPicPr>
          <p:cNvPr id="7" name="Picture 2" descr="C:\Documents and Settings\Администратор\Мои документы\немтушкин\прозаик\IMGA0655.jpg"/>
          <p:cNvPicPr>
            <a:picLocks noGrp="1" noChangeAspect="1" noChangeArrowheads="1"/>
          </p:cNvPicPr>
          <p:nvPr/>
        </p:nvPicPr>
        <p:blipFill>
          <a:blip r:embed="rId5" cstate="email"/>
          <a:srcRect/>
          <a:stretch>
            <a:fillRect/>
          </a:stretch>
        </p:blipFill>
        <p:spPr bwMode="auto">
          <a:xfrm>
            <a:off x="3214678" y="2990850"/>
            <a:ext cx="2854325"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457200" y="244475"/>
            <a:ext cx="8385175" cy="520700"/>
          </a:xfrm>
        </p:spPr>
        <p:txBody>
          <a:bodyPr/>
          <a:lstStyle/>
          <a:p>
            <a:r>
              <a:rPr lang="ru-RU" sz="2800"/>
              <a:t>               Ответы </a:t>
            </a:r>
          </a:p>
        </p:txBody>
      </p:sp>
      <p:sp>
        <p:nvSpPr>
          <p:cNvPr id="47107" name="Rectangle 3"/>
          <p:cNvSpPr>
            <a:spLocks noGrp="1" noRot="1" noChangeArrowheads="1"/>
          </p:cNvSpPr>
          <p:nvPr>
            <p:ph type="body" idx="1"/>
          </p:nvPr>
        </p:nvSpPr>
        <p:spPr>
          <a:xfrm>
            <a:off x="838200" y="928670"/>
            <a:ext cx="8007350" cy="5167330"/>
          </a:xfrm>
        </p:spPr>
        <p:txBody>
          <a:bodyPr/>
          <a:lstStyle/>
          <a:p>
            <a:pPr>
              <a:buNone/>
            </a:pPr>
            <a:endParaRPr lang="ru-RU" sz="2800" b="1" dirty="0">
              <a:solidFill>
                <a:schemeClr val="tx1"/>
              </a:solidFill>
            </a:endParaRPr>
          </a:p>
          <a:p>
            <a:r>
              <a:rPr lang="ru-RU" sz="2800" b="1" dirty="0">
                <a:solidFill>
                  <a:schemeClr val="tx1"/>
                </a:solidFill>
              </a:rPr>
              <a:t>Ноги</a:t>
            </a:r>
          </a:p>
          <a:p>
            <a:r>
              <a:rPr lang="ru-RU" sz="2800" b="1" dirty="0">
                <a:solidFill>
                  <a:schemeClr val="tx1"/>
                </a:solidFill>
              </a:rPr>
              <a:t>Глаза</a:t>
            </a:r>
          </a:p>
          <a:p>
            <a:r>
              <a:rPr lang="ru-RU" sz="2800" b="1" dirty="0">
                <a:solidFill>
                  <a:schemeClr val="tx1"/>
                </a:solidFill>
              </a:rPr>
              <a:t>Огонь</a:t>
            </a:r>
          </a:p>
          <a:p>
            <a:r>
              <a:rPr lang="ru-RU" sz="2800" b="1" dirty="0" smtClean="0">
                <a:solidFill>
                  <a:schemeClr val="tx1"/>
                </a:solidFill>
              </a:rPr>
              <a:t>Сон</a:t>
            </a:r>
            <a:endParaRPr lang="ru-RU" sz="2800" b="1" dirty="0">
              <a:solidFill>
                <a:schemeClr val="tx1"/>
              </a:solidFill>
            </a:endParaRPr>
          </a:p>
          <a:p>
            <a:r>
              <a:rPr lang="ru-RU" sz="2800" b="1" dirty="0" smtClean="0">
                <a:solidFill>
                  <a:schemeClr val="tx1"/>
                </a:solidFill>
              </a:rPr>
              <a:t>Гнездо</a:t>
            </a:r>
            <a:endParaRPr lang="ru-RU" sz="2800" b="1" dirty="0">
              <a:solidFill>
                <a:schemeClr val="tx1"/>
              </a:solidFill>
            </a:endParaRPr>
          </a:p>
          <a:p>
            <a:pPr>
              <a:buNone/>
            </a:pPr>
            <a:endParaRPr lang="ru-RU" sz="2800" b="1" dirty="0">
              <a:solidFill>
                <a:schemeClr val="tx1"/>
              </a:solidFill>
            </a:endParaRPr>
          </a:p>
          <a:p>
            <a:pPr>
              <a:buNone/>
            </a:pPr>
            <a:endParaRPr lang="ru-RU" sz="2800" b="1" dirty="0">
              <a:solidFill>
                <a:schemeClr val="tx1"/>
              </a:solidFill>
            </a:endParaRPr>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47109" name="Picture 5" descr="Baby-04"/>
          <p:cNvPicPr>
            <a:picLocks noChangeAspect="1" noChangeArrowheads="1" noCrop="1"/>
          </p:cNvPicPr>
          <p:nvPr/>
        </p:nvPicPr>
        <p:blipFill>
          <a:blip r:embed="rId2" cstate="email"/>
          <a:srcRect/>
          <a:stretch>
            <a:fillRect/>
          </a:stretch>
        </p:blipFill>
        <p:spPr bwMode="auto">
          <a:xfrm>
            <a:off x="3779838" y="2205038"/>
            <a:ext cx="4248150" cy="367188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3"/>
          <p:cNvSpPr>
            <a:spLocks noGrp="1"/>
          </p:cNvSpPr>
          <p:nvPr>
            <p:ph type="ctrTitle"/>
          </p:nvPr>
        </p:nvSpPr>
        <p:spPr>
          <a:xfrm>
            <a:off x="685800" y="214313"/>
            <a:ext cx="7772400" cy="357187"/>
          </a:xfrm>
        </p:spPr>
        <p:txBody>
          <a:bodyPr>
            <a:normAutofit fontScale="90000"/>
          </a:bodyPr>
          <a:lstStyle/>
          <a:p>
            <a:pPr eaLnBrk="1" hangingPunct="1"/>
            <a:r>
              <a:rPr lang="ru-RU" sz="3600" b="1" smtClean="0">
                <a:solidFill>
                  <a:srgbClr val="C00000"/>
                </a:solidFill>
              </a:rPr>
              <a:t>Духовная сфера эвенков</a:t>
            </a:r>
          </a:p>
        </p:txBody>
      </p:sp>
      <p:sp>
        <p:nvSpPr>
          <p:cNvPr id="9219" name="Подзаголовок 4"/>
          <p:cNvSpPr>
            <a:spLocks noGrp="1"/>
          </p:cNvSpPr>
          <p:nvPr>
            <p:ph type="subTitle" idx="1"/>
          </p:nvPr>
        </p:nvSpPr>
        <p:spPr>
          <a:xfrm>
            <a:off x="285750" y="785813"/>
            <a:ext cx="8858250" cy="5786459"/>
          </a:xfrm>
        </p:spPr>
        <p:txBody>
          <a:bodyPr/>
          <a:lstStyle/>
          <a:p>
            <a:pPr algn="l" eaLnBrk="1" hangingPunct="1"/>
            <a:r>
              <a:rPr lang="ru-RU" dirty="0" smtClean="0">
                <a:solidFill>
                  <a:srgbClr val="C00000"/>
                </a:solidFill>
              </a:rPr>
              <a:t>Культ  предков</a:t>
            </a:r>
          </a:p>
          <a:p>
            <a:pPr algn="l" eaLnBrk="1" hangingPunct="1">
              <a:buFont typeface="Arial" pitchFamily="34" charset="0"/>
              <a:buChar char="•"/>
            </a:pPr>
            <a:r>
              <a:rPr lang="ru-RU" dirty="0" smtClean="0">
                <a:solidFill>
                  <a:srgbClr val="C00000"/>
                </a:solidFill>
              </a:rPr>
              <a:t>Шаманство</a:t>
            </a:r>
          </a:p>
          <a:p>
            <a:pPr algn="l" eaLnBrk="1" hangingPunct="1"/>
            <a:endParaRPr lang="ru-RU" dirty="0" smtClean="0">
              <a:solidFill>
                <a:srgbClr val="C00000"/>
              </a:solidFill>
            </a:endParaRPr>
          </a:p>
          <a:p>
            <a:pPr algn="l" eaLnBrk="1" hangingPunct="1">
              <a:buFont typeface="Arial" pitchFamily="34" charset="0"/>
              <a:buChar char="•"/>
            </a:pPr>
            <a:r>
              <a:rPr lang="ru-RU" dirty="0" smtClean="0">
                <a:solidFill>
                  <a:srgbClr val="C00000"/>
                </a:solidFill>
              </a:rPr>
              <a:t>Промысловые культы</a:t>
            </a:r>
          </a:p>
          <a:p>
            <a:pPr algn="l" eaLnBrk="1" hangingPunct="1">
              <a:buFont typeface="Arial" pitchFamily="34" charset="0"/>
              <a:buChar char="•"/>
            </a:pPr>
            <a:r>
              <a:rPr lang="ru-RU" dirty="0" smtClean="0">
                <a:solidFill>
                  <a:srgbClr val="C00000"/>
                </a:solidFill>
              </a:rPr>
              <a:t>Родовые культы</a:t>
            </a:r>
          </a:p>
        </p:txBody>
      </p:sp>
      <p:pic>
        <p:nvPicPr>
          <p:cNvPr id="9220" name="Picture 1" descr="C:\Users\юлия\Desktop\33975.jpg"/>
          <p:cNvPicPr>
            <a:picLocks noChangeAspect="1" noChangeArrowheads="1"/>
          </p:cNvPicPr>
          <p:nvPr/>
        </p:nvPicPr>
        <p:blipFill>
          <a:blip r:embed="rId2" cstate="email"/>
          <a:srcRect/>
          <a:stretch>
            <a:fillRect/>
          </a:stretch>
        </p:blipFill>
        <p:spPr bwMode="auto">
          <a:xfrm>
            <a:off x="5929322" y="785794"/>
            <a:ext cx="2928936" cy="2214578"/>
          </a:xfrm>
          <a:prstGeom prst="rect">
            <a:avLst/>
          </a:prstGeom>
          <a:noFill/>
          <a:ln w="9525">
            <a:solidFill>
              <a:srgbClr val="00B0F0"/>
            </a:solidFill>
            <a:miter lim="800000"/>
            <a:headEnd/>
            <a:tailEnd/>
          </a:ln>
        </p:spPr>
      </p:pic>
      <p:pic>
        <p:nvPicPr>
          <p:cNvPr id="9221" name="Picture 2" descr="C:\Users\юлия\Desktop\4NCATUE59HCA6FQ0AFCAPG692QCAX5BRUQCAVNPX4XCA7GTPM7CAMSMQC9CAWJNUV8CAT3TKUUCA2YF3AYCACLJI27CANSM8UDCA1G5WGFCA9RKLB7CAVCARR0CA0W200ZCA2E6SYCCA83P1U6CAQJLNYN.jpg"/>
          <p:cNvPicPr>
            <a:picLocks noChangeAspect="1" noChangeArrowheads="1"/>
          </p:cNvPicPr>
          <p:nvPr/>
        </p:nvPicPr>
        <p:blipFill>
          <a:blip r:embed="rId3" cstate="email"/>
          <a:srcRect/>
          <a:stretch>
            <a:fillRect/>
          </a:stretch>
        </p:blipFill>
        <p:spPr bwMode="auto">
          <a:xfrm>
            <a:off x="1214414" y="1071546"/>
            <a:ext cx="1928812" cy="3097212"/>
          </a:xfrm>
          <a:prstGeom prst="rect">
            <a:avLst/>
          </a:prstGeom>
          <a:noFill/>
          <a:ln w="9525">
            <a:solidFill>
              <a:srgbClr val="FFC000"/>
            </a:solidFill>
            <a:miter lim="800000"/>
            <a:headEnd/>
            <a:tailEnd/>
          </a:ln>
        </p:spPr>
      </p:pic>
      <p:pic>
        <p:nvPicPr>
          <p:cNvPr id="9222" name="Picture 6" descr="C:\Users\юлия\Desktop\11_3.jpg"/>
          <p:cNvPicPr>
            <a:picLocks noChangeAspect="1" noChangeArrowheads="1"/>
          </p:cNvPicPr>
          <p:nvPr/>
        </p:nvPicPr>
        <p:blipFill>
          <a:blip r:embed="rId4" cstate="email"/>
          <a:srcRect/>
          <a:stretch>
            <a:fillRect/>
          </a:stretch>
        </p:blipFill>
        <p:spPr bwMode="auto">
          <a:xfrm>
            <a:off x="3571875" y="3214688"/>
            <a:ext cx="4946650" cy="3286125"/>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491566" cy="6429420"/>
          </a:xfrm>
        </p:spPr>
        <p:txBody>
          <a:bodyPr>
            <a:normAutofit fontScale="90000"/>
          </a:bodyPr>
          <a:lstStyle/>
          <a:p>
            <a:r>
              <a:rPr lang="ru-RU" sz="1600" dirty="0" smtClean="0"/>
              <a:t/>
            </a:r>
            <a:br>
              <a:rPr lang="ru-RU" sz="1600" dirty="0" smtClean="0"/>
            </a:br>
            <a:r>
              <a:rPr lang="ru-RU" sz="3100" b="1" dirty="0" smtClean="0">
                <a:solidFill>
                  <a:schemeClr val="accent2">
                    <a:lumMod val="50000"/>
                  </a:schemeClr>
                </a:solidFill>
              </a:rPr>
              <a:t>                                                                                          тест</a:t>
            </a:r>
            <a:r>
              <a:rPr lang="ru-RU" sz="1600" dirty="0" smtClean="0"/>
              <a:t/>
            </a:r>
            <a:br>
              <a:rPr lang="ru-RU" sz="1600" dirty="0" smtClean="0"/>
            </a:br>
            <a:r>
              <a:rPr lang="ru-RU" sz="1600" b="1" dirty="0" smtClean="0">
                <a:solidFill>
                  <a:srgbClr val="FF0000"/>
                </a:solidFill>
              </a:rPr>
              <a:t>Как можно перевести на русский язык название "</a:t>
            </a:r>
            <a:r>
              <a:rPr lang="ru-RU" sz="1600" b="1" dirty="0" err="1" smtClean="0">
                <a:solidFill>
                  <a:srgbClr val="FF0000"/>
                </a:solidFill>
              </a:rPr>
              <a:t>Суринда</a:t>
            </a:r>
            <a:r>
              <a:rPr lang="ru-RU" sz="1600" b="1" dirty="0" smtClean="0">
                <a:solidFill>
                  <a:srgbClr val="FF0000"/>
                </a:solidFill>
              </a:rPr>
              <a:t>"?</a:t>
            </a:r>
            <a:r>
              <a:rPr lang="ru-RU" sz="1600" dirty="0" smtClean="0"/>
              <a:t/>
            </a:r>
            <a:br>
              <a:rPr lang="ru-RU" sz="1600" dirty="0" smtClean="0"/>
            </a:br>
            <a:r>
              <a:rPr lang="ru-RU" sz="1600" b="1" dirty="0" smtClean="0">
                <a:solidFill>
                  <a:schemeClr val="tx1"/>
                </a:solidFill>
              </a:rPr>
              <a:t>поселок у реки</a:t>
            </a:r>
            <a:br>
              <a:rPr lang="ru-RU" sz="1600" b="1" dirty="0" smtClean="0">
                <a:solidFill>
                  <a:schemeClr val="tx1"/>
                </a:solidFill>
              </a:rPr>
            </a:br>
            <a:r>
              <a:rPr lang="ru-RU" sz="1600" b="1" dirty="0" smtClean="0">
                <a:solidFill>
                  <a:schemeClr val="tx1"/>
                </a:solidFill>
              </a:rPr>
              <a:t>сиговая река</a:t>
            </a:r>
            <a:br>
              <a:rPr lang="ru-RU" sz="1600" b="1" dirty="0" smtClean="0">
                <a:solidFill>
                  <a:schemeClr val="tx1"/>
                </a:solidFill>
              </a:rPr>
            </a:br>
            <a:r>
              <a:rPr lang="ru-RU" sz="1600" b="1" dirty="0" smtClean="0">
                <a:solidFill>
                  <a:schemeClr val="tx1"/>
                </a:solidFill>
              </a:rPr>
              <a:t>золотая гора</a:t>
            </a:r>
            <a:br>
              <a:rPr lang="ru-RU" sz="1600" b="1" dirty="0" smtClean="0">
                <a:solidFill>
                  <a:schemeClr val="tx1"/>
                </a:solidFill>
              </a:rPr>
            </a:br>
            <a:r>
              <a:rPr lang="ru-RU" sz="1600" b="1" dirty="0" smtClean="0">
                <a:solidFill>
                  <a:schemeClr val="tx1"/>
                </a:solidFill>
              </a:rPr>
              <a:t>родная земля</a:t>
            </a:r>
            <a:r>
              <a:rPr lang="ru-RU" sz="1600" dirty="0" smtClean="0"/>
              <a:t/>
            </a:r>
            <a:br>
              <a:rPr lang="ru-RU" sz="1600" dirty="0" smtClean="0"/>
            </a:br>
            <a:r>
              <a:rPr lang="ru-RU" sz="1600" b="1" dirty="0" smtClean="0">
                <a:solidFill>
                  <a:srgbClr val="FF0000"/>
                </a:solidFill>
              </a:rPr>
              <a:t>Ночной Стороной Земли эвенки называют ...</a:t>
            </a:r>
            <a:r>
              <a:rPr lang="ru-RU" sz="1600" dirty="0" smtClean="0"/>
              <a:t/>
            </a:r>
            <a:br>
              <a:rPr lang="ru-RU" sz="1600" dirty="0" smtClean="0"/>
            </a:br>
            <a:r>
              <a:rPr lang="ru-RU" sz="1600" b="1" dirty="0" smtClean="0">
                <a:solidFill>
                  <a:schemeClr val="tx1"/>
                </a:solidFill>
              </a:rPr>
              <a:t>север </a:t>
            </a:r>
            <a:br>
              <a:rPr lang="ru-RU" sz="1600" b="1" dirty="0" smtClean="0">
                <a:solidFill>
                  <a:schemeClr val="tx1"/>
                </a:solidFill>
              </a:rPr>
            </a:br>
            <a:r>
              <a:rPr lang="ru-RU" sz="1600" b="1" dirty="0" smtClean="0">
                <a:solidFill>
                  <a:schemeClr val="tx1"/>
                </a:solidFill>
              </a:rPr>
              <a:t>юг </a:t>
            </a:r>
            <a:br>
              <a:rPr lang="ru-RU" sz="1600" b="1" dirty="0" smtClean="0">
                <a:solidFill>
                  <a:schemeClr val="tx1"/>
                </a:solidFill>
              </a:rPr>
            </a:br>
            <a:r>
              <a:rPr lang="ru-RU" sz="1600" b="1" dirty="0" smtClean="0">
                <a:solidFill>
                  <a:schemeClr val="tx1"/>
                </a:solidFill>
              </a:rPr>
              <a:t>запад</a:t>
            </a:r>
            <a:br>
              <a:rPr lang="ru-RU" sz="1600" b="1" dirty="0" smtClean="0">
                <a:solidFill>
                  <a:schemeClr val="tx1"/>
                </a:solidFill>
              </a:rPr>
            </a:br>
            <a:r>
              <a:rPr lang="ru-RU" sz="1600" b="1" dirty="0" smtClean="0">
                <a:solidFill>
                  <a:schemeClr val="tx1"/>
                </a:solidFill>
              </a:rPr>
              <a:t>восток</a:t>
            </a:r>
            <a:r>
              <a:rPr lang="ru-RU" sz="1600" dirty="0" smtClean="0"/>
              <a:t/>
            </a:r>
            <a:br>
              <a:rPr lang="ru-RU" sz="1600" dirty="0" smtClean="0"/>
            </a:br>
            <a:r>
              <a:rPr lang="ru-RU" sz="1600" b="1" dirty="0" smtClean="0">
                <a:solidFill>
                  <a:srgbClr val="FF0000"/>
                </a:solidFill>
              </a:rPr>
              <a:t>Теплой Стороной Земли эвенки называют ...</a:t>
            </a:r>
            <a:r>
              <a:rPr lang="ru-RU" sz="1600" dirty="0" smtClean="0"/>
              <a:t/>
            </a:r>
            <a:br>
              <a:rPr lang="ru-RU" sz="1600" dirty="0" smtClean="0"/>
            </a:br>
            <a:r>
              <a:rPr lang="ru-RU" sz="1600" b="1" dirty="0" smtClean="0">
                <a:solidFill>
                  <a:schemeClr val="tx1"/>
                </a:solidFill>
              </a:rPr>
              <a:t>север </a:t>
            </a:r>
            <a:br>
              <a:rPr lang="ru-RU" sz="1600" b="1" dirty="0" smtClean="0">
                <a:solidFill>
                  <a:schemeClr val="tx1"/>
                </a:solidFill>
              </a:rPr>
            </a:br>
            <a:r>
              <a:rPr lang="ru-RU" sz="1600" b="1" dirty="0" smtClean="0">
                <a:solidFill>
                  <a:schemeClr val="tx1"/>
                </a:solidFill>
              </a:rPr>
              <a:t>юг</a:t>
            </a:r>
            <a:br>
              <a:rPr lang="ru-RU" sz="1600" b="1" dirty="0" smtClean="0">
                <a:solidFill>
                  <a:schemeClr val="tx1"/>
                </a:solidFill>
              </a:rPr>
            </a:br>
            <a:r>
              <a:rPr lang="ru-RU" sz="1600" b="1" dirty="0" smtClean="0">
                <a:solidFill>
                  <a:schemeClr val="tx1"/>
                </a:solidFill>
              </a:rPr>
              <a:t>запад </a:t>
            </a:r>
            <a:br>
              <a:rPr lang="ru-RU" sz="1600" b="1" dirty="0" smtClean="0">
                <a:solidFill>
                  <a:schemeClr val="tx1"/>
                </a:solidFill>
              </a:rPr>
            </a:br>
            <a:r>
              <a:rPr lang="ru-RU" sz="1600" b="1" dirty="0" smtClean="0">
                <a:solidFill>
                  <a:schemeClr val="tx1"/>
                </a:solidFill>
              </a:rPr>
              <a:t>восток</a:t>
            </a:r>
            <a:r>
              <a:rPr lang="ru-RU" sz="1600" dirty="0" smtClean="0"/>
              <a:t/>
            </a:r>
            <a:br>
              <a:rPr lang="ru-RU" sz="1600" dirty="0" smtClean="0"/>
            </a:br>
            <a:r>
              <a:rPr lang="ru-RU" sz="1600" b="1" dirty="0" smtClean="0">
                <a:solidFill>
                  <a:srgbClr val="FF0000"/>
                </a:solidFill>
              </a:rPr>
              <a:t>Доброго духа эвенков зовут ...</a:t>
            </a:r>
            <a:r>
              <a:rPr lang="ru-RU" sz="1600" dirty="0" smtClean="0"/>
              <a:t/>
            </a:r>
            <a:br>
              <a:rPr lang="ru-RU" sz="1600" dirty="0" smtClean="0"/>
            </a:br>
            <a:r>
              <a:rPr lang="ru-RU" sz="1600" b="1" dirty="0" err="1" smtClean="0">
                <a:solidFill>
                  <a:schemeClr val="tx1"/>
                </a:solidFill>
              </a:rPr>
              <a:t>Хэвеки</a:t>
            </a:r>
            <a:r>
              <a:rPr lang="ru-RU" sz="1600" b="1" dirty="0" smtClean="0">
                <a:solidFill>
                  <a:schemeClr val="tx1"/>
                </a:solidFill>
              </a:rPr>
              <a:t> </a:t>
            </a:r>
            <a:br>
              <a:rPr lang="ru-RU" sz="1600" b="1" dirty="0" smtClean="0">
                <a:solidFill>
                  <a:schemeClr val="tx1"/>
                </a:solidFill>
              </a:rPr>
            </a:br>
            <a:r>
              <a:rPr lang="ru-RU" sz="1600" b="1" dirty="0" err="1" smtClean="0">
                <a:solidFill>
                  <a:schemeClr val="tx1"/>
                </a:solidFill>
              </a:rPr>
              <a:t>Бали</a:t>
            </a:r>
            <a:r>
              <a:rPr lang="ru-RU" sz="1600" b="1" dirty="0" smtClean="0">
                <a:solidFill>
                  <a:schemeClr val="tx1"/>
                </a:solidFill>
              </a:rPr>
              <a:t/>
            </a:r>
            <a:br>
              <a:rPr lang="ru-RU" sz="1600" b="1" dirty="0" smtClean="0">
                <a:solidFill>
                  <a:schemeClr val="tx1"/>
                </a:solidFill>
              </a:rPr>
            </a:br>
            <a:r>
              <a:rPr lang="ru-RU" sz="1600" b="1" dirty="0" err="1" smtClean="0">
                <a:solidFill>
                  <a:schemeClr val="tx1"/>
                </a:solidFill>
              </a:rPr>
              <a:t>Харги</a:t>
            </a:r>
            <a:r>
              <a:rPr lang="ru-RU" sz="1600" b="1" dirty="0" smtClean="0">
                <a:solidFill>
                  <a:schemeClr val="tx1"/>
                </a:solidFill>
              </a:rPr>
              <a:t/>
            </a:r>
            <a:br>
              <a:rPr lang="ru-RU" sz="1600" b="1" dirty="0" smtClean="0">
                <a:solidFill>
                  <a:schemeClr val="tx1"/>
                </a:solidFill>
              </a:rPr>
            </a:br>
            <a:r>
              <a:rPr lang="ru-RU" sz="1600" b="1" dirty="0" err="1" smtClean="0">
                <a:solidFill>
                  <a:schemeClr val="tx1"/>
                </a:solidFill>
              </a:rPr>
              <a:t>Качикан</a:t>
            </a:r>
            <a:r>
              <a:rPr lang="ru-RU" sz="1600" dirty="0" smtClean="0"/>
              <a:t/>
            </a:r>
            <a:br>
              <a:rPr lang="ru-RU" sz="1600" dirty="0" smtClean="0"/>
            </a:br>
            <a:r>
              <a:rPr lang="ru-RU" sz="1600" b="1" dirty="0" smtClean="0">
                <a:solidFill>
                  <a:srgbClr val="FF0000"/>
                </a:solidFill>
              </a:rPr>
              <a:t>Бабушка с мальчиком бросают вверх, в небо, соль для того, чтобы ...</a:t>
            </a:r>
            <a:r>
              <a:rPr lang="ru-RU" sz="1600" dirty="0" smtClean="0"/>
              <a:t/>
            </a:r>
            <a:br>
              <a:rPr lang="ru-RU" sz="1600" dirty="0" smtClean="0"/>
            </a:br>
            <a:r>
              <a:rPr lang="ru-RU" sz="1600" b="1" dirty="0" smtClean="0">
                <a:solidFill>
                  <a:schemeClr val="tx1"/>
                </a:solidFill>
              </a:rPr>
              <a:t>задобрить злых духов </a:t>
            </a:r>
            <a:br>
              <a:rPr lang="ru-RU" sz="1600" b="1" dirty="0" smtClean="0">
                <a:solidFill>
                  <a:schemeClr val="tx1"/>
                </a:solidFill>
              </a:rPr>
            </a:br>
            <a:r>
              <a:rPr lang="ru-RU" sz="1600" b="1" dirty="0" smtClean="0">
                <a:solidFill>
                  <a:schemeClr val="tx1"/>
                </a:solidFill>
              </a:rPr>
              <a:t>отогнать злые ветры</a:t>
            </a:r>
            <a:br>
              <a:rPr lang="ru-RU" sz="1600" b="1" dirty="0" smtClean="0">
                <a:solidFill>
                  <a:schemeClr val="tx1"/>
                </a:solidFill>
              </a:rPr>
            </a:br>
            <a:r>
              <a:rPr lang="ru-RU" sz="1600" b="1" dirty="0" smtClean="0">
                <a:solidFill>
                  <a:schemeClr val="tx1"/>
                </a:solidFill>
              </a:rPr>
              <a:t>не дать забыть родную землю, улетающим птицам </a:t>
            </a:r>
            <a:br>
              <a:rPr lang="ru-RU" sz="1600" b="1" dirty="0" smtClean="0">
                <a:solidFill>
                  <a:schemeClr val="tx1"/>
                </a:solidFill>
              </a:rPr>
            </a:br>
            <a:r>
              <a:rPr lang="ru-RU" sz="1600" b="1" dirty="0" smtClean="0">
                <a:solidFill>
                  <a:schemeClr val="tx1"/>
                </a:solidFill>
              </a:rPr>
              <a:t>напомнить уходящему солнцу о северной земле</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15370" cy="6000792"/>
          </a:xfrm>
        </p:spPr>
        <p:txBody>
          <a:bodyPr>
            <a:noAutofit/>
          </a:bodyPr>
          <a:lstStyle/>
          <a:p>
            <a:pPr>
              <a:buNone/>
            </a:pPr>
            <a:r>
              <a:rPr lang="ru-RU" sz="1720" b="1" dirty="0" smtClean="0">
                <a:solidFill>
                  <a:srgbClr val="FF0000"/>
                </a:solidFill>
              </a:rPr>
              <a:t> </a:t>
            </a:r>
            <a:r>
              <a:rPr lang="ru-RU" sz="1800" b="1" dirty="0" smtClean="0">
                <a:solidFill>
                  <a:srgbClr val="FF0000"/>
                </a:solidFill>
              </a:rPr>
              <a:t>« Какой интересный камень.. Твердый, а положишь в рот, начинает таять… Вот бы найти такую гору, поставить бы рядом с ней чум. Почему у нас нет таких сладких камней?». Так герой произведения характеризует...</a:t>
            </a:r>
          </a:p>
          <a:p>
            <a:pPr>
              <a:buNone/>
            </a:pPr>
            <a:r>
              <a:rPr lang="ru-RU" sz="1800" b="1" dirty="0" smtClean="0">
                <a:solidFill>
                  <a:schemeClr val="tx1"/>
                </a:solidFill>
              </a:rPr>
              <a:t>сахар </a:t>
            </a:r>
          </a:p>
          <a:p>
            <a:pPr>
              <a:buNone/>
            </a:pPr>
            <a:r>
              <a:rPr lang="ru-RU" sz="1800" b="1" dirty="0" smtClean="0">
                <a:solidFill>
                  <a:schemeClr val="tx1"/>
                </a:solidFill>
              </a:rPr>
              <a:t>варенье</a:t>
            </a:r>
          </a:p>
          <a:p>
            <a:pPr>
              <a:buNone/>
            </a:pPr>
            <a:r>
              <a:rPr lang="ru-RU" sz="1800" b="1" dirty="0" smtClean="0">
                <a:solidFill>
                  <a:schemeClr val="tx1"/>
                </a:solidFill>
              </a:rPr>
              <a:t>конфету</a:t>
            </a:r>
          </a:p>
          <a:p>
            <a:pPr>
              <a:buNone/>
            </a:pPr>
            <a:r>
              <a:rPr lang="ru-RU" sz="1800" b="1" dirty="0" smtClean="0">
                <a:solidFill>
                  <a:schemeClr val="tx1"/>
                </a:solidFill>
              </a:rPr>
              <a:t>леденец</a:t>
            </a:r>
          </a:p>
          <a:p>
            <a:pPr>
              <a:buNone/>
            </a:pPr>
            <a:r>
              <a:rPr lang="ru-RU" sz="1800" b="1" dirty="0" smtClean="0">
                <a:solidFill>
                  <a:srgbClr val="FF0000"/>
                </a:solidFill>
              </a:rPr>
              <a:t>Старики эвенки бросают в огонь кусочки сала и мяса, чтобы ...</a:t>
            </a:r>
          </a:p>
          <a:p>
            <a:pPr>
              <a:buNone/>
            </a:pPr>
            <a:r>
              <a:rPr lang="ru-RU" sz="1800" b="1" dirty="0" smtClean="0">
                <a:solidFill>
                  <a:schemeClr val="tx1"/>
                </a:solidFill>
              </a:rPr>
              <a:t>стал более ярким огонь </a:t>
            </a:r>
          </a:p>
          <a:p>
            <a:pPr>
              <a:buNone/>
            </a:pPr>
            <a:r>
              <a:rPr lang="ru-RU" sz="1800" b="1" dirty="0" smtClean="0">
                <a:solidFill>
                  <a:schemeClr val="tx1"/>
                </a:solidFill>
              </a:rPr>
              <a:t>накормить душу огня </a:t>
            </a:r>
          </a:p>
          <a:p>
            <a:pPr>
              <a:buNone/>
            </a:pPr>
            <a:r>
              <a:rPr lang="ru-RU" sz="1800" b="1" dirty="0" smtClean="0">
                <a:solidFill>
                  <a:schemeClr val="tx1"/>
                </a:solidFill>
              </a:rPr>
              <a:t>огонь горел всю ночь </a:t>
            </a:r>
          </a:p>
          <a:p>
            <a:pPr>
              <a:buNone/>
            </a:pPr>
            <a:r>
              <a:rPr lang="ru-RU" sz="1800" b="1" dirty="0" smtClean="0">
                <a:solidFill>
                  <a:schemeClr val="tx1"/>
                </a:solidFill>
              </a:rPr>
              <a:t>уничтожить в огне остатки пищи</a:t>
            </a:r>
          </a:p>
          <a:p>
            <a:pPr>
              <a:buNone/>
            </a:pPr>
            <a:r>
              <a:rPr lang="ru-RU" sz="1800" b="1" dirty="0" smtClean="0">
                <a:solidFill>
                  <a:srgbClr val="C00000"/>
                </a:solidFill>
              </a:rPr>
              <a:t>Своим прародителем эвенки считают </a:t>
            </a:r>
            <a:r>
              <a:rPr lang="ru-RU" sz="1800" b="1" dirty="0" smtClean="0">
                <a:solidFill>
                  <a:srgbClr val="FF0000"/>
                </a:solidFill>
              </a:rPr>
              <a:t>...</a:t>
            </a:r>
          </a:p>
          <a:p>
            <a:pPr>
              <a:buNone/>
            </a:pPr>
            <a:r>
              <a:rPr lang="ru-RU" sz="1800" b="1" dirty="0" smtClean="0">
                <a:solidFill>
                  <a:schemeClr val="tx1"/>
                </a:solidFill>
              </a:rPr>
              <a:t>журавля </a:t>
            </a:r>
          </a:p>
          <a:p>
            <a:pPr>
              <a:buNone/>
            </a:pPr>
            <a:r>
              <a:rPr lang="ru-RU" sz="1800" b="1" dirty="0" smtClean="0">
                <a:solidFill>
                  <a:schemeClr val="tx1"/>
                </a:solidFill>
              </a:rPr>
              <a:t>волка </a:t>
            </a:r>
          </a:p>
          <a:p>
            <a:pPr>
              <a:buNone/>
            </a:pPr>
            <a:r>
              <a:rPr lang="ru-RU" sz="1800" b="1" dirty="0" smtClean="0">
                <a:solidFill>
                  <a:schemeClr val="tx1"/>
                </a:solidFill>
              </a:rPr>
              <a:t>лебедя </a:t>
            </a:r>
          </a:p>
          <a:p>
            <a:pPr>
              <a:buNone/>
            </a:pPr>
            <a:r>
              <a:rPr lang="ru-RU" sz="1800" b="1" dirty="0" smtClean="0">
                <a:solidFill>
                  <a:schemeClr val="tx1"/>
                </a:solidFill>
              </a:rPr>
              <a:t>Медведя</a:t>
            </a:r>
          </a:p>
          <a:p>
            <a:pPr>
              <a:buNone/>
            </a:pPr>
            <a:r>
              <a:rPr lang="ru-RU" sz="1800" b="1" dirty="0" smtClean="0">
                <a:solidFill>
                  <a:schemeClr val="tx1"/>
                </a:solidFill>
              </a:rPr>
              <a:t> </a:t>
            </a:r>
            <a:endParaRPr lang="ru-RU" sz="18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7166"/>
            <a:ext cx="8286808" cy="6463308"/>
          </a:xfrm>
          <a:prstGeom prst="rect">
            <a:avLst/>
          </a:prstGeom>
        </p:spPr>
        <p:txBody>
          <a:bodyPr wrap="square">
            <a:spAutoFit/>
          </a:bodyPr>
          <a:lstStyle/>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endParaRPr lang="ru-RU" b="1" dirty="0" smtClean="0">
              <a:solidFill>
                <a:srgbClr val="FF0000"/>
              </a:solidFill>
            </a:endParaRPr>
          </a:p>
          <a:p>
            <a:r>
              <a:rPr lang="ru-RU" b="1" dirty="0" smtClean="0">
                <a:solidFill>
                  <a:srgbClr val="FF0000"/>
                </a:solidFill>
              </a:rPr>
              <a:t>Небесные олени, в представлении эвенков, - это ...</a:t>
            </a:r>
            <a:endParaRPr lang="ru-RU" dirty="0" smtClean="0"/>
          </a:p>
          <a:p>
            <a:r>
              <a:rPr lang="ru-RU" b="1" dirty="0" smtClean="0"/>
              <a:t>добрые духи </a:t>
            </a:r>
          </a:p>
          <a:p>
            <a:r>
              <a:rPr lang="ru-RU" b="1" dirty="0" smtClean="0"/>
              <a:t>перелетные птицы </a:t>
            </a:r>
          </a:p>
          <a:p>
            <a:r>
              <a:rPr lang="ru-RU" b="1" dirty="0" smtClean="0"/>
              <a:t>яркие звезды </a:t>
            </a:r>
          </a:p>
          <a:p>
            <a:r>
              <a:rPr lang="ru-RU" b="1" dirty="0" smtClean="0"/>
              <a:t>духи умерших людей</a:t>
            </a:r>
          </a:p>
          <a:p>
            <a:endParaRPr lang="ru-RU" b="1" dirty="0" smtClean="0">
              <a:solidFill>
                <a:srgbClr val="FF0000"/>
              </a:solidFill>
            </a:endParaRPr>
          </a:p>
          <a:p>
            <a:r>
              <a:rPr lang="ru-RU" b="1" dirty="0" smtClean="0">
                <a:solidFill>
                  <a:srgbClr val="FF0000"/>
                </a:solidFill>
              </a:rPr>
              <a:t>Из сказки дедушки </a:t>
            </a:r>
            <a:r>
              <a:rPr lang="ru-RU" b="1" dirty="0" err="1" smtClean="0">
                <a:solidFill>
                  <a:srgbClr val="FF0000"/>
                </a:solidFill>
              </a:rPr>
              <a:t>Бали</a:t>
            </a:r>
            <a:r>
              <a:rPr lang="ru-RU" b="1" dirty="0" smtClean="0">
                <a:solidFill>
                  <a:srgbClr val="FF0000"/>
                </a:solidFill>
              </a:rPr>
              <a:t> мы знаем, что у глухаря глаза красные, потому что ...</a:t>
            </a:r>
            <a:endParaRPr lang="ru-RU" dirty="0" smtClean="0"/>
          </a:p>
          <a:p>
            <a:r>
              <a:rPr lang="ru-RU" b="1" dirty="0" smtClean="0"/>
              <a:t>он смотрел на костер и дым попал ему в глаза </a:t>
            </a:r>
          </a:p>
          <a:p>
            <a:r>
              <a:rPr lang="ru-RU" b="1" dirty="0" smtClean="0"/>
              <a:t>он долго смотрел на Солнце, стараясь запомнить  его свет </a:t>
            </a:r>
          </a:p>
          <a:p>
            <a:r>
              <a:rPr lang="ru-RU" b="1" dirty="0" smtClean="0"/>
              <a:t>он долго плакал, когда не смог улететь с другими  птицами в теплые края </a:t>
            </a:r>
          </a:p>
          <a:p>
            <a:r>
              <a:rPr lang="ru-RU" b="1" dirty="0" smtClean="0"/>
              <a:t>он долго любовался красным цветом осенней тайги</a:t>
            </a:r>
          </a:p>
          <a:p>
            <a:endParaRPr lang="ru-RU" b="1" dirty="0" smtClean="0">
              <a:solidFill>
                <a:srgbClr val="FF0000"/>
              </a:solidFill>
            </a:endParaRPr>
          </a:p>
          <a:p>
            <a:r>
              <a:rPr lang="ru-RU" b="1" dirty="0" smtClean="0">
                <a:solidFill>
                  <a:srgbClr val="FF0000"/>
                </a:solidFill>
              </a:rPr>
              <a:t>Эвенки никогда не стреляют в лебедей и журавлей, потому что  ...</a:t>
            </a:r>
            <a:endParaRPr lang="ru-RU" dirty="0" smtClean="0"/>
          </a:p>
          <a:p>
            <a:r>
              <a:rPr lang="ru-RU" b="1" dirty="0" smtClean="0"/>
              <a:t>в них воплощаются мстительные злые духи </a:t>
            </a:r>
          </a:p>
          <a:p>
            <a:r>
              <a:rPr lang="ru-RU" b="1" dirty="0" smtClean="0"/>
              <a:t>это самые красивые птицы </a:t>
            </a:r>
          </a:p>
          <a:p>
            <a:r>
              <a:rPr lang="ru-RU" b="1" dirty="0" smtClean="0"/>
              <a:t>в них воплощаются добрые духи эвенков </a:t>
            </a:r>
          </a:p>
          <a:p>
            <a:r>
              <a:rPr lang="ru-RU" b="1" dirty="0" smtClean="0"/>
              <a:t>эти птицы символизируют любовь и родину</a:t>
            </a:r>
          </a:p>
          <a:p>
            <a:endParaRPr lang="ru-RU" dirty="0" smtClean="0"/>
          </a:p>
        </p:txBody>
      </p:sp>
      <p:sp>
        <p:nvSpPr>
          <p:cNvPr id="5" name="Прямоугольник 4"/>
          <p:cNvSpPr/>
          <p:nvPr/>
        </p:nvSpPr>
        <p:spPr>
          <a:xfrm>
            <a:off x="357158" y="214290"/>
            <a:ext cx="8286808" cy="1477328"/>
          </a:xfrm>
          <a:prstGeom prst="rect">
            <a:avLst/>
          </a:prstGeom>
        </p:spPr>
        <p:txBody>
          <a:bodyPr wrap="square">
            <a:spAutoFit/>
          </a:bodyPr>
          <a:lstStyle/>
          <a:p>
            <a:r>
              <a:rPr lang="ru-RU" b="1" dirty="0" smtClean="0">
                <a:solidFill>
                  <a:srgbClr val="FF0000"/>
                </a:solidFill>
              </a:rPr>
              <a:t>Обращаясь к медведю, эвенки называют его </a:t>
            </a:r>
            <a:r>
              <a:rPr lang="ru-RU" b="1" dirty="0" err="1" smtClean="0">
                <a:solidFill>
                  <a:srgbClr val="FF0000"/>
                </a:solidFill>
              </a:rPr>
              <a:t>Амака</a:t>
            </a:r>
            <a:r>
              <a:rPr lang="ru-RU" b="1" dirty="0" smtClean="0">
                <a:solidFill>
                  <a:srgbClr val="FF0000"/>
                </a:solidFill>
              </a:rPr>
              <a:t>, что значит ...</a:t>
            </a:r>
          </a:p>
          <a:p>
            <a:r>
              <a:rPr lang="ru-RU" b="1" dirty="0" smtClean="0"/>
              <a:t>самый сильный зверь </a:t>
            </a:r>
          </a:p>
          <a:p>
            <a:r>
              <a:rPr lang="ru-RU" b="1" dirty="0" smtClean="0"/>
              <a:t>самое уважаемое животное </a:t>
            </a:r>
          </a:p>
          <a:p>
            <a:r>
              <a:rPr lang="ru-RU" b="1" dirty="0" smtClean="0"/>
              <a:t>отец отцов </a:t>
            </a:r>
          </a:p>
          <a:p>
            <a:r>
              <a:rPr lang="ru-RU" b="1" dirty="0" smtClean="0"/>
              <a:t>хозяин тайги</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Темы мини - сочинений</a:t>
            </a:r>
            <a:endParaRPr lang="ru-RU" dirty="0">
              <a:solidFill>
                <a:srgbClr val="FF0000"/>
              </a:solidFill>
            </a:endParaRPr>
          </a:p>
        </p:txBody>
      </p:sp>
      <p:sp>
        <p:nvSpPr>
          <p:cNvPr id="3" name="Содержимое 2"/>
          <p:cNvSpPr>
            <a:spLocks noGrp="1"/>
          </p:cNvSpPr>
          <p:nvPr>
            <p:ph idx="1"/>
          </p:nvPr>
        </p:nvSpPr>
        <p:spPr/>
        <p:txBody>
          <a:bodyPr>
            <a:normAutofit/>
          </a:bodyPr>
          <a:lstStyle/>
          <a:p>
            <a:pPr>
              <a:buNone/>
            </a:pPr>
            <a:r>
              <a:rPr lang="ru-RU" sz="4400" dirty="0" smtClean="0"/>
              <a:t>1.Что вызвало моё уважение в жизни и обрядах эвенков?</a:t>
            </a:r>
          </a:p>
          <a:p>
            <a:pPr>
              <a:buNone/>
            </a:pPr>
            <a:r>
              <a:rPr lang="ru-RU" sz="4400" dirty="0" smtClean="0"/>
              <a:t>2.О чём заставила задуматься повесть?</a:t>
            </a:r>
            <a:endParaRPr lang="ru-RU"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природа2"/>
          <p:cNvPicPr>
            <a:picLocks noGrp="1" noChangeAspect="1" noChangeArrowheads="1"/>
          </p:cNvPicPr>
          <p:nvPr>
            <p:ph idx="1"/>
          </p:nvPr>
        </p:nvPicPr>
        <p:blipFill>
          <a:blip r:embed="rId2" cstate="email"/>
          <a:srcRect/>
          <a:stretch>
            <a:fillRect/>
          </a:stretch>
        </p:blipFill>
        <p:spPr bwMode="auto">
          <a:xfrm>
            <a:off x="285720" y="285728"/>
            <a:ext cx="8572560" cy="6357982"/>
          </a:xfrm>
          <a:prstGeom prst="rect">
            <a:avLst/>
          </a:prstGeom>
          <a:noFill/>
        </p:spPr>
      </p:pic>
      <p:pic>
        <p:nvPicPr>
          <p:cNvPr id="5" name="Picture 4" descr="природа2"/>
          <p:cNvPicPr>
            <a:picLocks noChangeAspect="1" noChangeArrowheads="1"/>
          </p:cNvPicPr>
          <p:nvPr/>
        </p:nvPicPr>
        <p:blipFill>
          <a:blip r:embed="rId2" cstate="email"/>
          <a:srcRect/>
          <a:stretch>
            <a:fillRect/>
          </a:stretch>
        </p:blipFill>
        <p:spPr bwMode="auto">
          <a:xfrm>
            <a:off x="287338" y="446881"/>
            <a:ext cx="8569325" cy="5964238"/>
          </a:xfrm>
          <a:prstGeom prst="rect">
            <a:avLst/>
          </a:prstGeom>
          <a:noFill/>
        </p:spPr>
      </p:pic>
      <p:pic>
        <p:nvPicPr>
          <p:cNvPr id="6" name="Picture 4" descr="природа2"/>
          <p:cNvPicPr>
            <a:picLocks noChangeAspect="1" noChangeArrowheads="1"/>
          </p:cNvPicPr>
          <p:nvPr/>
        </p:nvPicPr>
        <p:blipFill>
          <a:blip r:embed="rId2" cstate="email"/>
          <a:srcRect/>
          <a:stretch>
            <a:fillRect/>
          </a:stretch>
        </p:blipFill>
        <p:spPr bwMode="auto">
          <a:xfrm>
            <a:off x="439738" y="599281"/>
            <a:ext cx="8569325" cy="5964238"/>
          </a:xfrm>
          <a:prstGeom prst="rect">
            <a:avLst/>
          </a:prstGeom>
          <a:noFill/>
        </p:spPr>
      </p:pic>
      <p:pic>
        <p:nvPicPr>
          <p:cNvPr id="7" name="Picture 4" descr="природа2"/>
          <p:cNvPicPr>
            <a:picLocks noChangeAspect="1" noChangeArrowheads="1"/>
          </p:cNvPicPr>
          <p:nvPr/>
        </p:nvPicPr>
        <p:blipFill>
          <a:blip r:embed="rId2" cstate="email"/>
          <a:srcRect/>
          <a:stretch>
            <a:fillRect/>
          </a:stretch>
        </p:blipFill>
        <p:spPr bwMode="auto">
          <a:xfrm>
            <a:off x="230587" y="285728"/>
            <a:ext cx="8627693" cy="6430191"/>
          </a:xfrm>
          <a:prstGeom prst="rect">
            <a:avLst/>
          </a:prstGeom>
          <a:noFill/>
        </p:spPr>
      </p:pic>
      <p:pic>
        <p:nvPicPr>
          <p:cNvPr id="8" name="Picture 4" descr="природа2"/>
          <p:cNvPicPr>
            <a:picLocks noChangeAspect="1" noChangeArrowheads="1"/>
          </p:cNvPicPr>
          <p:nvPr/>
        </p:nvPicPr>
        <p:blipFill>
          <a:blip r:embed="rId2" cstate="email"/>
          <a:srcRect/>
          <a:stretch>
            <a:fillRect/>
          </a:stretch>
        </p:blipFill>
        <p:spPr bwMode="auto">
          <a:xfrm>
            <a:off x="357158" y="642918"/>
            <a:ext cx="8725593" cy="6073000"/>
          </a:xfrm>
          <a:prstGeom prst="rect">
            <a:avLst/>
          </a:prstGeom>
          <a:noFill/>
        </p:spPr>
      </p:pic>
      <p:sp>
        <p:nvSpPr>
          <p:cNvPr id="9" name="Прямоугольник 8"/>
          <p:cNvSpPr/>
          <p:nvPr/>
        </p:nvSpPr>
        <p:spPr>
          <a:xfrm>
            <a:off x="285720" y="357166"/>
            <a:ext cx="8858280" cy="2850011"/>
          </a:xfrm>
          <a:prstGeom prst="rect">
            <a:avLst/>
          </a:prstGeom>
        </p:spPr>
        <p:txBody>
          <a:bodyPr wrap="square">
            <a:spAutoFit/>
          </a:bodyPr>
          <a:lstStyle/>
          <a:p>
            <a:pPr>
              <a:lnSpc>
                <a:spcPct val="80000"/>
              </a:lnSpc>
              <a:spcBef>
                <a:spcPct val="20000"/>
              </a:spcBef>
              <a:buClr>
                <a:schemeClr val="bg2"/>
              </a:buClr>
              <a:buSzPct val="75000"/>
              <a:buFont typeface="Wingdings" pitchFamily="2" charset="2"/>
              <a:buNone/>
            </a:pPr>
            <a:r>
              <a:rPr lang="ru-RU" sz="3200" b="1" dirty="0" smtClean="0">
                <a:latin typeface="Elephant" pitchFamily="18" charset="0"/>
              </a:rPr>
              <a:t>Основные мотивы произведений эвенкийского</a:t>
            </a:r>
          </a:p>
          <a:p>
            <a:pPr>
              <a:lnSpc>
                <a:spcPct val="80000"/>
              </a:lnSpc>
              <a:spcBef>
                <a:spcPct val="20000"/>
              </a:spcBef>
              <a:buClr>
                <a:schemeClr val="bg2"/>
              </a:buClr>
              <a:buSzPct val="75000"/>
              <a:buFont typeface="Wingdings" pitchFamily="2" charset="2"/>
              <a:buNone/>
            </a:pPr>
            <a:r>
              <a:rPr lang="ru-RU" sz="3200" b="1" dirty="0" smtClean="0">
                <a:latin typeface="Elephant" pitchFamily="18" charset="0"/>
              </a:rPr>
              <a:t>поэта и прозаика – воспевание своего народа и</a:t>
            </a:r>
          </a:p>
          <a:p>
            <a:pPr>
              <a:lnSpc>
                <a:spcPct val="80000"/>
              </a:lnSpc>
              <a:spcBef>
                <a:spcPct val="20000"/>
              </a:spcBef>
              <a:buClr>
                <a:schemeClr val="bg2"/>
              </a:buClr>
              <a:buSzPct val="75000"/>
              <a:buFont typeface="Wingdings" pitchFamily="2" charset="2"/>
              <a:buNone/>
            </a:pPr>
            <a:r>
              <a:rPr lang="ru-RU" sz="3200" b="1" dirty="0" smtClean="0">
                <a:latin typeface="Elephant" pitchFamily="18" charset="0"/>
              </a:rPr>
              <a:t>замечательной природы </a:t>
            </a:r>
          </a:p>
          <a:p>
            <a:pPr>
              <a:lnSpc>
                <a:spcPct val="80000"/>
              </a:lnSpc>
              <a:spcBef>
                <a:spcPct val="20000"/>
              </a:spcBef>
              <a:buClr>
                <a:schemeClr val="bg2"/>
              </a:buClr>
              <a:buSzPct val="75000"/>
              <a:buFont typeface="Wingdings" pitchFamily="2" charset="2"/>
              <a:buNone/>
            </a:pPr>
            <a:r>
              <a:rPr lang="ru-RU" sz="3200" b="1" dirty="0" smtClean="0">
                <a:latin typeface="Elephant" pitchFamily="18" charset="0"/>
              </a:rPr>
              <a:t>родной Эвенкии. </a:t>
            </a:r>
          </a:p>
          <a:p>
            <a:pPr>
              <a:lnSpc>
                <a:spcPct val="80000"/>
              </a:lnSpc>
              <a:spcBef>
                <a:spcPct val="20000"/>
              </a:spcBef>
              <a:buClr>
                <a:schemeClr val="bg2"/>
              </a:buClr>
              <a:buSzPct val="75000"/>
              <a:buFont typeface="Wingdings" pitchFamily="2" charset="2"/>
              <a:buNone/>
            </a:pPr>
            <a:endParaRPr lang="ru-RU" sz="3200" b="1" dirty="0" smtClean="0">
              <a:latin typeface="Elephan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772400" cy="3600450"/>
          </a:xfrm>
        </p:spPr>
        <p:txBody>
          <a:bodyPr>
            <a:normAutofit fontScale="90000"/>
          </a:bodyPr>
          <a:lstStyle/>
          <a:p>
            <a:pPr algn="l" eaLnBrk="1" hangingPunct="1"/>
            <a:r>
              <a:rPr lang="ru-RU" sz="2400" dirty="0" smtClean="0"/>
              <a:t/>
            </a:r>
            <a:br>
              <a:rPr lang="ru-RU" sz="2400" dirty="0" smtClean="0"/>
            </a:br>
            <a:r>
              <a:rPr lang="ru-RU" sz="2400" dirty="0" smtClean="0"/>
              <a:t/>
            </a:r>
            <a:br>
              <a:rPr lang="ru-RU" sz="2400" dirty="0" smtClean="0"/>
            </a:br>
            <a:r>
              <a:rPr lang="ru-RU" sz="2400" dirty="0" smtClean="0">
                <a:cs typeface="Aharoni" pitchFamily="2" charset="-79"/>
              </a:rPr>
              <a:t>   </a:t>
            </a:r>
            <a:r>
              <a:rPr lang="ru-RU" sz="2400" b="1" i="1" dirty="0" smtClean="0">
                <a:solidFill>
                  <a:schemeClr val="tx1"/>
                </a:solidFill>
                <a:cs typeface="Aharoni" pitchFamily="2" charset="-79"/>
              </a:rPr>
              <a:t>Наверное, в первый раз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я так остро ощущаю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невозвратимость прошлого.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Все мои родные – мать, бабушка,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отец, все дорогие для меня люди,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детство мое ушли навсегда.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Никого и ничего нельзя вернуть.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Теперь только память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может воскресить прошедшее,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она, как говорили старики,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может сбегать в ушедшие времена…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   Память, о моя зоркоглазая и быстрокрылая птица,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не подведи меня и на этот раз,</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 ну слетай хоть ненадолго в те времена, </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на мою Малую Родину, помоги!</a:t>
            </a:r>
            <a:br>
              <a:rPr lang="ru-RU" sz="2400" b="1" i="1" dirty="0" smtClean="0">
                <a:solidFill>
                  <a:schemeClr val="tx1"/>
                </a:solidFill>
                <a:cs typeface="Aharoni" pitchFamily="2" charset="-79"/>
              </a:rPr>
            </a:br>
            <a:r>
              <a:rPr lang="ru-RU" sz="2400" b="1" i="1" dirty="0" smtClean="0">
                <a:solidFill>
                  <a:schemeClr val="tx1"/>
                </a:solidFill>
                <a:cs typeface="Aharoni" pitchFamily="2" charset="-79"/>
              </a:rPr>
              <a:t>                   А.Н.Немтушкин «Тропинки доброты»</a:t>
            </a:r>
            <a:r>
              <a:rPr lang="ru-RU" sz="4000" b="1" dirty="0" smtClean="0">
                <a:solidFill>
                  <a:schemeClr val="tx1"/>
                </a:solidFill>
                <a:cs typeface="Aharoni" pitchFamily="2" charset="-79"/>
              </a:rPr>
              <a:t/>
            </a:r>
            <a:br>
              <a:rPr lang="ru-RU" sz="4000" b="1" dirty="0" smtClean="0">
                <a:solidFill>
                  <a:schemeClr val="tx1"/>
                </a:solidFill>
                <a:cs typeface="Aharoni" pitchFamily="2" charset="-79"/>
              </a:rPr>
            </a:br>
            <a:r>
              <a:rPr lang="ru-RU" sz="4000" b="1" dirty="0" smtClean="0">
                <a:solidFill>
                  <a:schemeClr val="tx1"/>
                </a:solidFill>
                <a:cs typeface="Aharoni" pitchFamily="2" charset="-79"/>
              </a:rPr>
              <a:t> </a:t>
            </a:r>
            <a:r>
              <a:rPr lang="ru-RU" sz="4000" dirty="0" smtClean="0"/>
              <a:t/>
            </a:r>
            <a:br>
              <a:rPr lang="ru-RU" sz="4000" dirty="0" smtClean="0"/>
            </a:br>
            <a:endParaRPr lang="ru-RU" sz="4000" dirty="0" smtClean="0"/>
          </a:p>
        </p:txBody>
      </p:sp>
      <p:sp>
        <p:nvSpPr>
          <p:cNvPr id="3" name="Подзаголовок 2"/>
          <p:cNvSpPr>
            <a:spLocks noGrp="1"/>
          </p:cNvSpPr>
          <p:nvPr>
            <p:ph type="subTitle" idx="1"/>
          </p:nvPr>
        </p:nvSpPr>
        <p:spPr>
          <a:xfrm>
            <a:off x="5929313" y="123825"/>
            <a:ext cx="2857500" cy="3733800"/>
          </a:xfrm>
        </p:spPr>
        <p:txBody>
          <a:bodyPr rtlCol="0">
            <a:normAutofit/>
          </a:bodyPr>
          <a:lstStyle/>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a:p>
        </p:txBody>
      </p:sp>
      <p:pic>
        <p:nvPicPr>
          <p:cNvPr id="2052" name="Picture 2" descr="C:\Users\юлия\Desktop\nemt.jpg"/>
          <p:cNvPicPr>
            <a:picLocks noChangeAspect="1" noChangeArrowheads="1"/>
          </p:cNvPicPr>
          <p:nvPr/>
        </p:nvPicPr>
        <p:blipFill>
          <a:blip r:embed="rId2" cstate="email"/>
          <a:srcRect/>
          <a:stretch>
            <a:fillRect/>
          </a:stretch>
        </p:blipFill>
        <p:spPr bwMode="auto">
          <a:xfrm>
            <a:off x="5756275" y="128588"/>
            <a:ext cx="300037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srcRect/>
          <a:stretch>
            <a:fillRect/>
          </a:stretch>
        </p:blipFill>
        <p:spPr bwMode="auto">
          <a:xfrm>
            <a:off x="3419475" y="1700213"/>
            <a:ext cx="2484438" cy="2416175"/>
          </a:xfrm>
          <a:prstGeom prst="rect">
            <a:avLst/>
          </a:prstGeom>
          <a:noFill/>
          <a:ln w="38100">
            <a:solidFill>
              <a:srgbClr val="3333CC"/>
            </a:solidFill>
            <a:miter lim="800000"/>
            <a:headEnd/>
            <a:tailEnd/>
          </a:ln>
        </p:spPr>
      </p:pic>
      <p:pic>
        <p:nvPicPr>
          <p:cNvPr id="18435" name="Picture 3"/>
          <p:cNvPicPr>
            <a:picLocks noChangeAspect="1" noChangeArrowheads="1"/>
          </p:cNvPicPr>
          <p:nvPr/>
        </p:nvPicPr>
        <p:blipFill>
          <a:blip r:embed="rId3" cstate="email"/>
          <a:srcRect/>
          <a:stretch>
            <a:fillRect/>
          </a:stretch>
        </p:blipFill>
        <p:spPr bwMode="auto">
          <a:xfrm>
            <a:off x="0" y="4508500"/>
            <a:ext cx="3013075" cy="2349500"/>
          </a:xfrm>
          <a:prstGeom prst="rect">
            <a:avLst/>
          </a:prstGeom>
          <a:noFill/>
          <a:ln w="38100">
            <a:solidFill>
              <a:srgbClr val="3333CC"/>
            </a:solidFill>
            <a:miter lim="800000"/>
            <a:headEnd/>
            <a:tailEnd/>
          </a:ln>
        </p:spPr>
      </p:pic>
      <p:sp>
        <p:nvSpPr>
          <p:cNvPr id="18436" name="WordArt 4"/>
          <p:cNvSpPr>
            <a:spLocks noChangeArrowheads="1" noChangeShapeType="1" noTextEdit="1"/>
          </p:cNvSpPr>
          <p:nvPr/>
        </p:nvSpPr>
        <p:spPr bwMode="auto">
          <a:xfrm>
            <a:off x="684213" y="188913"/>
            <a:ext cx="8137525" cy="1439862"/>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ru-RU" sz="3600" kern="10">
                <a:ln w="9525">
                  <a:round/>
                  <a:headEnd/>
                  <a:tailEnd/>
                </a:ln>
                <a:gradFill rotWithShape="1">
                  <a:gsLst>
                    <a:gs pos="0">
                      <a:srgbClr val="00FF00"/>
                    </a:gs>
                    <a:gs pos="100000">
                      <a:srgbClr val="00FF00"/>
                    </a:gs>
                  </a:gsLst>
                  <a:lin ang="5400000" scaled="1"/>
                </a:gradFill>
                <a:latin typeface="Arial"/>
                <a:cs typeface="Arial"/>
              </a:rPr>
              <a:t>Всё  начинается с </a:t>
            </a:r>
          </a:p>
          <a:p>
            <a:pPr algn="ctr"/>
            <a:r>
              <a:rPr lang="ru-RU" sz="3600" kern="10">
                <a:ln w="9525">
                  <a:round/>
                  <a:headEnd/>
                  <a:tailEnd/>
                </a:ln>
                <a:gradFill rotWithShape="1">
                  <a:gsLst>
                    <a:gs pos="0">
                      <a:srgbClr val="00FF00"/>
                    </a:gs>
                    <a:gs pos="100000">
                      <a:srgbClr val="00FF00"/>
                    </a:gs>
                  </a:gsLst>
                  <a:lin ang="5400000" scaled="1"/>
                </a:gradFill>
                <a:latin typeface="Arial"/>
                <a:cs typeface="Arial"/>
              </a:rPr>
              <a:t>детства...</a:t>
            </a:r>
          </a:p>
        </p:txBody>
      </p:sp>
      <p:pic>
        <p:nvPicPr>
          <p:cNvPr id="18437" name="Picture 5"/>
          <p:cNvPicPr>
            <a:picLocks noChangeAspect="1" noChangeArrowheads="1"/>
          </p:cNvPicPr>
          <p:nvPr/>
        </p:nvPicPr>
        <p:blipFill>
          <a:blip r:embed="rId4" cstate="email"/>
          <a:srcRect/>
          <a:stretch>
            <a:fillRect/>
          </a:stretch>
        </p:blipFill>
        <p:spPr bwMode="auto">
          <a:xfrm>
            <a:off x="6877050" y="3933825"/>
            <a:ext cx="2266950" cy="2924175"/>
          </a:xfrm>
          <a:prstGeom prst="rect">
            <a:avLst/>
          </a:prstGeom>
          <a:noFill/>
          <a:ln w="38100">
            <a:solidFill>
              <a:srgbClr val="3333CC"/>
            </a:solidFill>
            <a:miter lim="800000"/>
            <a:headEnd/>
            <a:tailEnd/>
          </a:ln>
        </p:spPr>
      </p:pic>
      <p:sp>
        <p:nvSpPr>
          <p:cNvPr id="18439" name="Text Box 7"/>
          <p:cNvSpPr txBox="1">
            <a:spLocks noChangeArrowheads="1"/>
          </p:cNvSpPr>
          <p:nvPr/>
        </p:nvSpPr>
        <p:spPr bwMode="auto">
          <a:xfrm>
            <a:off x="2843213" y="4652963"/>
            <a:ext cx="4222750" cy="1803400"/>
          </a:xfrm>
          <a:prstGeom prst="rect">
            <a:avLst/>
          </a:prstGeom>
          <a:noFill/>
          <a:ln w="9525">
            <a:noFill/>
            <a:miter lim="800000"/>
            <a:headEnd/>
            <a:tailEnd/>
          </a:ln>
          <a:effectLst/>
        </p:spPr>
        <p:txBody>
          <a:bodyPr wrap="none">
            <a:spAutoFit/>
          </a:bodyPr>
          <a:lstStyle/>
          <a:p>
            <a:pPr algn="ctr"/>
            <a:r>
              <a:rPr lang="ru-RU" sz="1600" b="1"/>
              <a:t>Не растеряй, мой мальчик, </a:t>
            </a:r>
          </a:p>
          <a:p>
            <a:pPr algn="ctr"/>
            <a:r>
              <a:rPr lang="ru-RU" sz="1600" b="1"/>
              <a:t>на дорогах жизни первые тропинки.</a:t>
            </a:r>
          </a:p>
          <a:p>
            <a:pPr algn="ctr"/>
            <a:r>
              <a:rPr lang="ru-RU" sz="1600" b="1"/>
              <a:t>Пусть в сердце твоем пылаю </a:t>
            </a:r>
          </a:p>
          <a:p>
            <a:pPr algn="ctr"/>
            <a:r>
              <a:rPr lang="ru-RU" sz="1600" b="1"/>
              <a:t>Костры предков, стучат копыта </a:t>
            </a:r>
          </a:p>
          <a:p>
            <a:pPr algn="ctr"/>
            <a:r>
              <a:rPr lang="ru-RU" sz="1600" b="1"/>
              <a:t>Оленей, звучат песни и слова бабушки:</a:t>
            </a:r>
          </a:p>
          <a:p>
            <a:pPr algn="ctr"/>
            <a:r>
              <a:rPr lang="ru-RU" sz="1600" b="1"/>
              <a:t>«Чуть сдашь душой – </a:t>
            </a:r>
          </a:p>
          <a:p>
            <a:pPr algn="ctr"/>
            <a:r>
              <a:rPr lang="ru-RU" sz="1600" b="1"/>
              <a:t>Не бывать тебе на Икендэе!»</a:t>
            </a:r>
          </a:p>
        </p:txBody>
      </p:sp>
      <p:sp>
        <p:nvSpPr>
          <p:cNvPr id="18440" name="Text Box 8"/>
          <p:cNvSpPr txBox="1">
            <a:spLocks noChangeArrowheads="1"/>
          </p:cNvSpPr>
          <p:nvPr/>
        </p:nvSpPr>
        <p:spPr bwMode="auto">
          <a:xfrm>
            <a:off x="0" y="1628775"/>
            <a:ext cx="3028950" cy="2292350"/>
          </a:xfrm>
          <a:prstGeom prst="rect">
            <a:avLst/>
          </a:prstGeom>
          <a:noFill/>
          <a:ln w="9525">
            <a:noFill/>
            <a:miter lim="800000"/>
            <a:headEnd/>
            <a:tailEnd/>
          </a:ln>
          <a:effectLst/>
        </p:spPr>
        <p:txBody>
          <a:bodyPr wrap="none">
            <a:spAutoFit/>
          </a:bodyPr>
          <a:lstStyle/>
          <a:p>
            <a:pPr algn="ctr"/>
            <a:r>
              <a:rPr lang="ru-RU" sz="1600" b="1" dirty="0"/>
              <a:t>А много ль нужно детству?</a:t>
            </a:r>
          </a:p>
          <a:p>
            <a:pPr algn="ctr"/>
            <a:r>
              <a:rPr lang="ru-RU" sz="1600" b="1" dirty="0"/>
              <a:t>В глаза озер вглядеться</a:t>
            </a:r>
          </a:p>
          <a:p>
            <a:pPr algn="ctr"/>
            <a:r>
              <a:rPr lang="ru-RU" sz="1600" b="1" dirty="0"/>
              <a:t>Луч солнечный потрогать…</a:t>
            </a:r>
          </a:p>
          <a:p>
            <a:pPr algn="ctr"/>
            <a:r>
              <a:rPr lang="ru-RU" sz="1600" b="1" dirty="0"/>
              <a:t>Брыкливым олененком</a:t>
            </a:r>
          </a:p>
          <a:p>
            <a:pPr algn="ctr"/>
            <a:r>
              <a:rPr lang="ru-RU" sz="1600" b="1" dirty="0"/>
              <a:t> побегать по тайге…</a:t>
            </a:r>
          </a:p>
          <a:p>
            <a:pPr algn="ctr"/>
            <a:r>
              <a:rPr lang="ru-RU" sz="1600" b="1" dirty="0"/>
              <a:t>В сырой земле</a:t>
            </a:r>
          </a:p>
          <a:p>
            <a:pPr algn="ctr"/>
            <a:r>
              <a:rPr lang="ru-RU" sz="1600" b="1" dirty="0"/>
              <a:t> копаться…</a:t>
            </a:r>
          </a:p>
          <a:p>
            <a:pPr algn="ctr"/>
            <a:r>
              <a:rPr lang="ru-RU" sz="1600" b="1" dirty="0"/>
              <a:t>Пить парное счастье, </a:t>
            </a:r>
          </a:p>
          <a:p>
            <a:pPr algn="ctr"/>
            <a:r>
              <a:rPr lang="ru-RU" sz="1600" b="1" dirty="0"/>
              <a:t>как молоко взахлеб…</a:t>
            </a:r>
          </a:p>
        </p:txBody>
      </p:sp>
      <p:sp>
        <p:nvSpPr>
          <p:cNvPr id="18441" name="Text Box 9"/>
          <p:cNvSpPr txBox="1">
            <a:spLocks noChangeArrowheads="1"/>
          </p:cNvSpPr>
          <p:nvPr/>
        </p:nvSpPr>
        <p:spPr bwMode="auto">
          <a:xfrm>
            <a:off x="5848350" y="1792288"/>
            <a:ext cx="184150" cy="366712"/>
          </a:xfrm>
          <a:prstGeom prst="rect">
            <a:avLst/>
          </a:prstGeom>
          <a:noFill/>
          <a:ln w="9525">
            <a:noFill/>
            <a:miter lim="800000"/>
            <a:headEnd/>
            <a:tailEnd/>
          </a:ln>
          <a:effectLst/>
        </p:spPr>
        <p:txBody>
          <a:bodyPr wrap="none">
            <a:spAutoFit/>
          </a:bodyPr>
          <a:lstStyle/>
          <a:p>
            <a:endParaRPr lang="ru-RU"/>
          </a:p>
        </p:txBody>
      </p:sp>
      <p:sp>
        <p:nvSpPr>
          <p:cNvPr id="18442" name="Text Box 10"/>
          <p:cNvSpPr txBox="1">
            <a:spLocks noChangeArrowheads="1"/>
          </p:cNvSpPr>
          <p:nvPr/>
        </p:nvSpPr>
        <p:spPr bwMode="auto">
          <a:xfrm>
            <a:off x="6080125" y="1989138"/>
            <a:ext cx="3063875" cy="1803400"/>
          </a:xfrm>
          <a:prstGeom prst="rect">
            <a:avLst/>
          </a:prstGeom>
          <a:noFill/>
          <a:ln w="9525">
            <a:noFill/>
            <a:miter lim="800000"/>
            <a:headEnd/>
            <a:tailEnd/>
          </a:ln>
          <a:effectLst/>
        </p:spPr>
        <p:txBody>
          <a:bodyPr wrap="none">
            <a:spAutoFit/>
          </a:bodyPr>
          <a:lstStyle/>
          <a:p>
            <a:pPr algn="ctr"/>
            <a:r>
              <a:rPr lang="ru-RU" sz="1600" b="1"/>
              <a:t>И опять, как в годы детства,</a:t>
            </a:r>
          </a:p>
          <a:p>
            <a:pPr algn="ctr"/>
            <a:r>
              <a:rPr lang="ru-RU" sz="1600" b="1"/>
              <a:t> Дым костров в тайге алеет.</a:t>
            </a:r>
          </a:p>
          <a:p>
            <a:pPr algn="ctr"/>
            <a:r>
              <a:rPr lang="ru-RU" sz="1600" b="1"/>
              <a:t>И ловлю я в стуке сердца </a:t>
            </a:r>
          </a:p>
          <a:p>
            <a:pPr algn="ctr"/>
            <a:r>
              <a:rPr lang="ru-RU" sz="1600" b="1"/>
              <a:t>Топот северных оленей.</a:t>
            </a:r>
          </a:p>
          <a:p>
            <a:pPr algn="ctr"/>
            <a:r>
              <a:rPr lang="ru-RU" sz="1600" b="1"/>
              <a:t>Нет нигде такого неба,</a:t>
            </a:r>
          </a:p>
          <a:p>
            <a:pPr algn="ctr"/>
            <a:r>
              <a:rPr lang="ru-RU" sz="1600" b="1"/>
              <a:t>Нет ни где такого солнца!</a:t>
            </a:r>
          </a:p>
          <a:p>
            <a:pPr algn="ctr"/>
            <a:endParaRPr lang="ru-RU" sz="1600" b="1"/>
          </a:p>
        </p:txBody>
      </p:sp>
      <p:sp>
        <p:nvSpPr>
          <p:cNvPr id="18443" name="Text Box 11"/>
          <p:cNvSpPr txBox="1">
            <a:spLocks noChangeArrowheads="1"/>
          </p:cNvSpPr>
          <p:nvPr/>
        </p:nvSpPr>
        <p:spPr bwMode="auto">
          <a:xfrm>
            <a:off x="5919788" y="2800350"/>
            <a:ext cx="184150" cy="366713"/>
          </a:xfrm>
          <a:prstGeom prst="rect">
            <a:avLst/>
          </a:prstGeom>
          <a:noFill/>
          <a:ln w="9525">
            <a:noFill/>
            <a:miter lim="800000"/>
            <a:headEnd/>
            <a:tailEnd/>
          </a:ln>
          <a:effectLst/>
        </p:spPr>
        <p:txBody>
          <a:bodyPr wrap="none">
            <a:spAutoFit/>
          </a:bodyPr>
          <a:lstStyle/>
          <a:p>
            <a:endParaRPr lang="ru-RU"/>
          </a:p>
        </p:txBody>
      </p:sp>
      <p:sp>
        <p:nvSpPr>
          <p:cNvPr id="18445" name="Text Box 13"/>
          <p:cNvSpPr txBox="1">
            <a:spLocks noChangeArrowheads="1"/>
          </p:cNvSpPr>
          <p:nvPr/>
        </p:nvSpPr>
        <p:spPr bwMode="auto">
          <a:xfrm>
            <a:off x="684213" y="4076700"/>
            <a:ext cx="8459787" cy="366713"/>
          </a:xfrm>
          <a:prstGeom prst="rect">
            <a:avLst/>
          </a:prstGeom>
          <a:noFill/>
          <a:ln w="9525">
            <a:noFill/>
            <a:miter lim="800000"/>
            <a:headEnd/>
            <a:tailEnd/>
          </a:ln>
          <a:effectLst/>
        </p:spPr>
        <p:txBody>
          <a:bodyPr>
            <a:spAutoFit/>
          </a:bodyPr>
          <a:lstStyle/>
          <a:p>
            <a:r>
              <a:rPr lang="ru-RU" b="1" i="1">
                <a:solidFill>
                  <a:srgbClr val="FF3300"/>
                </a:solidFill>
              </a:rPr>
              <a:t>Детство!... Колокольчиком с шеи  оленьей ты меня и зови и веди!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Суринда - затерянная в Эвенкии...">
            <a:hlinkClick r:id="rId2"/>
          </p:cNvPr>
          <p:cNvPicPr>
            <a:picLocks noChangeAspect="1" noChangeArrowheads="1"/>
          </p:cNvPicPr>
          <p:nvPr/>
        </p:nvPicPr>
        <p:blipFill>
          <a:blip r:embed="rId3" cstate="email"/>
          <a:srcRect/>
          <a:stretch>
            <a:fillRect/>
          </a:stretch>
        </p:blipFill>
        <p:spPr bwMode="auto">
          <a:xfrm>
            <a:off x="500063" y="285750"/>
            <a:ext cx="8358187" cy="65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endParaRPr lang="ru-RU" smtClean="0"/>
          </a:p>
        </p:txBody>
      </p:sp>
      <p:pic>
        <p:nvPicPr>
          <p:cNvPr id="12291" name="Picture 5" descr="Картинка 8 из 9">
            <a:hlinkClick r:id="rId2"/>
          </p:cNvPr>
          <p:cNvPicPr>
            <a:picLocks noChangeAspect="1" noChangeArrowheads="1"/>
          </p:cNvPicPr>
          <p:nvPr/>
        </p:nvPicPr>
        <p:blipFill>
          <a:blip r:embed="rId3" cstate="email"/>
          <a:srcRect/>
          <a:stretch>
            <a:fillRect/>
          </a:stretch>
        </p:blipFill>
        <p:spPr bwMode="auto">
          <a:xfrm>
            <a:off x="357158" y="357166"/>
            <a:ext cx="8501122"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2003-01.photosight.ru/21/145982.jpg"/>
          <p:cNvPicPr>
            <a:picLocks noChangeAspect="1" noChangeArrowheads="1"/>
          </p:cNvPicPr>
          <p:nvPr/>
        </p:nvPicPr>
        <p:blipFill>
          <a:blip r:embed="rId2" cstate="email"/>
          <a:srcRect/>
          <a:stretch>
            <a:fillRect/>
          </a:stretch>
        </p:blipFill>
        <p:spPr bwMode="auto">
          <a:xfrm>
            <a:off x="428596" y="357166"/>
            <a:ext cx="8286807" cy="6000792"/>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410</TotalTime>
  <Words>751</Words>
  <Application>Microsoft Office PowerPoint</Application>
  <PresentationFormat>Экран (4:3)</PresentationFormat>
  <Paragraphs>168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Трек</vt:lpstr>
      <vt:lpstr>Слайд 1</vt:lpstr>
      <vt:lpstr>Алитет  Николаевич Немтушкин</vt:lpstr>
      <vt:lpstr>Слайд 3</vt:lpstr>
      <vt:lpstr>Слайд 4</vt:lpstr>
      <vt:lpstr>     Наверное, в первый раз   я так остро ощущаю  невозвратимость прошлого.  Все мои родные – мать, бабушка,  отец, все дорогие для меня люди,  детство мое ушли навсегда.  Никого и ничего нельзя вернуть.  Теперь только память  может воскресить прошедшее,  она, как говорили старики,  может сбегать в ушедшие времена…     Память, о моя зоркоглазая и быстрокрылая птица,  не подведи меня и на этот раз,  ну слетай хоть ненадолго в те времена,  на мою Малую Родину, помоги!                    А.Н.Немтушкин «Тропинки доброты»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Традиционное жилище эвенков - чум</vt:lpstr>
      <vt:lpstr>Национальная одежда эвенков</vt:lpstr>
      <vt:lpstr>Традиционные занятия эвенков: оленеводство, охота, сезонное рыболовство</vt:lpstr>
      <vt:lpstr>Традиционная пища эвенков:  мясо диких животных, рыба.</vt:lpstr>
      <vt:lpstr>зАДАНИЕ</vt:lpstr>
      <vt:lpstr>Национальные традиции и  фольклор эвенков</vt:lpstr>
      <vt:lpstr>  </vt:lpstr>
      <vt:lpstr>Слайд 27</vt:lpstr>
      <vt:lpstr>Задание 1 Перед вами русские и эвенкийские приметы. Найдите соответствия.</vt:lpstr>
      <vt:lpstr>Задание 2 Отгадайте эвенкийские загадки.</vt:lpstr>
      <vt:lpstr>               Ответы </vt:lpstr>
      <vt:lpstr>Духовная сфера эвенков</vt:lpstr>
      <vt:lpstr>                                                                                           тест Как можно перевести на русский язык название "Суринда"? поселок у реки сиговая река золотая гора родная земля Ночной Стороной Земли эвенки называют ... север  юг  запад восток Теплой Стороной Земли эвенки называют ... север  юг запад  восток Доброго духа эвенков зовут ... Хэвеки  Бали Харги Качикан Бабушка с мальчиком бросают вверх, в небо, соль для того, чтобы ... задобрить злых духов  отогнать злые ветры не дать забыть родную землю, улетающим птицам  напомнить уходящему солнцу о северной земле </vt:lpstr>
      <vt:lpstr>Слайд 33</vt:lpstr>
      <vt:lpstr>Слайд 34</vt:lpstr>
      <vt:lpstr>Темы мини - сочинений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Roman</cp:lastModifiedBy>
  <cp:revision>116</cp:revision>
  <dcterms:modified xsi:type="dcterms:W3CDTF">2011-05-14T14:50:43Z</dcterms:modified>
</cp:coreProperties>
</file>