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6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C90"/>
    <a:srgbClr val="3A927D"/>
    <a:srgbClr val="164770"/>
    <a:srgbClr val="245A4D"/>
    <a:srgbClr val="66C2AC"/>
    <a:srgbClr val="257AC1"/>
    <a:srgbClr val="14436A"/>
    <a:srgbClr val="327E6C"/>
    <a:srgbClr val="1F649D"/>
    <a:srgbClr val="62D5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08" y="-198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4AC81-2FC8-4081-97DF-3FA26CAAD240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76A1C-D914-40F1-96FE-D8741CE04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76A1C-D914-40F1-96FE-D8741CE049C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76A1C-D914-40F1-96FE-D8741CE049C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scene3d>
              <a:camera prst="orthographicFront"/>
              <a:lightRig rig="threePt" dir="t"/>
            </a:scene3d>
          </a:bodyPr>
          <a:lstStyle>
            <a:lvl1pPr>
              <a:defRPr b="1">
                <a:solidFill>
                  <a:srgbClr val="14436A"/>
                </a:solidFill>
                <a:latin typeface="Century Gothic" pitchFamily="34" charset="0"/>
                <a:cs typeface="Segoe U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45A4D"/>
                </a:solidFill>
                <a:effectLst>
                  <a:outerShdw blurRad="50800" dist="38100" dir="2700000" algn="tl" rotWithShape="0">
                    <a:schemeClr val="bg1">
                      <a:lumMod val="75000"/>
                      <a:alpha val="40000"/>
                    </a:schemeClr>
                  </a:outerShdw>
                </a:effectLst>
                <a:latin typeface="Century Gothic" pitchFamily="34" charset="0"/>
                <a:cs typeface="Segoe U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3A927D"/>
                </a:solidFill>
              </a:defRPr>
            </a:lvl1pPr>
            <a:lvl2pPr>
              <a:defRPr sz="2400">
                <a:solidFill>
                  <a:srgbClr val="3A927D"/>
                </a:solidFill>
              </a:defRPr>
            </a:lvl2pPr>
            <a:lvl3pPr>
              <a:defRPr sz="2000">
                <a:solidFill>
                  <a:srgbClr val="3A927D"/>
                </a:solidFill>
              </a:defRPr>
            </a:lvl3pPr>
            <a:lvl4pPr>
              <a:defRPr sz="1800">
                <a:solidFill>
                  <a:srgbClr val="3A927D"/>
                </a:solidFill>
              </a:defRPr>
            </a:lvl4pPr>
            <a:lvl5pPr>
              <a:defRPr sz="1800">
                <a:solidFill>
                  <a:srgbClr val="3A927D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A927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3A927D"/>
                </a:solidFill>
              </a:defRPr>
            </a:lvl1pPr>
            <a:lvl2pPr>
              <a:defRPr sz="2000">
                <a:solidFill>
                  <a:srgbClr val="3A927D"/>
                </a:solidFill>
              </a:defRPr>
            </a:lvl2pPr>
            <a:lvl3pPr>
              <a:defRPr sz="1800">
                <a:solidFill>
                  <a:srgbClr val="3A927D"/>
                </a:solidFill>
              </a:defRPr>
            </a:lvl3pPr>
            <a:lvl4pPr>
              <a:defRPr sz="1600">
                <a:solidFill>
                  <a:srgbClr val="3A927D"/>
                </a:solidFill>
              </a:defRPr>
            </a:lvl4pPr>
            <a:lvl5pPr>
              <a:defRPr sz="1600">
                <a:solidFill>
                  <a:srgbClr val="3A927D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3621-88B8-4EF6-A7EC-28D1D61DFBC4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>
              <a:bevelB w="0" h="0"/>
              <a:contourClr>
                <a:srgbClr val="1C5C90"/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CE13621-88B8-4EF6-A7EC-28D1D61DFBC4}" type="datetimeFigureOut">
              <a:rPr lang="ru-RU" smtClean="0"/>
              <a:pPr/>
              <a:t>01.02.2011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FD5C216-A482-4BD0-BE79-285EFF1627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ln>
            <a:noFill/>
          </a:ln>
          <a:solidFill>
            <a:srgbClr val="164770"/>
          </a:solidFill>
          <a:effectLst>
            <a:outerShdw blurRad="50800" dist="38100" dir="2700000" algn="tl" rotWithShape="0">
              <a:schemeClr val="bg1">
                <a:lumMod val="75000"/>
                <a:alpha val="40000"/>
              </a:schemeClr>
            </a:outerShdw>
          </a:effectLst>
          <a:latin typeface="+mj-lt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 baseline="0">
          <a:solidFill>
            <a:srgbClr val="1C5C90"/>
          </a:solidFill>
          <a:latin typeface="+mn-lt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rgbClr val="1C5C90"/>
          </a:solidFill>
          <a:latin typeface="+mn-lt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rgbClr val="1C5C90"/>
          </a:solidFill>
          <a:latin typeface="+mn-lt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rgbClr val="1C5C90"/>
          </a:solidFill>
          <a:latin typeface="+mn-lt"/>
          <a:ea typeface="+mn-ea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rgbClr val="1C5C90"/>
          </a:solidFill>
          <a:latin typeface="+mn-lt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rgbClr val="164770"/>
          </a:solidFill>
          <a:latin typeface="Segoe UI" pitchFamily="34" charset="0"/>
          <a:ea typeface="+mn-ea"/>
          <a:cs typeface="Segoe UI" pitchFamily="34" charset="0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rgbClr val="164770"/>
          </a:solidFill>
          <a:latin typeface="Segoe UI" pitchFamily="34" charset="0"/>
          <a:ea typeface="+mn-ea"/>
          <a:cs typeface="Segoe UI" pitchFamily="34" charset="0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rgbClr val="164770"/>
          </a:solidFill>
          <a:latin typeface="Segoe UI" pitchFamily="34" charset="0"/>
          <a:ea typeface="+mn-ea"/>
          <a:cs typeface="Segoe UI" pitchFamily="34" charset="0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rgbClr val="164770"/>
          </a:solidFill>
          <a:latin typeface="Segoe UI" pitchFamily="34" charset="0"/>
          <a:ea typeface="+mn-ea"/>
          <a:cs typeface="Segoe UI" pitchFamily="34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Calibri" pitchFamily="34" charset="0"/>
              </a:rPr>
              <a:t>НЕ с существительными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3886200"/>
            <a:ext cx="7858180" cy="24003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Calibri" pitchFamily="34" charset="0"/>
              </a:rPr>
              <a:t>Урок русского языка в 6 классе</a:t>
            </a:r>
          </a:p>
          <a:p>
            <a:endParaRPr lang="ru-RU" dirty="0" smtClean="0">
              <a:latin typeface="Calibri" pitchFamily="34" charset="0"/>
            </a:endParaRPr>
          </a:p>
          <a:p>
            <a:r>
              <a:rPr lang="ru-RU" dirty="0" smtClean="0">
                <a:latin typeface="Calibri" pitchFamily="34" charset="0"/>
              </a:rPr>
              <a:t>Подготовила и провела </a:t>
            </a:r>
          </a:p>
          <a:p>
            <a:r>
              <a:rPr lang="ru-RU" dirty="0" smtClean="0">
                <a:latin typeface="Calibri" pitchFamily="34" charset="0"/>
              </a:rPr>
              <a:t>ГОРБУНОВА Елена Викторовна, </a:t>
            </a:r>
          </a:p>
          <a:p>
            <a:r>
              <a:rPr lang="ru-RU" dirty="0" smtClean="0">
                <a:latin typeface="Calibri" pitchFamily="34" charset="0"/>
              </a:rPr>
              <a:t>учитель МОУ СОШ № 48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libri" pitchFamily="34" charset="0"/>
              </a:rPr>
              <a:t>Домашнее задание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2000240"/>
            <a:ext cx="864399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1.§ 43, орфограмма № 32.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</a:rPr>
              <a:t>2. Стр. 101, упр. 242.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3. Дополнительное задание: составить словарик существительных, которые не употребляются без НЕ.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dirty="0" smtClean="0">
                <a:latin typeface="Calibri" pitchFamily="34" charset="0"/>
              </a:rPr>
              <a:t>Закончи предложения: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357298"/>
            <a:ext cx="8715436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Имя существительное – самостоятельная</a:t>
            </a:r>
            <a:r>
              <a:rPr kumimoji="0" lang="ru-RU" sz="2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часть речи, которая обозначает …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существительное называет живой предмет, оно называется …, если неживой – ...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зменение существительного по падежам и числам </a:t>
            </a:r>
            <a:r>
              <a:rPr lang="ru-RU" sz="2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называется …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600" dirty="0" smtClean="0">
                <a:latin typeface="Calibri" pitchFamily="34" charset="0"/>
                <a:cs typeface="Times New Roman" pitchFamily="18" charset="0"/>
              </a:rPr>
              <a:t>В русском языке … склонения. К </a:t>
            </a:r>
            <a:r>
              <a:rPr lang="ru-RU" sz="2600" dirty="0" smtClean="0">
                <a:latin typeface="Calibri" pitchFamily="34" charset="0"/>
                <a:cs typeface="Times New Roman" pitchFamily="18" charset="0"/>
              </a:rPr>
              <a:t>первому склонению относятся… , ко второму … , к третьему …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Есть особая группа слов, которые в разных падежах имеют окончания разных склонений. Это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… К ним относятся …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Существительные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общего рода – это такие существительные …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Знания о существительном как части речи нужны, чтобы …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libri" pitchFamily="34" charset="0"/>
              </a:rPr>
              <a:t>Распределительный диктант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571744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Calibri" pitchFamily="34" charset="0"/>
              </a:rPr>
              <a:t>не  расслышать, невнимание, неправда, не  </a:t>
            </a:r>
            <a:r>
              <a:rPr lang="ru-RU" sz="3600" dirty="0" err="1" smtClean="0">
                <a:latin typeface="Calibri" pitchFamily="34" charset="0"/>
              </a:rPr>
              <a:t>годовать</a:t>
            </a:r>
            <a:r>
              <a:rPr lang="ru-RU" sz="3600" dirty="0" smtClean="0">
                <a:latin typeface="Calibri" pitchFamily="34" charset="0"/>
              </a:rPr>
              <a:t>, невежа, невежда, </a:t>
            </a:r>
            <a:endParaRPr lang="ru-RU" sz="3600" dirty="0" smtClean="0">
              <a:latin typeface="Calibri" pitchFamily="34" charset="0"/>
            </a:endParaRPr>
          </a:p>
          <a:p>
            <a:pPr algn="ctr"/>
            <a:r>
              <a:rPr lang="ru-RU" sz="3600" dirty="0" smtClean="0">
                <a:latin typeface="Calibri" pitchFamily="34" charset="0"/>
              </a:rPr>
              <a:t>не  </a:t>
            </a:r>
            <a:r>
              <a:rPr lang="ru-RU" sz="3600" dirty="0" smtClean="0">
                <a:latin typeface="Calibri" pitchFamily="34" charset="0"/>
              </a:rPr>
              <a:t>выучить</a:t>
            </a:r>
            <a:endParaRPr lang="ru-RU" sz="3600" dirty="0"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libri" pitchFamily="34" charset="0"/>
              </a:rPr>
              <a:t>Распределительный диктант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6" name="Group 32"/>
          <p:cNvGraphicFramePr>
            <a:graphicFrameLocks/>
          </p:cNvGraphicFramePr>
          <p:nvPr/>
        </p:nvGraphicFramePr>
        <p:xfrm>
          <a:off x="571472" y="1571610"/>
          <a:ext cx="8229600" cy="4849212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5173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Глаголы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Существительные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23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Негодовать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Невежа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23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 выучить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Невежда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23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 расслышать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Неправда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23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Невнимание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2955"/>
          </a:xfrm>
        </p:spPr>
        <p:txBody>
          <a:bodyPr/>
          <a:lstStyle/>
          <a:p>
            <a:r>
              <a:rPr lang="ru-RU" dirty="0" smtClean="0">
                <a:latin typeface="Calibri" pitchFamily="34" charset="0"/>
              </a:rPr>
              <a:t>НЕ с существительными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alibri" pitchFamily="34" charset="0"/>
              </a:rPr>
              <a:t>Я хочу узнать…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357298"/>
            <a:ext cx="8572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Calibri" pitchFamily="34" charset="0"/>
              </a:rPr>
              <a:t>Как пишется НЕ с глаголом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42910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>
              <a:bevelB w="0" h="0"/>
              <a:contourClr>
                <a:srgbClr val="1C5C90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4770"/>
                </a:solidFill>
                <a:effectLst>
                  <a:outerShdw blurRad="50800" dist="38100" dir="2700000" algn="tl" rotWithShape="0">
                    <a:schemeClr val="bg1">
                      <a:lumMod val="75000"/>
                      <a:alpha val="40000"/>
                    </a:schemeClr>
                  </a:outerShdw>
                </a:effectLst>
                <a:uLnTx/>
                <a:uFillTx/>
                <a:latin typeface="Calibri" pitchFamily="34" charset="0"/>
                <a:ea typeface="+mj-ea"/>
                <a:cs typeface="Segoe UI" pitchFamily="34" charset="0"/>
              </a:rPr>
              <a:t>Я знаю…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164770"/>
              </a:solidFill>
              <a:effectLst>
                <a:outerShdw blurRad="50800" dist="38100" dir="2700000" algn="tl" rotWithShape="0">
                  <a:schemeClr val="bg1">
                    <a:lumMod val="75000"/>
                    <a:alpha val="40000"/>
                  </a:schemeClr>
                </a:outerShdw>
              </a:effectLst>
              <a:uLnTx/>
              <a:uFillTx/>
              <a:latin typeface="Calibri" pitchFamily="34" charset="0"/>
              <a:ea typeface="+mj-ea"/>
              <a:cs typeface="Segoe U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286124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Calibri" pitchFamily="34" charset="0"/>
              </a:rPr>
              <a:t>Как пишется НЕ с существительным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0034" y="407194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>
              <a:bevelB w="0" h="0"/>
              <a:contourClr>
                <a:srgbClr val="1C5C90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4770"/>
                </a:solidFill>
                <a:effectLst>
                  <a:outerShdw blurRad="50800" dist="38100" dir="2700000" algn="tl" rotWithShape="0">
                    <a:schemeClr val="bg1">
                      <a:lumMod val="75000"/>
                      <a:alpha val="40000"/>
                    </a:schemeClr>
                  </a:outerShdw>
                </a:effectLst>
                <a:uLnTx/>
                <a:uFillTx/>
                <a:latin typeface="Calibri" pitchFamily="34" charset="0"/>
                <a:ea typeface="+mj-ea"/>
                <a:cs typeface="Segoe UI" pitchFamily="34" charset="0"/>
              </a:rPr>
              <a:t>Я буду знать…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164770"/>
              </a:solidFill>
              <a:effectLst>
                <a:outerShdw blurRad="50800" dist="38100" dir="2700000" algn="tl" rotWithShape="0">
                  <a:schemeClr val="bg1">
                    <a:lumMod val="75000"/>
                    <a:alpha val="40000"/>
                  </a:schemeClr>
                </a:outerShdw>
              </a:effectLst>
              <a:uLnTx/>
              <a:uFillTx/>
              <a:latin typeface="Calibri" pitchFamily="34" charset="0"/>
              <a:ea typeface="+mj-ea"/>
              <a:cs typeface="Segoe U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5429264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Calibri" pitchFamily="34" charset="0"/>
              </a:rPr>
              <a:t>???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714488"/>
            <a:ext cx="8572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Calibri" pitchFamily="34" charset="0"/>
              </a:rPr>
              <a:t>Невежа, </a:t>
            </a:r>
            <a:r>
              <a:rPr lang="ru-RU" sz="3200" dirty="0" smtClean="0">
                <a:latin typeface="Calibri" pitchFamily="34" charset="0"/>
              </a:rPr>
              <a:t>невежда – «ведать</a:t>
            </a:r>
            <a:r>
              <a:rPr lang="ru-RU" sz="3200" dirty="0" smtClean="0">
                <a:latin typeface="Calibri" pitchFamily="34" charset="0"/>
              </a:rPr>
              <a:t>»,  «знать» 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>
              <a:bevelB w="0" h="0"/>
              <a:contourClr>
                <a:srgbClr val="1C5C90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4770"/>
                </a:solidFill>
                <a:effectLst>
                  <a:outerShdw blurRad="50800" dist="38100" dir="2700000" algn="tl" rotWithShape="0">
                    <a:schemeClr val="bg1">
                      <a:lumMod val="75000"/>
                      <a:alpha val="40000"/>
                    </a:schemeClr>
                  </a:outerShdw>
                </a:effectLst>
                <a:uLnTx/>
                <a:uFillTx/>
                <a:latin typeface="Calibri" pitchFamily="34" charset="0"/>
                <a:ea typeface="+mj-ea"/>
                <a:cs typeface="Segoe UI" pitchFamily="34" charset="0"/>
              </a:rPr>
              <a:t>Словарная работа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164770"/>
              </a:solidFill>
              <a:effectLst>
                <a:outerShdw blurRad="50800" dist="38100" dir="2700000" algn="tl" rotWithShape="0">
                  <a:schemeClr val="bg1">
                    <a:lumMod val="75000"/>
                    <a:alpha val="40000"/>
                  </a:schemeClr>
                </a:outerShdw>
              </a:effectLst>
              <a:uLnTx/>
              <a:uFillTx/>
              <a:latin typeface="Calibri" pitchFamily="34" charset="0"/>
              <a:ea typeface="+mj-ea"/>
              <a:cs typeface="Segoe U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3143248"/>
            <a:ext cx="85725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      </a:t>
            </a:r>
            <a:r>
              <a:rPr lang="ru-RU" sz="3200" dirty="0" smtClean="0">
                <a:latin typeface="Calibri" pitchFamily="34" charset="0"/>
              </a:rPr>
              <a:t>Невежа – грубиян, невоспитанный человек.</a:t>
            </a:r>
          </a:p>
          <a:p>
            <a:endParaRPr lang="ru-RU" sz="3200" dirty="0" smtClean="0">
              <a:latin typeface="Calibri" pitchFamily="34" charset="0"/>
            </a:endParaRPr>
          </a:p>
          <a:p>
            <a:r>
              <a:rPr lang="ru-RU" sz="3200" dirty="0" smtClean="0">
                <a:latin typeface="Calibri" pitchFamily="34" charset="0"/>
              </a:rPr>
              <a:t>       </a:t>
            </a:r>
            <a:r>
              <a:rPr lang="ru-RU" sz="3200" dirty="0" smtClean="0">
                <a:latin typeface="Calibri" pitchFamily="34" charset="0"/>
              </a:rPr>
              <a:t>  Невежда </a:t>
            </a:r>
            <a:r>
              <a:rPr lang="ru-RU" sz="3200" dirty="0" smtClean="0">
                <a:latin typeface="Calibri" pitchFamily="34" charset="0"/>
              </a:rPr>
              <a:t>– </a:t>
            </a:r>
            <a:r>
              <a:rPr lang="ru-RU" sz="3200" dirty="0" err="1" smtClean="0">
                <a:latin typeface="Calibri" pitchFamily="34" charset="0"/>
              </a:rPr>
              <a:t>несведующий</a:t>
            </a:r>
            <a:r>
              <a:rPr lang="ru-RU" sz="3200" dirty="0" smtClean="0">
                <a:latin typeface="Calibri" pitchFamily="34" charset="0"/>
              </a:rPr>
              <a:t>, необразованный человек.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libri" pitchFamily="34" charset="0"/>
              </a:rPr>
              <a:t>Алгоритм </a:t>
            </a:r>
            <a:br>
              <a:rPr lang="ru-RU" dirty="0" smtClean="0">
                <a:latin typeface="Calibri" pitchFamily="34" charset="0"/>
              </a:rPr>
            </a:br>
            <a:r>
              <a:rPr lang="ru-RU" dirty="0" smtClean="0">
                <a:latin typeface="Calibri" pitchFamily="34" charset="0"/>
              </a:rPr>
              <a:t>применения правила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1643050"/>
            <a:ext cx="871543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Посмотри, есть ли в предложении противопоставление с союзом 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есть – не с сущ. пиши раздельно.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нет, проверь, употребляется ли слово без не.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нет, не с сущ. пиши слитно.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да, проверь, можно ли подобрать синоним без не.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можно, не с сущ. пиши слитно.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libri" pitchFamily="34" charset="0"/>
              </a:rPr>
              <a:t>Ключ к тесту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2000240"/>
            <a:ext cx="864399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А1 -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А2 -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А3 -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  -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 -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литка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race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Плитка</Template>
  <TotalTime>0</TotalTime>
  <Words>316</Words>
  <Application>Microsoft Office PowerPoint</Application>
  <PresentationFormat>Экран (4:3)</PresentationFormat>
  <Paragraphs>59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Плитка</vt:lpstr>
      <vt:lpstr>НЕ с существительными</vt:lpstr>
      <vt:lpstr>Закончи предложения:</vt:lpstr>
      <vt:lpstr>Распределительный диктант</vt:lpstr>
      <vt:lpstr>Распределительный диктант</vt:lpstr>
      <vt:lpstr>НЕ с существительными</vt:lpstr>
      <vt:lpstr>Я хочу узнать…</vt:lpstr>
      <vt:lpstr>Слайд 7</vt:lpstr>
      <vt:lpstr>Алгоритм  применения правила</vt:lpstr>
      <vt:lpstr>Ключ к тесту</vt:lpstr>
      <vt:lpstr>Домашнее задание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2009-10-03T12:57:40Z</dcterms:created>
  <dcterms:modified xsi:type="dcterms:W3CDTF">2011-02-01T10:20:59Z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TC103626541049</vt:lpwstr>
  </property>
</Properties>
</file>