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75" r:id="rId3"/>
    <p:sldId id="276" r:id="rId4"/>
    <p:sldId id="277" r:id="rId5"/>
    <p:sldId id="278" r:id="rId6"/>
    <p:sldId id="269" r:id="rId7"/>
    <p:sldId id="279" r:id="rId8"/>
    <p:sldId id="258" r:id="rId9"/>
    <p:sldId id="283" r:id="rId10"/>
    <p:sldId id="284" r:id="rId11"/>
    <p:sldId id="285" r:id="rId12"/>
    <p:sldId id="286" r:id="rId13"/>
    <p:sldId id="268" r:id="rId14"/>
    <p:sldId id="295" r:id="rId15"/>
    <p:sldId id="267" r:id="rId16"/>
    <p:sldId id="265" r:id="rId17"/>
    <p:sldId id="281" r:id="rId18"/>
    <p:sldId id="294" r:id="rId19"/>
    <p:sldId id="292" r:id="rId20"/>
    <p:sldId id="293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33" autoAdjust="0"/>
  </p:normalViewPr>
  <p:slideViewPr>
    <p:cSldViewPr>
      <p:cViewPr>
        <p:scale>
          <a:sx n="64" d="100"/>
          <a:sy n="64" d="100"/>
        </p:scale>
        <p:origin x="-64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20AAE-8A76-4370-9E18-AF63AD437E33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D0CE2-51C4-4816-8D00-5E8224CA9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33F7D-D1FC-4B12-84B5-EF30F421C85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F3853-2D74-49F2-A604-EF8436118E6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E5127-7D61-48CA-B20D-A9BBEC58D4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81024-44EA-4EED-81BF-45068F6E6B0A}" type="slidenum">
              <a:rPr lang="ru-RU"/>
              <a:pPr/>
              <a:t>13</a:t>
            </a:fld>
            <a:endParaRPr lang="ru-RU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18549-0D36-4C5F-9E4C-3AD1BC30E157}" type="slidenum">
              <a:rPr lang="ru-RU"/>
              <a:pPr/>
              <a:t>14</a:t>
            </a:fld>
            <a:endParaRPr lang="ru-RU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F44E3-3B03-42A5-98FA-3E1D7C972899}" type="slidenum">
              <a:rPr lang="ru-RU"/>
              <a:pPr/>
              <a:t>15</a:t>
            </a:fld>
            <a:endParaRPr lang="ru-RU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A9867-7E99-481F-9249-B919739E2C1F}" type="slidenum">
              <a:rPr lang="ru-RU" smtClean="0">
                <a:latin typeface="Arial" pitchFamily="34" charset="0"/>
              </a:rPr>
              <a:pPr/>
              <a:t>19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94300-D125-4ED5-9184-671EE95441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0A9-95F7-4E3E-825B-A535959BE73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8F9A-A3F5-4F89-A7BC-71A949AEA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0A9-95F7-4E3E-825B-A535959BE73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8F9A-A3F5-4F89-A7BC-71A949AEA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0A9-95F7-4E3E-825B-A535959BE73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8F9A-A3F5-4F89-A7BC-71A949AEA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0A9-95F7-4E3E-825B-A535959BE73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8F9A-A3F5-4F89-A7BC-71A949AEA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0A9-95F7-4E3E-825B-A535959BE73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8F9A-A3F5-4F89-A7BC-71A949AEA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0A9-95F7-4E3E-825B-A535959BE73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8F9A-A3F5-4F89-A7BC-71A949AEA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0A9-95F7-4E3E-825B-A535959BE73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8F9A-A3F5-4F89-A7BC-71A949AEA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0A9-95F7-4E3E-825B-A535959BE73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8F9A-A3F5-4F89-A7BC-71A949AEA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0A9-95F7-4E3E-825B-A535959BE73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8F9A-A3F5-4F89-A7BC-71A949AEA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0A9-95F7-4E3E-825B-A535959BE73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8F9A-A3F5-4F89-A7BC-71A949AEA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E0A9-95F7-4E3E-825B-A535959BE73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8F9A-A3F5-4F89-A7BC-71A949AEA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1E0A9-95F7-4E3E-825B-A535959BE73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48F9A-A3F5-4F89-A7BC-71A949AEA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6.jpe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13" y="6072188"/>
            <a:ext cx="2133600" cy="476250"/>
          </a:xfrm>
          <a:noFill/>
        </p:spPr>
        <p:txBody>
          <a:bodyPr/>
          <a:lstStyle/>
          <a:p>
            <a:fld id="{EC94166F-55FE-44AC-A733-CE6E95C9203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4" name="WordArt 1"/>
          <p:cNvSpPr>
            <a:spLocks noChangeArrowheads="1" noChangeShapeType="1" noTextEdit="1"/>
          </p:cNvSpPr>
          <p:nvPr/>
        </p:nvSpPr>
        <p:spPr bwMode="auto">
          <a:xfrm rot="-908060">
            <a:off x="842963" y="2006600"/>
            <a:ext cx="7429500" cy="197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                     </a:t>
            </a:r>
          </a:p>
        </p:txBody>
      </p:sp>
      <p:pic>
        <p:nvPicPr>
          <p:cNvPr id="3073" name="Picture 1" descr="C:\Documents and Settings\Администратор\Мои документы\Мои рисунки\Новый рисунок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429684" cy="521497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4" name="TextBox 13"/>
          <p:cNvSpPr txBox="1"/>
          <p:nvPr/>
        </p:nvSpPr>
        <p:spPr>
          <a:xfrm>
            <a:off x="214282" y="571480"/>
            <a:ext cx="8715436" cy="18235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sz="8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Monotype Corsiva" pitchFamily="66" charset="0"/>
              </a:rPr>
              <a:t>Окружающий мир</a:t>
            </a:r>
            <a:endParaRPr lang="ru-RU" sz="8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642918"/>
            <a:ext cx="320792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ВСПОМНИ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1928813"/>
            <a:ext cx="8286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entury Gothic" pitchFamily="34" charset="0"/>
              </a:rPr>
              <a:t>Сколькими цветами обозначены страницы </a:t>
            </a:r>
            <a: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  <a:t>Красной книги?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357694"/>
            <a:ext cx="51969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000372"/>
            <a:ext cx="51969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3071810"/>
            <a:ext cx="85472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4357694"/>
            <a:ext cx="51969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8</a:t>
            </a:r>
          </a:p>
        </p:txBody>
      </p:sp>
      <p:sp>
        <p:nvSpPr>
          <p:cNvPr id="9" name="Выноска со стрелкой вниз 8">
            <a:hlinkClick r:id="rId2" action="ppaction://hlinksldjump"/>
          </p:cNvPr>
          <p:cNvSpPr/>
          <p:nvPr/>
        </p:nvSpPr>
        <p:spPr>
          <a:xfrm>
            <a:off x="428625" y="5500688"/>
            <a:ext cx="914400" cy="914400"/>
          </a:xfrm>
          <a:prstGeom prst="downArrowCallo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6" descr="J:\Всё к уроку Охрана природы\Экология\эмблема экологии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2357454" cy="157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Picture 2" descr="Файл:Ursus maritin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937731"/>
            <a:ext cx="2527282" cy="16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" name="Picture 2" descr="Файл:Amur Leopard Pittsburgh Zo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57166"/>
            <a:ext cx="2386937" cy="128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500042"/>
            <a:ext cx="320792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ВСПОМНИ</a:t>
            </a:r>
          </a:p>
        </p:txBody>
      </p:sp>
      <p:sp>
        <p:nvSpPr>
          <p:cNvPr id="9" name="Выноска со стрелкой вниз 8">
            <a:hlinkClick r:id="rId3" action="ppaction://hlinksldjump"/>
          </p:cNvPr>
          <p:cNvSpPr/>
          <p:nvPr/>
        </p:nvSpPr>
        <p:spPr>
          <a:xfrm>
            <a:off x="428625" y="5500688"/>
            <a:ext cx="914400" cy="914400"/>
          </a:xfrm>
          <a:prstGeom prst="downArrowCallo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28625" y="1785938"/>
            <a:ext cx="83581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entury Gothic" pitchFamily="34" charset="0"/>
              </a:rPr>
              <a:t>На каких страницах </a:t>
            </a:r>
            <a:r>
              <a:rPr lang="ru-RU" sz="2800" dirty="0">
                <a:solidFill>
                  <a:srgbClr val="C00000"/>
                </a:solidFill>
                <a:latin typeface="Century Gothic" pitchFamily="34" charset="0"/>
              </a:rPr>
              <a:t>Красной книги </a:t>
            </a:r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entury Gothic" pitchFamily="34" charset="0"/>
              </a:rPr>
              <a:t>указывается о восстановленных видах и находящихся вне опасности?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643063" y="3429000"/>
            <a:ext cx="2428875" cy="13573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714500" y="4929188"/>
            <a:ext cx="2428875" cy="1357312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5214938" y="3357563"/>
            <a:ext cx="2428875" cy="135731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5214938" y="4929188"/>
            <a:ext cx="2428875" cy="1357312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6" descr="J:\Всё к уроку Охрана природы\Экология\эмблема экологии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2357454" cy="157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214290"/>
            <a:ext cx="320792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ВСПОМНИ</a:t>
            </a:r>
          </a:p>
        </p:txBody>
      </p:sp>
      <p:sp>
        <p:nvSpPr>
          <p:cNvPr id="9" name="Выноска со стрелкой вниз 8">
            <a:hlinkClick r:id="rId2" action="ppaction://hlinksldjump"/>
          </p:cNvPr>
          <p:cNvSpPr/>
          <p:nvPr/>
        </p:nvSpPr>
        <p:spPr>
          <a:xfrm>
            <a:off x="428625" y="5572125"/>
            <a:ext cx="914400" cy="914400"/>
          </a:xfrm>
          <a:prstGeom prst="downArrowCallo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 descr="Картинка 22 из 225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000504"/>
            <a:ext cx="2771775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Файл:Nelumbo lutea blosso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214686"/>
            <a:ext cx="2643206" cy="226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img-fotki.yandex.ru/get/32/lulukadeva.20/0_136e8_e64ce76a_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143248"/>
            <a:ext cx="221456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57158" y="1142984"/>
            <a:ext cx="8501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entury Gothic" pitchFamily="34" charset="0"/>
              </a:rPr>
              <a:t>О каком цветке говорится в легенде?</a:t>
            </a:r>
          </a:p>
          <a:p>
            <a:pPr algn="just"/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«</a:t>
            </a:r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entury Gothic" pitchFamily="34" charset="0"/>
              </a:rPr>
              <a:t>…Во время соревнования диск случайно угодил в юношу</a:t>
            </a:r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,</a:t>
            </a:r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entury Gothic" pitchFamily="34" charset="0"/>
              </a:rPr>
              <a:t> и </a:t>
            </a:r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тот</a:t>
            </a:r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entury Gothic" pitchFamily="34" charset="0"/>
              </a:rPr>
              <a:t> погиб. Из его крови, пролившейся на землю, вырос цветок</a:t>
            </a:r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».</a:t>
            </a:r>
          </a:p>
        </p:txBody>
      </p:sp>
      <p:pic>
        <p:nvPicPr>
          <p:cNvPr id="33800" name="Рисунок 11" descr="C:\Documents and Settings\home\Мои документы\Мои рисунки\a62768e55ea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13165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Scan1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26"/>
            <a:ext cx="2819400" cy="33528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22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  <a:latin typeface="Monotype Corsiva" pitchFamily="66" charset="0"/>
              </a:rPr>
              <a:t/>
            </a:r>
            <a:br>
              <a:rPr lang="ru-RU" sz="400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  <a:latin typeface="Monotype Corsiva" pitchFamily="66" charset="0"/>
              </a:rPr>
            </a:br>
            <a:r>
              <a:rPr lang="ru-RU" sz="400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  <a:latin typeface="Monotype Corsiva" pitchFamily="66" charset="0"/>
              </a:rPr>
              <a:t>Аполлон</a:t>
            </a:r>
            <a:endParaRPr lang="ru-RU" sz="400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0"/>
              </a:gradFill>
              <a:latin typeface="Monotype Corsiva" pitchFamily="66" charset="0"/>
            </a:endParaRP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857364"/>
            <a:ext cx="4038600" cy="26685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   </a:t>
            </a:r>
            <a:r>
              <a:rPr lang="ru-RU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</a:rPr>
              <a:t>Дневная </a:t>
            </a:r>
            <a:r>
              <a:rPr lang="ru-RU" sz="24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</a:rPr>
              <a:t>бабочка семейства парусников. Крылья в размахе до 9см, белые, у вершины прозрачные, с черными и красными пятнами. </a:t>
            </a:r>
            <a:r>
              <a:rPr lang="ru-RU" sz="2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</a:rPr>
              <a:t>Летает </a:t>
            </a:r>
            <a:r>
              <a:rPr lang="ru-RU" sz="24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</a:rPr>
              <a:t>в июне и в июле по сосновым перелескам. Гусеница живет на заячьей капусте и молодиле.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14290"/>
            <a:ext cx="7131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Красная Книга Ивановской области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428860" y="714356"/>
            <a:ext cx="571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latin typeface="Monotype Corsiva" pitchFamily="66" charset="0"/>
              </a:rPr>
              <a:t>Филин обыкновенный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571868" y="2643182"/>
            <a:ext cx="50578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</a:rPr>
              <a:t>Самая большая из сов. </a:t>
            </a:r>
            <a:r>
              <a:rPr lang="ru-RU" sz="200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</a:rPr>
              <a:t>Имеет </a:t>
            </a:r>
            <a:r>
              <a:rPr lang="ru-RU" sz="20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</a:rPr>
              <a:t>общую длину 62 – 72 см, при размахе крыльев 150 – 180 см. </a:t>
            </a:r>
            <a:r>
              <a:rPr lang="ru-RU" sz="200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</a:rPr>
              <a:t>Гнёзда </a:t>
            </a:r>
            <a:r>
              <a:rPr lang="ru-RU" sz="2000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</a:rPr>
              <a:t>помещаются в дуплах, в расщелинах скал, в брошенных гнёздах других птиц, нередко на земле, в сооружениях человека. Собственных гнёзд совы, за редкими исключениями, не строят.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546" y="0"/>
            <a:ext cx="635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Красная Книга Ивановской области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:\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60689"/>
            <a:ext cx="2531897" cy="3782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Русская выхухо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5562600" cy="27432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1142984"/>
            <a:ext cx="3576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latin typeface="Monotype Corsiva" pitchFamily="66" charset="0"/>
              </a:rPr>
              <a:t>Русская выхухоль</a:t>
            </a:r>
            <a:endParaRPr lang="ru-RU" sz="4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0"/>
              </a:gra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857232"/>
            <a:ext cx="37147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  <a:latin typeface="Monotype Corsiva" pitchFamily="66" charset="0"/>
              </a:rPr>
              <a:t>        </a:t>
            </a:r>
            <a:r>
              <a:rPr lang="ru-RU" sz="200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</a:rPr>
              <a:t>Род семейства кротовых отряда насекомоядных. Длина тела 11—21 см, хвоста — 17—20 см. Задние ноги больше передних, между пальцами ног имеются плавательные перепонки. Хвост сжат с боков. Ушные отверстия и ноздри могут замыкаться. Единственный вид — выхухоль. Ведет полуводный образ жизни. Основная пища — моллюски. Ценное пушное животное.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</a:rPr>
              <a:t>        Численность небольшая продолжает сокращаться. </a:t>
            </a:r>
            <a:endParaRPr lang="ru-RU" sz="200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7131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Красная Книга Ивановской области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can10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1714512" cy="500066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214414" y="928670"/>
            <a:ext cx="7047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latin typeface="Monotype Corsiva" pitchFamily="66" charset="0"/>
              </a:rPr>
              <a:t>Л</a:t>
            </a:r>
            <a:r>
              <a:rPr lang="ru-RU" sz="4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latin typeface="Monotype Corsiva" pitchFamily="66" charset="0"/>
              </a:rPr>
              <a:t>юбка двулистная (ночная фиалка)</a:t>
            </a:r>
            <a:endParaRPr lang="ru-RU" sz="4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0"/>
              </a:gra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2143116"/>
            <a:ext cx="45005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</a:rPr>
              <a:t>Русское название «</a:t>
            </a:r>
            <a:r>
              <a:rPr lang="ru-RU" sz="2400" dirty="0" err="1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</a:rPr>
              <a:t>любка</a:t>
            </a:r>
            <a:r>
              <a:rPr lang="ru-RU" sz="2400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</a:rPr>
              <a:t>» - любимая обязано тому, что в прошлом колдуньи приготавливали из этого растения «любовное зелье». Название «ночная фиалка» получило за усиление аромата в ночное и вечернее время с целью привлечения насекомых –опылителей. Это декоративное и лекарственное растение.</a:t>
            </a:r>
            <a:endParaRPr lang="ru-RU" sz="240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14290"/>
            <a:ext cx="7131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Красная Книга Ивановской области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лайд33"/>
          <p:cNvPicPr>
            <a:picLocks noChangeAspect="1" noChangeArrowheads="1"/>
          </p:cNvPicPr>
          <p:nvPr/>
        </p:nvPicPr>
        <p:blipFill>
          <a:blip r:embed="rId2" cstate="print"/>
          <a:srcRect l="5573"/>
          <a:stretch>
            <a:fillRect/>
          </a:stretch>
        </p:blipFill>
        <p:spPr bwMode="auto">
          <a:xfrm>
            <a:off x="383302" y="214613"/>
            <a:ext cx="3117128" cy="234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Picture 6" descr="C:\Documents and Settings\Admin\Рабочий стол\Фото животных\Даурский ёж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1944" t="2472" r="2197" b="2802"/>
          <a:stretch>
            <a:fillRect/>
          </a:stretch>
        </p:blipFill>
        <p:spPr bwMode="auto">
          <a:xfrm>
            <a:off x="500034" y="3429000"/>
            <a:ext cx="32226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71706"/>
            <a:ext cx="3271922" cy="2222719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 descr="слайд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286124"/>
            <a:ext cx="3357586" cy="251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Экология</a:t>
            </a:r>
            <a:r>
              <a:rPr lang="ru-RU" sz="40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latin typeface="Times New Roman" pitchFamily="18" charset="0"/>
              </a:rPr>
              <a:t> – наука о связи живых существ со средой обитания.</a:t>
            </a:r>
            <a:endParaRPr lang="ru-RU" sz="4000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0"/>
              </a:gradFill>
            </a:endParaRPr>
          </a:p>
          <a:p>
            <a:r>
              <a:rPr lang="ru-RU" sz="40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latin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Экология</a:t>
            </a:r>
            <a:r>
              <a:rPr lang="ru-RU" sz="40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latin typeface="Times New Roman" pitchFamily="18" charset="0"/>
              </a:rPr>
              <a:t> учит нас, как надо беречь свою планету. </a:t>
            </a:r>
          </a:p>
        </p:txBody>
      </p:sp>
      <p:pic>
        <p:nvPicPr>
          <p:cNvPr id="3" name="Picture 4" descr="j0078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0"/>
            <a:ext cx="1398995" cy="96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zemlya_v_ruke_5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5" y="3658570"/>
            <a:ext cx="4762320" cy="283589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66377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«Хвост пушистый, мех золотистый, </a:t>
            </a:r>
          </a:p>
          <a:p>
            <a:r>
              <a:rPr lang="ru-RU" sz="32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В лесу живет, в деревне кур крадет»</a:t>
            </a:r>
            <a:endParaRPr lang="ru-RU" sz="32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7158" y="3786190"/>
            <a:ext cx="63710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«Пестрая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крякушка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ловит лягушек»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  <a:latin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57620" y="2143116"/>
            <a:ext cx="48029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«Не птица, а с крыльями»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  <a:latin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214546" y="5500702"/>
            <a:ext cx="78581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«Стоит красавица на поляне в белом сарафане, в зеленом полушалке»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  <a:latin typeface="Arial" pitchFamily="34" charset="0"/>
            </a:endParaRPr>
          </a:p>
        </p:txBody>
      </p:sp>
      <p:pic>
        <p:nvPicPr>
          <p:cNvPr id="60418" name="Picture 2" descr="C:\Documents and Settings\Администратор\Мои документы\Мои рисунки\Новый рисунок (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227491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лапки ут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143248"/>
            <a:ext cx="221297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:\img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85728"/>
            <a:ext cx="213466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:\img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031796"/>
            <a:ext cx="1928826" cy="1481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357166"/>
            <a:ext cx="7181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Monotype Corsiva" pitchFamily="66" charset="0"/>
              </a:rPr>
              <a:t>Доброе утро, друзья наши меньшие!</a:t>
            </a:r>
            <a:endParaRPr lang="ru-RU" sz="4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Monotype Corsiva" pitchFamily="66" charset="0"/>
            </a:endParaRPr>
          </a:p>
        </p:txBody>
      </p:sp>
      <p:pic>
        <p:nvPicPr>
          <p:cNvPr id="5" name="Picture 2" descr="Файл:Amur Leopard Pittsburgh Z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96401"/>
            <a:ext cx="2071702" cy="171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3" descr="C:\Documents and Settings\home\Мои документы\Мои рисунки\irb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214422"/>
            <a:ext cx="204101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7" descr="Картинка 4 из 289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492619"/>
            <a:ext cx="2268525" cy="186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4" descr="ТЮЛЕНИ НАСТОЯЩ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643446"/>
            <a:ext cx="2286016" cy="170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7" descr="C:\Documents and Settings\Admin\Рабочий стол\Фото животных\жаравль - красавка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857496"/>
            <a:ext cx="1928806" cy="14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2" descr="C:\Documents and Settings\Admin\Рабочий стол\Всё к уроку Охрана природы\Фото животных\Синий кит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4643446"/>
            <a:ext cx="1475656" cy="115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AutoShape 7" descr="шмель"/>
          <p:cNvSpPr>
            <a:spLocks noChangeArrowheads="1"/>
          </p:cNvSpPr>
          <p:nvPr/>
        </p:nvSpPr>
        <p:spPr bwMode="auto">
          <a:xfrm>
            <a:off x="2071670" y="3000372"/>
            <a:ext cx="1214446" cy="1357322"/>
          </a:xfrm>
          <a:prstGeom prst="roundRect">
            <a:avLst>
              <a:gd name="adj" fmla="val 16667"/>
            </a:avLst>
          </a:prstGeom>
          <a:blipFill dpi="0" rotWithShape="1">
            <a:blip r:embed="rId10">
              <a:lum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defTabSz="912813"/>
            <a:endParaRPr lang="ru-RU" b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786446" y="3000372"/>
            <a:ext cx="1285884" cy="146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клест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6" y="1428736"/>
            <a:ext cx="785818" cy="94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Picture 4" descr="клюв дятел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3500430" y="1571612"/>
            <a:ext cx="642942" cy="7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ргей\Мои документы\Мои рисунки\img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6776" cy="550295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Умножение 12"/>
          <p:cNvSpPr/>
          <p:nvPr/>
        </p:nvSpPr>
        <p:spPr>
          <a:xfrm>
            <a:off x="0" y="1214422"/>
            <a:ext cx="2928926" cy="785818"/>
          </a:xfrm>
          <a:prstGeom prst="mathMultiply">
            <a:avLst/>
          </a:prstGeom>
          <a:solidFill>
            <a:srgbClr val="FF0000"/>
          </a:solidFill>
          <a:ln w="31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Умножение 13"/>
          <p:cNvSpPr/>
          <p:nvPr/>
        </p:nvSpPr>
        <p:spPr>
          <a:xfrm>
            <a:off x="3143240" y="5857892"/>
            <a:ext cx="2928926" cy="785818"/>
          </a:xfrm>
          <a:prstGeom prst="mathMultiply">
            <a:avLst/>
          </a:prstGeom>
          <a:solidFill>
            <a:srgbClr val="FF0000"/>
          </a:solidFill>
          <a:ln w="31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/>
          <p:cNvSpPr/>
          <p:nvPr/>
        </p:nvSpPr>
        <p:spPr>
          <a:xfrm>
            <a:off x="0" y="5929330"/>
            <a:ext cx="2928926" cy="785818"/>
          </a:xfrm>
          <a:prstGeom prst="mathMultiply">
            <a:avLst/>
          </a:prstGeom>
          <a:solidFill>
            <a:srgbClr val="FF0000"/>
          </a:solidFill>
          <a:ln w="31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6215074" y="1071546"/>
            <a:ext cx="2928926" cy="785818"/>
          </a:xfrm>
          <a:prstGeom prst="mathMultiply">
            <a:avLst/>
          </a:prstGeom>
          <a:solidFill>
            <a:srgbClr val="FF0000"/>
          </a:solidFill>
          <a:ln w="31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3214678" y="1214422"/>
            <a:ext cx="2928926" cy="785818"/>
          </a:xfrm>
          <a:prstGeom prst="mathMultiply">
            <a:avLst/>
          </a:prstGeom>
          <a:solidFill>
            <a:srgbClr val="FF0000"/>
          </a:solidFill>
          <a:ln w="31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6215074" y="5857892"/>
            <a:ext cx="2928926" cy="785818"/>
          </a:xfrm>
          <a:prstGeom prst="mathMultiply">
            <a:avLst/>
          </a:prstGeom>
          <a:solidFill>
            <a:srgbClr val="FF0000"/>
          </a:solidFill>
          <a:ln w="317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7158" y="285728"/>
            <a:ext cx="829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Какие правила в природе должен соблюдать человек?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home\Мои документы\Мои рисунки\5874a9d6e2f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817558" cy="5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642910" y="0"/>
            <a:ext cx="8215313" cy="1384995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onotype Corsiva" pitchFamily="66" charset="0"/>
                <a:cs typeface="Times New Roman" pitchFamily="18" charset="0"/>
              </a:rPr>
              <a:t>          </a:t>
            </a:r>
            <a:r>
              <a:rPr lang="ru-RU" sz="2800" b="1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onotype Corsiva" pitchFamily="66" charset="0"/>
              </a:rPr>
              <a:t>Мы – часть природы. Чтобы вырасти счастливыми, окруженными разными животными, растениями, чтобы улыбалось солнышко, надо уметь дружить с природой.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40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Здравствуйте, реки, озера, моря,</a:t>
            </a:r>
            <a:r>
              <a:rPr lang="ru-RU" sz="40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dirty="0" smtClean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Monotype Corsiva" pitchFamily="66" charset="0"/>
            </a:endParaRPr>
          </a:p>
          <a:p>
            <a:pPr lvl="0" eaLnBrk="0" hangingPunct="0"/>
            <a:r>
              <a:rPr lang="ru-RU" sz="40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Луга, леса, равнины и горы! </a:t>
            </a:r>
            <a:r>
              <a:rPr lang="ru-RU" sz="40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Monotype Corsiva" pitchFamily="66" charset="0"/>
            </a:endParaRPr>
          </a:p>
        </p:txBody>
      </p:sp>
      <p:pic>
        <p:nvPicPr>
          <p:cNvPr id="3" name="Picture 13" descr="P1020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14422"/>
            <a:ext cx="2214578" cy="1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P1030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928934"/>
            <a:ext cx="266698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Рисунок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49" y="5000636"/>
            <a:ext cx="219025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Рисунок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214422"/>
            <a:ext cx="2166920" cy="1625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АЛАЛЫКИН\Desktop\Nature 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429000"/>
            <a:ext cx="2285984" cy="233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SUMMER-1"/>
          <p:cNvPicPr>
            <a:picLocks noChangeAspect="1" noChangeArrowheads="1"/>
          </p:cNvPicPr>
          <p:nvPr/>
        </p:nvPicPr>
        <p:blipFill>
          <a:blip r:embed="rId7" cstate="print"/>
          <a:srcRect r="9619"/>
          <a:stretch>
            <a:fillRect/>
          </a:stretch>
        </p:blipFill>
        <p:spPr bwMode="auto">
          <a:xfrm>
            <a:off x="500034" y="4929198"/>
            <a:ext cx="2286016" cy="170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АЛАЛЫКИН\Desktop\0003917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857496"/>
            <a:ext cx="273404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:\img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00438"/>
            <a:ext cx="4422499" cy="31751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57290" y="214290"/>
            <a:ext cx="6548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Доброе утро, родные просторы!</a:t>
            </a:r>
            <a:r>
              <a:rPr lang="ru-RU" sz="40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0"/>
              </a:gradFill>
              <a:latin typeface="Monotype Corsiva" pitchFamily="66" charset="0"/>
            </a:endParaRPr>
          </a:p>
        </p:txBody>
      </p:sp>
      <p:pic>
        <p:nvPicPr>
          <p:cNvPr id="6" name="Picture 5" descr="C:\Users\АЛАЛЫКИН\Desktop\00039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071810"/>
            <a:ext cx="3222354" cy="217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7891" name="Picture 3" descr="H:\img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3429024" cy="30427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7158" y="0"/>
            <a:ext cx="8572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Друг – сторонник, защитник кого–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нибудь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или чего –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нибудь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0"/>
              </a:gradFill>
              <a:effectLst/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68" y="1142984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2700000" scaled="0"/>
                </a:gradFill>
              </a:rPr>
              <a:t>С.И.Ожегов</a:t>
            </a:r>
            <a:endParaRPr lang="ru-RU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2700000" scaled="0"/>
              </a:gradFill>
            </a:endParaRPr>
          </a:p>
        </p:txBody>
      </p:sp>
      <p:pic>
        <p:nvPicPr>
          <p:cNvPr id="7" name="Picture 5" descr="C:\Documents and Settings\Admin\Рабочий стол\Фото животных\Оленёнок в руках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728" y="1714488"/>
            <a:ext cx="6058409" cy="4534830"/>
          </a:xfrm>
          <a:prstGeom prst="rect">
            <a:avLst/>
          </a:prstGeom>
          <a:ln/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C:\Documents and Settings\home\Мои документы\Мои рисунки\фоны к презентациям\97e3c9efe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692948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Рисунок 6" descr="C:\Documents and Settings\home\Мои документы\Мои рисунки\картинки и картины\звери\1ca6fd29ab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357686" y="4000504"/>
            <a:ext cx="4000528" cy="211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Картинка 19 из 13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6293">
            <a:off x="1945202" y="4987235"/>
            <a:ext cx="1653281" cy="1206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7" descr="шмель"/>
          <p:cNvSpPr>
            <a:spLocks noChangeArrowheads="1"/>
          </p:cNvSpPr>
          <p:nvPr/>
        </p:nvSpPr>
        <p:spPr bwMode="auto">
          <a:xfrm>
            <a:off x="2000232" y="1857364"/>
            <a:ext cx="2143140" cy="1928826"/>
          </a:xfrm>
          <a:prstGeom prst="roundRect">
            <a:avLst>
              <a:gd name="adj" fmla="val 16667"/>
            </a:avLst>
          </a:prstGeom>
          <a:blipFill dpi="0" rotWithShape="1">
            <a:blip r:embed="rId6">
              <a:lum bright="4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softEdge rad="635000"/>
          </a:effectLst>
        </p:spPr>
        <p:txBody>
          <a:bodyPr wrap="none" anchor="ctr"/>
          <a:lstStyle/>
          <a:p>
            <a:pPr defTabSz="912813"/>
            <a:endParaRPr lang="ru-RU" b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071810"/>
            <a:ext cx="2143140" cy="17908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8643998" cy="1000132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prstTxWarp prst="textTriangle">
              <a:avLst>
                <a:gd name="adj" fmla="val 32149"/>
              </a:avLst>
            </a:prstTxWarp>
            <a:spAutoFit/>
          </a:bodyPr>
          <a:lstStyle/>
          <a:p>
            <a:r>
              <a:rPr lang="ru-RU" sz="40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Monotype Corsiva" pitchFamily="66" charset="0"/>
              </a:rPr>
              <a:t>Будь природе другом</a:t>
            </a:r>
            <a:r>
              <a:rPr lang="ru-RU" sz="40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onotype Corsiva" pitchFamily="66" charset="0"/>
              </a:rPr>
              <a:t>!</a:t>
            </a:r>
            <a:endParaRPr lang="ru-RU" sz="40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оссворд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438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857620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     а    </a:t>
            </a:r>
            <a:r>
              <a:rPr lang="ru-RU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</a:rPr>
              <a:t>б </a:t>
            </a:r>
            <a:r>
              <a:rPr lang="ru-RU" dirty="0" smtClean="0"/>
              <a:t>    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342900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    л    </a:t>
            </a:r>
            <a:r>
              <a:rPr lang="ru-RU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</a:rPr>
              <a:t>е</a:t>
            </a:r>
            <a:r>
              <a:rPr lang="ru-RU" dirty="0" smtClean="0"/>
              <a:t>     </a:t>
            </a:r>
            <a:r>
              <a:rPr lang="ru-RU" dirty="0" err="1" smtClean="0"/>
              <a:t>н</a:t>
            </a:r>
            <a:r>
              <a:rPr lang="ru-RU" dirty="0" smtClean="0"/>
              <a:t>     </a:t>
            </a:r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385762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    у     б   </a:t>
            </a:r>
            <a:r>
              <a:rPr lang="ru-RU" dirty="0" err="1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</a:rPr>
              <a:t>р</a:t>
            </a:r>
            <a:endParaRPr lang="ru-RU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4214818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      е   </a:t>
            </a:r>
            <a:r>
              <a:rPr lang="ru-RU" dirty="0" err="1" smtClean="0"/>
              <a:t>д</a:t>
            </a:r>
            <a:r>
              <a:rPr lang="ru-RU" dirty="0" smtClean="0"/>
              <a:t>     в    </a:t>
            </a:r>
            <a:r>
              <a:rPr lang="ru-RU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</a:rPr>
              <a:t>е  </a:t>
            </a:r>
            <a:r>
              <a:rPr lang="ru-RU" dirty="0" smtClean="0"/>
              <a:t>  </a:t>
            </a:r>
            <a:r>
              <a:rPr lang="ru-RU" dirty="0" err="1" smtClean="0"/>
              <a:t>д</a:t>
            </a:r>
            <a:r>
              <a:rPr lang="ru-RU" dirty="0" smtClean="0"/>
              <a:t>     </a:t>
            </a:r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4572008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    и     </a:t>
            </a:r>
            <a:r>
              <a:rPr lang="ru-RU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</a:rPr>
              <a:t>г</a:t>
            </a:r>
            <a:r>
              <a:rPr lang="ru-RU" dirty="0" smtClean="0"/>
              <a:t>      </a:t>
            </a:r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4929198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   л     а     м    </a:t>
            </a:r>
            <a:r>
              <a:rPr lang="ru-RU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</a:rPr>
              <a:t>и</a:t>
            </a:r>
            <a:r>
              <a:rPr lang="ru-RU" dirty="0" smtClean="0"/>
              <a:t>     </a:t>
            </a:r>
            <a:r>
              <a:rPr lang="ru-RU" dirty="0" err="1" smtClean="0"/>
              <a:t>н</a:t>
            </a:r>
            <a:r>
              <a:rPr lang="ru-RU" dirty="0" smtClean="0"/>
              <a:t>    г      о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ntent.foto.mail.ru/mail/lkibardina/1584/i-2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39" y="357166"/>
            <a:ext cx="23418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stat11.privet.ru/lr/08177b5987979103994f06fadd0309d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143116"/>
            <a:ext cx="1937884" cy="235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Файл:Wise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428868"/>
            <a:ext cx="2559346" cy="188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Картинка 3 из 13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429132"/>
            <a:ext cx="2233634" cy="150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Documents and Settings\home\Мои документы\Мои рисунки\irbi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4572008"/>
            <a:ext cx="2643206" cy="205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ТЮЛЕНИ НАСТОЯЩИ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214290"/>
            <a:ext cx="2571768" cy="172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0"/>
            <a:ext cx="37208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Красная книга – Красная!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Значит, природа в опасности!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Значит, нельзя терять даже </a:t>
            </a:r>
            <a:endParaRPr lang="en-US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миг.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Все живое хранить зовет,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Пусть зовет не напрасно.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Красная книга – </a:t>
            </a:r>
            <a:endParaRPr lang="en-US" sz="2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Красная!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5" name="Picture 5" descr="Красная книг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3346490"/>
            <a:ext cx="2357454" cy="326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642918"/>
            <a:ext cx="320792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ВСПОМНИ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572008"/>
            <a:ext cx="15247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1948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286124"/>
            <a:ext cx="15247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1849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3286124"/>
            <a:ext cx="15247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1984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4500570"/>
            <a:ext cx="15247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1978</a:t>
            </a:r>
          </a:p>
        </p:txBody>
      </p:sp>
      <p:sp>
        <p:nvSpPr>
          <p:cNvPr id="9" name="Выноска со стрелкой вниз 8">
            <a:hlinkClick r:id="rId2" action="ppaction://hlinksldjump"/>
          </p:cNvPr>
          <p:cNvSpPr/>
          <p:nvPr/>
        </p:nvSpPr>
        <p:spPr>
          <a:xfrm>
            <a:off x="428596" y="5500702"/>
            <a:ext cx="914400" cy="914400"/>
          </a:xfrm>
          <a:prstGeom prst="downArrowCallo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" y="1857375"/>
            <a:ext cx="8072438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entury Gothic" pitchFamily="34" charset="0"/>
              </a:rPr>
              <a:t>В нашей стране первая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Красная книга </a:t>
            </a:r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entury Gothic" pitchFamily="34" charset="0"/>
              </a:rPr>
              <a:t>была издана</a:t>
            </a:r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:</a:t>
            </a:r>
            <a:r>
              <a:rPr lang="ru-RU" sz="2800" dirty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entury Gothic" pitchFamily="34" charset="0"/>
              </a:rPr>
              <a:t>  </a:t>
            </a:r>
          </a:p>
        </p:txBody>
      </p:sp>
      <p:pic>
        <p:nvPicPr>
          <p:cNvPr id="11" name="Содержимое 5" descr="кни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862133">
            <a:off x="7000892" y="4500570"/>
            <a:ext cx="1428750" cy="15890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6" descr="J:\Всё к уроку Охрана природы\Экология\эмблема экологии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2357454" cy="157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Picture 2" descr="http://stat11.privet.ru/lr/08177b5987979103994f06fadd0309d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85728"/>
            <a:ext cx="1291922" cy="157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540</Words>
  <Application>Microsoft Office PowerPoint</Application>
  <PresentationFormat>Экран (4:3)</PresentationFormat>
  <Paragraphs>71</Paragraphs>
  <Slides>21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Аполлон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Alenka 2009</dc:creator>
  <cp:lastModifiedBy>XP Alenka 2009</cp:lastModifiedBy>
  <cp:revision>145</cp:revision>
  <dcterms:created xsi:type="dcterms:W3CDTF">2010-11-25T15:38:55Z</dcterms:created>
  <dcterms:modified xsi:type="dcterms:W3CDTF">2011-01-23T15:57:55Z</dcterms:modified>
</cp:coreProperties>
</file>