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92" r:id="rId3"/>
    <p:sldId id="293" r:id="rId4"/>
    <p:sldId id="257" r:id="rId5"/>
    <p:sldId id="294" r:id="rId6"/>
    <p:sldId id="295" r:id="rId7"/>
    <p:sldId id="297" r:id="rId8"/>
    <p:sldId id="261" r:id="rId9"/>
    <p:sldId id="298" r:id="rId10"/>
    <p:sldId id="299" r:id="rId11"/>
    <p:sldId id="29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ECF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536701-5727-49F7-866A-B5D508E707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530DA2-5E0D-4015-B61B-10EA33DFC3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24CA63-63A9-4FD6-852F-FD78CB98ED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248104-508C-43BC-BF1A-5F451E2308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58A3D3-3C85-4F59-BDE0-F1FBA8365F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DE3884-5170-4AE9-9DAD-719C036467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71FD80-672F-4789-8F20-EA2D4696EE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E7A18C-003A-4AE6-AA56-C1B6401600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560318-0A33-40A4-AE94-5BFF3CE694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F843BE-8F29-4BE9-A1CA-5BCE8D97AD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0A7C40-9C87-4334-9C63-3026E83F37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A9E977B-0725-4AF7-9D2C-41DB9AA266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3" Type="http://schemas.openxmlformats.org/officeDocument/2006/relationships/image" Target="../media/image17.gif"/><Relationship Id="rId7" Type="http://schemas.openxmlformats.org/officeDocument/2006/relationships/image" Target="../media/image21.gif"/><Relationship Id="rId12" Type="http://schemas.openxmlformats.org/officeDocument/2006/relationships/image" Target="../media/image25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gif"/><Relationship Id="rId11" Type="http://schemas.openxmlformats.org/officeDocument/2006/relationships/hyperlink" Target="http://arhive.altaypressa.ru/uploads/1246870346.jpg" TargetMode="External"/><Relationship Id="rId5" Type="http://schemas.openxmlformats.org/officeDocument/2006/relationships/image" Target="../media/image19.gif"/><Relationship Id="rId10" Type="http://schemas.openxmlformats.org/officeDocument/2006/relationships/image" Target="../media/image24.gif"/><Relationship Id="rId4" Type="http://schemas.openxmlformats.org/officeDocument/2006/relationships/image" Target="../media/image18.gif"/><Relationship Id="rId9" Type="http://schemas.openxmlformats.org/officeDocument/2006/relationships/image" Target="../media/image23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gif"/><Relationship Id="rId7" Type="http://schemas.openxmlformats.org/officeDocument/2006/relationships/image" Target="../media/image10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64088" y="5013176"/>
            <a:ext cx="3456384" cy="1152128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Учитель физики: </a:t>
            </a:r>
            <a:r>
              <a:rPr lang="ru-RU" sz="1600" dirty="0" err="1" smtClean="0">
                <a:solidFill>
                  <a:schemeClr val="tx1"/>
                </a:solidFill>
              </a:rPr>
              <a:t>Кукаева</a:t>
            </a:r>
            <a:r>
              <a:rPr lang="ru-RU" sz="1600" dirty="0" smtClean="0">
                <a:solidFill>
                  <a:schemeClr val="tx1"/>
                </a:solidFill>
              </a:rPr>
              <a:t> Любовь Ивановна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МОУ « </a:t>
            </a:r>
            <a:r>
              <a:rPr lang="ru-RU" sz="1600" dirty="0" err="1" smtClean="0">
                <a:solidFill>
                  <a:schemeClr val="tx1"/>
                </a:solidFill>
              </a:rPr>
              <a:t>Сарпинская</a:t>
            </a:r>
            <a:r>
              <a:rPr lang="ru-RU" sz="1600" dirty="0" smtClean="0">
                <a:solidFill>
                  <a:schemeClr val="tx1"/>
                </a:solidFill>
              </a:rPr>
              <a:t> СОШ»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Урок физики -7 класс</a:t>
            </a:r>
          </a:p>
          <a:p>
            <a:endParaRPr lang="ru-RU" sz="1600" dirty="0" smtClean="0"/>
          </a:p>
        </p:txBody>
      </p:sp>
      <p:pic>
        <p:nvPicPr>
          <p:cNvPr id="14341" name="Picture 5" descr="anlthouse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653136"/>
            <a:ext cx="1657350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8"/>
          <p:cNvSpPr>
            <a:spLocks noChangeArrowheads="1" noChangeShapeType="1" noTextEdit="1"/>
          </p:cNvSpPr>
          <p:nvPr/>
        </p:nvSpPr>
        <p:spPr bwMode="auto">
          <a:xfrm>
            <a:off x="1475656" y="2564904"/>
            <a:ext cx="6337300" cy="1490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Что изучает физика?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2843808" y="332656"/>
            <a:ext cx="3571900" cy="1857388"/>
            <a:chOff x="928662" y="571480"/>
            <a:chExt cx="3571900" cy="1857388"/>
          </a:xfrm>
        </p:grpSpPr>
        <p:pic>
          <p:nvPicPr>
            <p:cNvPr id="9" name="Picture 3" descr="H:\Анимация\051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8662" y="785794"/>
              <a:ext cx="2428892" cy="1643074"/>
            </a:xfrm>
            <a:prstGeom prst="rect">
              <a:avLst/>
            </a:prstGeom>
            <a:noFill/>
          </p:spPr>
        </p:pic>
        <p:sp>
          <p:nvSpPr>
            <p:cNvPr id="10" name="Прямоугольник 9"/>
            <p:cNvSpPr/>
            <p:nvPr/>
          </p:nvSpPr>
          <p:spPr>
            <a:xfrm>
              <a:off x="2214546" y="1571612"/>
              <a:ext cx="1143008" cy="8572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285984" y="571480"/>
              <a:ext cx="2214578" cy="1285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Равнобедренный треугольник 11"/>
            <p:cNvSpPr/>
            <p:nvPr/>
          </p:nvSpPr>
          <p:spPr>
            <a:xfrm>
              <a:off x="2714612" y="1857364"/>
              <a:ext cx="142876" cy="428628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>
            <a:xfrm>
              <a:off x="3929058" y="1857364"/>
              <a:ext cx="142876" cy="428628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5984" y="714356"/>
              <a:ext cx="21431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i="1" dirty="0" smtClean="0">
                  <a:solidFill>
                    <a:schemeClr val="bg1"/>
                  </a:solidFill>
                </a:rPr>
                <a:t>Физика –</a:t>
              </a:r>
            </a:p>
            <a:p>
              <a:r>
                <a:rPr lang="ru-RU" sz="1600" i="1" dirty="0" smtClean="0">
                  <a:solidFill>
                    <a:schemeClr val="bg1"/>
                  </a:solidFill>
                </a:rPr>
                <a:t>наука  о природе</a:t>
              </a:r>
              <a:endParaRPr lang="ru-RU" sz="1600" i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:\Анимация\Анимация\n3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643182"/>
            <a:ext cx="1724025" cy="1028700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2000232" y="428604"/>
            <a:ext cx="5740120" cy="857256"/>
          </a:xfrm>
          <a:prstGeom prst="cloudCallout">
            <a:avLst>
              <a:gd name="adj1" fmla="val -18368"/>
              <a:gd name="adj2" fmla="val 45992"/>
            </a:avLst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00298" y="571480"/>
            <a:ext cx="4720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Закрепление: Установите </a:t>
            </a:r>
            <a:r>
              <a:rPr lang="ru-RU" sz="2000" b="1" dirty="0" smtClean="0">
                <a:solidFill>
                  <a:srgbClr val="7030A0"/>
                </a:solidFill>
              </a:rPr>
              <a:t>соответствие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42910" y="1928802"/>
            <a:ext cx="2714644" cy="4286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000760" y="1928802"/>
            <a:ext cx="2643206" cy="4286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286116" y="1500174"/>
            <a:ext cx="2857520" cy="4286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357290" y="1928802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вещество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1928802"/>
            <a:ext cx="247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ф</a:t>
            </a:r>
            <a:r>
              <a:rPr lang="ru-RU" b="1" dirty="0" smtClean="0">
                <a:solidFill>
                  <a:srgbClr val="7030A0"/>
                </a:solidFill>
              </a:rPr>
              <a:t>изическое тело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96" y="1500174"/>
            <a:ext cx="130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явление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8195" name="Picture 3" descr="H:\Анимация\Анимация\n1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3143248"/>
            <a:ext cx="1152525" cy="1152525"/>
          </a:xfrm>
          <a:prstGeom prst="rect">
            <a:avLst/>
          </a:prstGeom>
          <a:noFill/>
        </p:spPr>
      </p:pic>
      <p:pic>
        <p:nvPicPr>
          <p:cNvPr id="8196" name="Picture 4" descr="H:\Анимация\Анимация\комп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4572008"/>
            <a:ext cx="1428750" cy="1428750"/>
          </a:xfrm>
          <a:prstGeom prst="rect">
            <a:avLst/>
          </a:prstGeom>
          <a:noFill/>
        </p:spPr>
      </p:pic>
      <p:pic>
        <p:nvPicPr>
          <p:cNvPr id="8197" name="Picture 5" descr="H:\Анимация\13r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44" y="4857760"/>
            <a:ext cx="1143000" cy="857250"/>
          </a:xfrm>
          <a:prstGeom prst="rect">
            <a:avLst/>
          </a:prstGeom>
          <a:noFill/>
        </p:spPr>
      </p:pic>
      <p:pic>
        <p:nvPicPr>
          <p:cNvPr id="8198" name="Picture 6" descr="H:\Анимация\1811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5984" y="4143380"/>
            <a:ext cx="1500198" cy="1719267"/>
          </a:xfrm>
          <a:prstGeom prst="rect">
            <a:avLst/>
          </a:prstGeom>
          <a:noFill/>
        </p:spPr>
      </p:pic>
      <p:pic>
        <p:nvPicPr>
          <p:cNvPr id="8199" name="Picture 7" descr="H:\Анимация\1b3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5286380" y="2643182"/>
            <a:ext cx="1362089" cy="1114430"/>
          </a:xfrm>
          <a:prstGeom prst="rect">
            <a:avLst/>
          </a:prstGeom>
          <a:noFill/>
        </p:spPr>
      </p:pic>
      <p:pic>
        <p:nvPicPr>
          <p:cNvPr id="8200" name="Picture 8" descr="H:\Анимация\2b3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2786050" y="2786058"/>
            <a:ext cx="1014426" cy="952500"/>
          </a:xfrm>
          <a:prstGeom prst="rect">
            <a:avLst/>
          </a:prstGeom>
          <a:noFill/>
        </p:spPr>
      </p:pic>
      <p:pic>
        <p:nvPicPr>
          <p:cNvPr id="8201" name="Picture 9" descr="H:\Анимация\56r5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2910" y="4500570"/>
            <a:ext cx="1357312" cy="1357312"/>
          </a:xfrm>
          <a:prstGeom prst="rect">
            <a:avLst/>
          </a:prstGeom>
          <a:noFill/>
        </p:spPr>
      </p:pic>
      <p:sp>
        <p:nvSpPr>
          <p:cNvPr id="22" name="Выноска-облако 21"/>
          <p:cNvSpPr/>
          <p:nvPr/>
        </p:nvSpPr>
        <p:spPr>
          <a:xfrm>
            <a:off x="3857620" y="4786322"/>
            <a:ext cx="1714512" cy="1071570"/>
          </a:xfrm>
          <a:prstGeom prst="cloudCallout">
            <a:avLst>
              <a:gd name="adj1" fmla="val -18368"/>
              <a:gd name="adj2" fmla="val 45992"/>
            </a:avLst>
          </a:prstGeom>
          <a:solidFill>
            <a:schemeClr val="accent3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железо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Трапеция 22"/>
          <p:cNvSpPr/>
          <p:nvPr/>
        </p:nvSpPr>
        <p:spPr>
          <a:xfrm rot="10800000">
            <a:off x="4143372" y="3357562"/>
            <a:ext cx="928694" cy="857256"/>
          </a:xfrm>
          <a:prstGeom prst="trapezoid">
            <a:avLst/>
          </a:prstGeom>
          <a:solidFill>
            <a:srgbClr val="00B0F0"/>
          </a:solidFill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214810" y="342900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вода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7158" y="3643314"/>
            <a:ext cx="2380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</a:t>
            </a:r>
            <a:r>
              <a:rPr lang="ru-RU" dirty="0" smtClean="0">
                <a:solidFill>
                  <a:srgbClr val="002060"/>
                </a:solidFill>
              </a:rPr>
              <a:t>ваканье лягушки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29520" y="3929066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краб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1472" y="5857892"/>
            <a:ext cx="1532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д</a:t>
            </a:r>
            <a:r>
              <a:rPr lang="ru-RU" dirty="0" smtClean="0">
                <a:solidFill>
                  <a:srgbClr val="002060"/>
                </a:solidFill>
              </a:rPr>
              <a:t>вижение 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планет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670" y="5929330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олет шарика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29520" y="5786454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З</a:t>
            </a:r>
            <a:r>
              <a:rPr lang="ru-RU" dirty="0" smtClean="0">
                <a:solidFill>
                  <a:srgbClr val="002060"/>
                </a:solidFill>
              </a:rPr>
              <a:t>емля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00364" y="364331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гусь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43570" y="3643314"/>
            <a:ext cx="990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олет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голубя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00694" y="5857892"/>
            <a:ext cx="1489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компьютер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0" name="Picture 2" descr="H:\Анимация\115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51920" y="1628800"/>
            <a:ext cx="1285883" cy="1358745"/>
          </a:xfrm>
          <a:prstGeom prst="rect">
            <a:avLst/>
          </a:prstGeom>
          <a:noFill/>
        </p:spPr>
      </p:pic>
      <p:pic>
        <p:nvPicPr>
          <p:cNvPr id="42" name="Picture 4" descr="Картинка 2 из 1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 rot="18704311">
            <a:off x="848296" y="570436"/>
            <a:ext cx="644884" cy="1309409"/>
          </a:xfrm>
          <a:prstGeom prst="rect">
            <a:avLst/>
          </a:prstGeom>
          <a:noFill/>
          <a:ln w="63500" cmpd="dbl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22" grpId="0" animBg="1"/>
      <p:bldP spid="23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317552" cy="5706960"/>
          </a:xfrm>
        </p:spPr>
        <p:txBody>
          <a:bodyPr>
            <a:normAutofit fontScale="62500" lnSpcReduction="20000"/>
          </a:bodyPr>
          <a:lstStyle/>
          <a:p>
            <a:r>
              <a:rPr lang="ru-RU" u="sng" dirty="0" smtClean="0"/>
              <a:t> </a:t>
            </a:r>
            <a:r>
              <a:rPr lang="ru-RU" dirty="0" smtClean="0"/>
              <a:t>                                     </a:t>
            </a:r>
            <a:r>
              <a:rPr lang="ru-RU" dirty="0" smtClean="0"/>
              <a:t>Любому телу природы</a:t>
            </a:r>
          </a:p>
          <a:p>
            <a:r>
              <a:rPr lang="ru-RU" dirty="0" smtClean="0"/>
              <a:t>                                      Присуще много свойств</a:t>
            </a:r>
          </a:p>
          <a:p>
            <a:r>
              <a:rPr lang="ru-RU" dirty="0" smtClean="0"/>
              <a:t>                                      Выглядят по - разному они</a:t>
            </a:r>
          </a:p>
          <a:p>
            <a:r>
              <a:rPr lang="ru-RU" dirty="0" smtClean="0"/>
              <a:t>                                      И состоят все из веществ.</a:t>
            </a:r>
          </a:p>
          <a:p>
            <a:r>
              <a:rPr lang="ru-RU" dirty="0" smtClean="0"/>
              <a:t>                                      Подвержены к тому же измененью</a:t>
            </a:r>
          </a:p>
          <a:p>
            <a:r>
              <a:rPr lang="ru-RU" dirty="0" smtClean="0"/>
              <a:t>                                      Вот вроде жидкость была,</a:t>
            </a:r>
          </a:p>
          <a:p>
            <a:r>
              <a:rPr lang="ru-RU" dirty="0" smtClean="0"/>
              <a:t>                                      Но через какое-то мгновенье</a:t>
            </a:r>
          </a:p>
          <a:p>
            <a:r>
              <a:rPr lang="ru-RU" dirty="0" smtClean="0"/>
              <a:t>                                      На этом месте не осталось и следа.</a:t>
            </a:r>
          </a:p>
          <a:p>
            <a:r>
              <a:rPr lang="ru-RU" dirty="0" smtClean="0"/>
              <a:t>                                      Физика всем явленьям</a:t>
            </a:r>
          </a:p>
          <a:p>
            <a:r>
              <a:rPr lang="ru-RU" dirty="0" smtClean="0"/>
              <a:t>                                      Может дать ответ:</a:t>
            </a:r>
          </a:p>
          <a:p>
            <a:r>
              <a:rPr lang="ru-RU" dirty="0" smtClean="0"/>
              <a:t>                                      Почему тела или </a:t>
            </a:r>
            <a:r>
              <a:rPr lang="ru-RU" dirty="0" smtClean="0"/>
              <a:t>машины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                              </a:t>
            </a:r>
            <a:r>
              <a:rPr lang="ru-RU" dirty="0" smtClean="0"/>
              <a:t>склонны к движеньям,</a:t>
            </a:r>
          </a:p>
          <a:p>
            <a:r>
              <a:rPr lang="ru-RU" dirty="0" smtClean="0"/>
              <a:t>                                      Откуда берется электрический свет?</a:t>
            </a:r>
          </a:p>
          <a:p>
            <a:r>
              <a:rPr lang="ru-RU" dirty="0" smtClean="0"/>
              <a:t>                                      Природу звука озвучит</a:t>
            </a:r>
          </a:p>
          <a:p>
            <a:r>
              <a:rPr lang="ru-RU" dirty="0" smtClean="0"/>
              <a:t>                                      Расскажет все про магнит</a:t>
            </a:r>
          </a:p>
          <a:p>
            <a:r>
              <a:rPr lang="ru-RU" dirty="0" smtClean="0"/>
              <a:t>                                      О смерчах, грозах, цунами</a:t>
            </a:r>
          </a:p>
          <a:p>
            <a:r>
              <a:rPr lang="ru-RU" dirty="0" smtClean="0"/>
              <a:t>                                      Доходчиво нам объяснит.</a:t>
            </a:r>
          </a:p>
          <a:p>
            <a:r>
              <a:rPr lang="ru-RU" dirty="0" smtClean="0"/>
              <a:t>                                      За природой наблюдают</a:t>
            </a:r>
          </a:p>
          <a:p>
            <a:r>
              <a:rPr lang="ru-RU" dirty="0" smtClean="0"/>
              <a:t>                                      Физики с давних времен</a:t>
            </a:r>
          </a:p>
          <a:p>
            <a:r>
              <a:rPr lang="ru-RU" dirty="0" smtClean="0"/>
              <a:t>                                      Создают приборы и опыты ставят.</a:t>
            </a:r>
          </a:p>
          <a:p>
            <a:r>
              <a:rPr lang="ru-RU" dirty="0" smtClean="0"/>
              <a:t>                                      Ведь в физике вся соль!</a:t>
            </a:r>
          </a:p>
          <a:p>
            <a:endParaRPr lang="ru-RU" dirty="0"/>
          </a:p>
        </p:txBody>
      </p:sp>
      <p:pic>
        <p:nvPicPr>
          <p:cNvPr id="4" name="Picture 2" descr="H:\Анимация\0111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80434" flipH="1">
            <a:off x="706105" y="2857407"/>
            <a:ext cx="2288296" cy="3514169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611560" y="692696"/>
            <a:ext cx="3168352" cy="2143140"/>
          </a:xfrm>
          <a:prstGeom prst="cloudCallout">
            <a:avLst>
              <a:gd name="adj1" fmla="val -20833"/>
              <a:gd name="adj2" fmla="val 29847"/>
            </a:avLst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071538" y="1500174"/>
            <a:ext cx="357190" cy="35719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2699792" y="1124744"/>
            <a:ext cx="357190" cy="35719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2411760" y="2060848"/>
            <a:ext cx="357190" cy="35719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1691680" y="836712"/>
            <a:ext cx="357190" cy="35719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1763688" y="1700808"/>
            <a:ext cx="357190" cy="35719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/>
              <a:t>Не то что мните вы природа</a:t>
            </a:r>
            <a:br>
              <a:rPr lang="ru-RU" sz="3200" dirty="0" smtClean="0"/>
            </a:br>
            <a:r>
              <a:rPr lang="ru-RU" sz="3200" dirty="0" smtClean="0"/>
              <a:t>                                     Не слепок, не бездушный лик,</a:t>
            </a:r>
            <a:br>
              <a:rPr lang="ru-RU" sz="3200" dirty="0" smtClean="0"/>
            </a:br>
            <a:r>
              <a:rPr lang="ru-RU" sz="3200" dirty="0" smtClean="0"/>
              <a:t>                                     В ней есть душа, в ней есть свобода</a:t>
            </a:r>
            <a:br>
              <a:rPr lang="ru-RU" sz="3200" dirty="0" smtClean="0"/>
            </a:br>
            <a:r>
              <a:rPr lang="ru-RU" sz="3200" dirty="0" smtClean="0"/>
              <a:t>                                     В ней есть любовь, в ней есть язык.</a:t>
            </a:r>
          </a:p>
          <a:p>
            <a:pPr>
              <a:buFont typeface="Wingdings 2" pitchFamily="18" charset="2"/>
              <a:buNone/>
            </a:pP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25144"/>
            <a:ext cx="3781048" cy="1051560"/>
          </a:xfrm>
        </p:spPr>
        <p:txBody>
          <a:bodyPr>
            <a:normAutofit/>
          </a:bodyPr>
          <a:lstStyle/>
          <a:p>
            <a:r>
              <a:rPr lang="ru-RU" sz="2000" b="0" dirty="0" smtClean="0">
                <a:solidFill>
                  <a:schemeClr val="tx1"/>
                </a:solidFill>
              </a:rPr>
              <a:t>Аристотель  (384-322 </a:t>
            </a:r>
            <a:r>
              <a:rPr lang="ru-RU" sz="2000" b="0" dirty="0" smtClean="0">
                <a:solidFill>
                  <a:schemeClr val="tx1"/>
                </a:solidFill>
              </a:rPr>
              <a:t>гг. до н. э.) - древнегреческий философ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0418" name="Picture 2" descr="C:\Users\admin\Downloads\197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3672408" cy="4333442"/>
          </a:xfrm>
          <a:prstGeom prst="rect">
            <a:avLst/>
          </a:prstGeom>
          <a:noFill/>
        </p:spPr>
      </p:pic>
      <p:pic>
        <p:nvPicPr>
          <p:cNvPr id="60419" name="Picture 3" descr="C:\Users\admin\Downloads\lomonos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76672"/>
            <a:ext cx="3384376" cy="417646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76056" y="4869160"/>
            <a:ext cx="3384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Россия </a:t>
            </a:r>
            <a:r>
              <a:rPr lang="en-US" sz="2800" dirty="0"/>
              <a:t>XVIII </a:t>
            </a:r>
            <a:r>
              <a:rPr lang="ru-RU" sz="2800" dirty="0" smtClean="0"/>
              <a:t>век – М.В. Ломоносов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rgbClr val="FF0000"/>
              </a:solidFill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rgbClr val="FF0000"/>
              </a:solidFill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rgbClr val="FF0000"/>
                </a:solidFill>
                <a:latin typeface="Century" pitchFamily="18" charset="0"/>
              </a:rPr>
              <a:t>ФИЗИКА </a:t>
            </a:r>
            <a:r>
              <a:rPr lang="ru-RU" sz="2000" dirty="0" smtClean="0">
                <a:solidFill>
                  <a:srgbClr val="FF0000"/>
                </a:solidFill>
                <a:latin typeface="Century" pitchFamily="18" charset="0"/>
              </a:rPr>
              <a:t>- одна из наук о природе.  «</a:t>
            </a:r>
            <a:r>
              <a:rPr lang="ru-RU" sz="2000" dirty="0" err="1" smtClean="0">
                <a:solidFill>
                  <a:srgbClr val="FF0000"/>
                </a:solidFill>
                <a:latin typeface="Century" pitchFamily="18" charset="0"/>
              </a:rPr>
              <a:t>Фюзис</a:t>
            </a:r>
            <a:r>
              <a:rPr lang="ru-RU" sz="2000" dirty="0" smtClean="0">
                <a:solidFill>
                  <a:srgbClr val="FF0000"/>
                </a:solidFill>
                <a:latin typeface="Century" pitchFamily="18" charset="0"/>
              </a:rPr>
              <a:t>» -  в переводе с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solidFill>
                  <a:srgbClr val="FF0000"/>
                </a:solidFill>
                <a:latin typeface="Century" pitchFamily="18" charset="0"/>
              </a:rPr>
              <a:t>греческого  означает «природа».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Физика         </a:t>
            </a:r>
            <a:r>
              <a:rPr lang="ru-RU" sz="2000" dirty="0" smtClean="0">
                <a:latin typeface="Century" pitchFamily="18" charset="0"/>
              </a:rPr>
              <a:t>	             механические                        эти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изучает        		электрические                   явления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явления       		магнитные                      называются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                     		тепловые                       физическими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                     		звуковые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latin typeface="Century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  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Century" pitchFamily="18" charset="0"/>
              </a:rPr>
              <a:t>                                            </a:t>
            </a:r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1857375" y="2857500"/>
            <a:ext cx="1150938" cy="576263"/>
          </a:xfrm>
          <a:prstGeom prst="notchedRightArrow">
            <a:avLst>
              <a:gd name="adj1" fmla="val 50000"/>
              <a:gd name="adj2" fmla="val 49931"/>
            </a:avLst>
          </a:prstGeom>
          <a:solidFill>
            <a:srgbClr val="CECFD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1" name="AutoShape 8"/>
          <p:cNvSpPr>
            <a:spLocks noChangeArrowheads="1"/>
          </p:cNvSpPr>
          <p:nvPr/>
        </p:nvSpPr>
        <p:spPr bwMode="auto">
          <a:xfrm>
            <a:off x="5000625" y="2857500"/>
            <a:ext cx="1081088" cy="647700"/>
          </a:xfrm>
          <a:custGeom>
            <a:avLst/>
            <a:gdLst>
              <a:gd name="T0" fmla="*/ 810814 w 21600"/>
              <a:gd name="T1" fmla="*/ 0 h 21600"/>
              <a:gd name="T2" fmla="*/ 0 w 21600"/>
              <a:gd name="T3" fmla="*/ 323850 h 21600"/>
              <a:gd name="T4" fmla="*/ 810814 w 21600"/>
              <a:gd name="T5" fmla="*/ 647700 h 21600"/>
              <a:gd name="T6" fmla="*/ 1081086 w 21600"/>
              <a:gd name="T7" fmla="*/ 32385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ECFD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15616" y="0"/>
            <a:ext cx="673357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1.</a:t>
            </a:r>
            <a:r>
              <a:rPr lang="ru-RU" sz="5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Что такое физика?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15" name="Picture 4" descr="H:\Анимация\2b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3501008"/>
            <a:ext cx="1891588" cy="1286706"/>
          </a:xfrm>
          <a:prstGeom prst="rect">
            <a:avLst/>
          </a:prstGeom>
          <a:noFill/>
        </p:spPr>
      </p:pic>
      <p:pic>
        <p:nvPicPr>
          <p:cNvPr id="16" name="Picture 10" descr="H:\Анимация\13r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717032"/>
            <a:ext cx="1512168" cy="2098785"/>
          </a:xfrm>
          <a:prstGeom prst="rect">
            <a:avLst/>
          </a:prstGeom>
          <a:noFill/>
        </p:spPr>
      </p:pic>
      <p:pic>
        <p:nvPicPr>
          <p:cNvPr id="17" name="Picture 30" descr="Магниты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573016"/>
            <a:ext cx="1584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9" descr="H:\Анимация\30r2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645024"/>
            <a:ext cx="1285884" cy="2143140"/>
          </a:xfrm>
          <a:prstGeom prst="rect">
            <a:avLst/>
          </a:prstGeom>
          <a:noFill/>
        </p:spPr>
      </p:pic>
      <p:pic>
        <p:nvPicPr>
          <p:cNvPr id="19" name="Picture 14" descr="H:\Анимация\30r6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869160"/>
            <a:ext cx="1520180" cy="1610667"/>
          </a:xfrm>
          <a:prstGeom prst="rect">
            <a:avLst/>
          </a:prstGeom>
          <a:noFill/>
        </p:spPr>
      </p:pic>
      <p:pic>
        <p:nvPicPr>
          <p:cNvPr id="20" name="Picture 10" descr="Образование тени}"/>
          <p:cNvPicPr>
            <a:picLocks noChangeAspect="1" noChangeArrowheads="1"/>
          </p:cNvPicPr>
          <p:nvPr/>
        </p:nvPicPr>
        <p:blipFill>
          <a:blip r:embed="rId8" cstate="print"/>
          <a:srcRect t="48750"/>
          <a:stretch>
            <a:fillRect/>
          </a:stretch>
        </p:blipFill>
        <p:spPr bwMode="auto">
          <a:xfrm>
            <a:off x="4067944" y="5013176"/>
            <a:ext cx="2675310" cy="154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200" dirty="0" smtClean="0"/>
              <a:t>Физика  устанавливает  </a:t>
            </a:r>
            <a:r>
              <a:rPr lang="ru-RU" sz="3200" b="1" dirty="0" smtClean="0">
                <a:latin typeface="Book Antiqua" pitchFamily="18" charset="0"/>
              </a:rPr>
              <a:t>ЗАКОНЫ</a:t>
            </a:r>
            <a:r>
              <a:rPr lang="ru-RU" sz="3200" dirty="0" smtClean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которые  помогают объяснить,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 почему происходят те или иные </a:t>
            </a:r>
            <a:r>
              <a:rPr lang="ru-RU" sz="3200" dirty="0" smtClean="0">
                <a:solidFill>
                  <a:srgbClr val="002060"/>
                </a:solidFill>
              </a:rPr>
              <a:t>явления</a:t>
            </a:r>
          </a:p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Физические явления могут происходить с любыми телами,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 как живой природы, так и неживой.</a:t>
            </a:r>
          </a:p>
          <a:p>
            <a:pPr algn="ctr"/>
            <a:endParaRPr lang="ru-RU" sz="32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708920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4581128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В физике также используются специальные слова –</a:t>
            </a:r>
          </a:p>
          <a:p>
            <a:pPr algn="ctr"/>
            <a:r>
              <a:rPr lang="ru-RU" sz="2800" dirty="0" smtClean="0"/>
              <a:t> </a:t>
            </a:r>
            <a:r>
              <a:rPr lang="ru-RU" sz="2800" b="1" dirty="0" smtClean="0">
                <a:latin typeface="Book Antiqua" pitchFamily="18" charset="0"/>
              </a:rPr>
              <a:t>физические термины</a:t>
            </a:r>
            <a:endParaRPr lang="ru-RU" sz="28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  <a:latin typeface="Book Antiqua" pitchFamily="18" charset="0"/>
              </a:rPr>
              <a:t>МАТЕРИЯ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означает все то, что существует во Вселенной</a:t>
            </a:r>
            <a:endParaRPr lang="ru-RU" sz="3200" dirty="0" smtClean="0">
              <a:solidFill>
                <a:schemeClr val="accent1"/>
              </a:solidFill>
            </a:endParaRPr>
          </a:p>
          <a:p>
            <a:r>
              <a:rPr lang="ru-RU" sz="3200" b="1" dirty="0" smtClean="0">
                <a:solidFill>
                  <a:schemeClr val="accent1"/>
                </a:solidFill>
                <a:latin typeface="Book Antiqua" pitchFamily="18" charset="0"/>
              </a:rPr>
              <a:t>вещество </a:t>
            </a:r>
            <a:r>
              <a:rPr lang="ru-RU" sz="3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то, из чего состоят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окружающие  тела</a:t>
            </a:r>
            <a:endParaRPr lang="ru-RU" dirty="0" smtClean="0">
              <a:solidFill>
                <a:schemeClr val="accent1"/>
              </a:solidFill>
            </a:endParaRPr>
          </a:p>
          <a:p>
            <a:pPr algn="r"/>
            <a:r>
              <a:rPr lang="ru-RU" sz="3200" b="1" dirty="0" smtClean="0">
                <a:solidFill>
                  <a:schemeClr val="accent1"/>
                </a:solidFill>
                <a:latin typeface="Book Antiqua" pitchFamily="18" charset="0"/>
              </a:rPr>
              <a:t>поле</a:t>
            </a:r>
          </a:p>
          <a:p>
            <a:pPr algn="r"/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особый вид материи,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 отличный от вещества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581128"/>
            <a:ext cx="57606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</a:rPr>
              <a:t>Физическим телом  </a:t>
            </a:r>
            <a:r>
              <a:rPr lang="ru-RU" sz="2800" dirty="0" smtClean="0">
                <a:solidFill>
                  <a:srgbClr val="002060"/>
                </a:solidFill>
              </a:rPr>
              <a:t>называют  любое из окружающих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 тел: каплю воды, тетрадь, школу, птицу, песчинку и др.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14480" y="500042"/>
            <a:ext cx="5857916" cy="5715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14480" y="500042"/>
            <a:ext cx="5785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Book Antiqua" pitchFamily="18" charset="0"/>
              </a:rPr>
              <a:t>Источники физических знаний</a:t>
            </a:r>
            <a:endParaRPr lang="ru-RU" sz="2800" b="1" dirty="0">
              <a:solidFill>
                <a:srgbClr val="7030A0"/>
              </a:solidFill>
              <a:latin typeface="Book Antiqua" pitchFamily="18" charset="0"/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2643174" y="1142984"/>
            <a:ext cx="714380" cy="642942"/>
          </a:xfrm>
          <a:prstGeom prst="curvedLef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5786446" y="1142984"/>
            <a:ext cx="714380" cy="642942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1857364"/>
            <a:ext cx="3357586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14942" y="1857364"/>
            <a:ext cx="328614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4348" y="1928802"/>
            <a:ext cx="3063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Book Antiqua" pitchFamily="18" charset="0"/>
              </a:rPr>
              <a:t>НАБЛЮДЕНИЯ</a:t>
            </a:r>
            <a:endParaRPr lang="ru-RU" sz="2800" b="1" dirty="0">
              <a:solidFill>
                <a:srgbClr val="7030A0"/>
              </a:solidFill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9322" y="1928802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Book Antiqua" pitchFamily="18" charset="0"/>
              </a:rPr>
              <a:t>ОПЫТЫ</a:t>
            </a:r>
            <a:endParaRPr lang="ru-RU" sz="2800" b="1" dirty="0">
              <a:solidFill>
                <a:srgbClr val="7030A0"/>
              </a:solidFill>
              <a:latin typeface="Book Antiqua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1000100" y="4572008"/>
            <a:ext cx="2714644" cy="500066"/>
          </a:xfrm>
          <a:prstGeom prst="cloudCallout">
            <a:avLst>
              <a:gd name="adj1" fmla="val -16566"/>
              <a:gd name="adj2" fmla="val 4756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 descr="H:\Анимация\4m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857496"/>
            <a:ext cx="1500198" cy="1875248"/>
          </a:xfrm>
          <a:prstGeom prst="rect">
            <a:avLst/>
          </a:prstGeom>
          <a:noFill/>
        </p:spPr>
      </p:pic>
      <p:pic>
        <p:nvPicPr>
          <p:cNvPr id="6147" name="Picture 3" descr="H:\Анимация\1012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57158" y="2357430"/>
            <a:ext cx="1571636" cy="1397009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00034" y="5214950"/>
            <a:ext cx="3801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Все не раз наблюдали, что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снеговик  весной, когда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 пригреет солнышко, растает,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ревратившись в лужицу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6" name="Picture 5" descr="anipis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2571744"/>
            <a:ext cx="1871663" cy="2663825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429124" y="5214950"/>
            <a:ext cx="4429156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Итальянский  ученый Галилео Галилей, чтобы изучить, как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происходит падение тел, ронял разные шары с башни в г.Пиза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7" grpId="0" animBg="1"/>
      <p:bldP spid="8" grpId="0" animBg="1"/>
      <p:bldP spid="9" grpId="0"/>
      <p:bldP spid="10" grpId="0"/>
      <p:bldP spid="12" grpId="0" animBg="1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357188"/>
            <a:ext cx="7772400" cy="594995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     </a:t>
            </a:r>
            <a:r>
              <a:rPr lang="ru-RU" u="sng" smtClean="0">
                <a:latin typeface="Century" pitchFamily="18" charset="0"/>
              </a:rPr>
              <a:t>Если гипотеза подтверждается </a:t>
            </a:r>
          </a:p>
          <a:p>
            <a:pPr>
              <a:buFontTx/>
              <a:buNone/>
            </a:pPr>
            <a:r>
              <a:rPr lang="ru-RU" u="sng" smtClean="0">
                <a:latin typeface="Century" pitchFamily="18" charset="0"/>
              </a:rPr>
              <a:t>опытом, то человек получает знание о</a:t>
            </a:r>
          </a:p>
          <a:p>
            <a:pPr>
              <a:buFontTx/>
              <a:buNone/>
            </a:pPr>
            <a:r>
              <a:rPr lang="ru-RU" u="sng" smtClean="0">
                <a:latin typeface="Century" pitchFamily="18" charset="0"/>
              </a:rPr>
              <a:t>заинтересовавшем его явлении!</a:t>
            </a:r>
            <a:endParaRPr lang="ru-RU" smtClean="0">
              <a:latin typeface="Century" pitchFamily="18" charset="0"/>
            </a:endParaRPr>
          </a:p>
          <a:p>
            <a:pPr>
              <a:buFontTx/>
              <a:buNone/>
            </a:pPr>
            <a:endParaRPr lang="ru-RU" smtClean="0">
              <a:latin typeface="Century" pitchFamily="18" charset="0"/>
            </a:endParaRP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    Это знание </a:t>
            </a: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отражается в виде </a:t>
            </a: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законов, формул, </a:t>
            </a: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которые  мы </a:t>
            </a: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изучаем в курсе </a:t>
            </a:r>
          </a:p>
          <a:p>
            <a:pPr>
              <a:buFontTx/>
              <a:buNone/>
            </a:pPr>
            <a:r>
              <a:rPr lang="ru-RU" smtClean="0">
                <a:latin typeface="Century" pitchFamily="18" charset="0"/>
              </a:rPr>
              <a:t>физики.</a:t>
            </a:r>
          </a:p>
        </p:txBody>
      </p:sp>
      <p:pic>
        <p:nvPicPr>
          <p:cNvPr id="21508" name="Picture 5" descr="Гроотвод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5148263" y="2060575"/>
            <a:ext cx="367188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3857625" y="6429375"/>
            <a:ext cx="428625" cy="428625"/>
          </a:xfrm>
          <a:prstGeom prst="actionButtonBackPrevio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43174" y="500042"/>
            <a:ext cx="4214842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786050" y="571480"/>
            <a:ext cx="3809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Book Antiqua" pitchFamily="18" charset="0"/>
              </a:rPr>
              <a:t>Сегодня мы узнали, что</a:t>
            </a:r>
            <a:endParaRPr lang="ru-RU" sz="2400" b="1" dirty="0">
              <a:solidFill>
                <a:srgbClr val="7030A0"/>
              </a:solidFill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356" y="1285860"/>
            <a:ext cx="2874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физика – наука о 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00562" y="1285860"/>
            <a:ext cx="2000264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714876" y="1285860"/>
            <a:ext cx="1436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природе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1857364"/>
            <a:ext cx="410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физика изучает различные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1857364"/>
            <a:ext cx="2000264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072066" y="1857364"/>
            <a:ext cx="1428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явления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2786058"/>
            <a:ext cx="32704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различают явления :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29058" y="2428868"/>
            <a:ext cx="4286280" cy="11430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000496" y="2428868"/>
            <a:ext cx="2396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механические,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2428868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световые,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00496" y="2786058"/>
            <a:ext cx="169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звуковые,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00496" y="3143248"/>
            <a:ext cx="1899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магнитные,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86446" y="2786058"/>
            <a:ext cx="2483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электрические,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43636" y="3143248"/>
            <a:ext cx="1619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тепловые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357686" y="3643314"/>
            <a:ext cx="1714512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928662" y="3643314"/>
            <a:ext cx="3384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физика устанавливает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00562" y="3643314"/>
            <a:ext cx="12795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законы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662" y="4143380"/>
            <a:ext cx="7720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ученые – физики пользуются специальными словами,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  которые называются 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43372" y="4500570"/>
            <a:ext cx="3429024" cy="428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143372" y="4500570"/>
            <a:ext cx="3374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физические термины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5720" y="5000636"/>
            <a:ext cx="6846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все, что нас окружает во Вселенной называется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072330" y="5000636"/>
            <a:ext cx="1643106" cy="428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7215206" y="5000636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материя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071934" y="5500702"/>
            <a:ext cx="2857520" cy="428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714348" y="5500702"/>
            <a:ext cx="3365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два вида материи это: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43372" y="5500702"/>
            <a:ext cx="2672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вещество и поле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429256" y="6000768"/>
            <a:ext cx="3357586" cy="428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85720" y="6000768"/>
            <a:ext cx="51764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источники физических знаний - это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29256" y="6000768"/>
            <a:ext cx="3387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наблюдения и опыты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6" grpId="0"/>
      <p:bldP spid="7" grpId="0"/>
      <p:bldP spid="8" grpId="0" animBg="1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  <p:bldP spid="24" grpId="0"/>
      <p:bldP spid="25" grpId="0" animBg="1"/>
      <p:bldP spid="26" grpId="0"/>
      <p:bldP spid="27" grpId="0" animBg="1"/>
      <p:bldP spid="28" grpId="0"/>
      <p:bldP spid="29" grpId="0"/>
      <p:bldP spid="30" grpId="0" animBg="1"/>
      <p:bldP spid="31" grpId="0"/>
      <p:bldP spid="3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461</Words>
  <Application>Microsoft Office PowerPoint</Application>
  <PresentationFormat>Экран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Times New Roman</vt:lpstr>
      <vt:lpstr>Arial</vt:lpstr>
      <vt:lpstr>Wingdings 2</vt:lpstr>
      <vt:lpstr>Wingdings</vt:lpstr>
      <vt:lpstr>Wingdings 3</vt:lpstr>
      <vt:lpstr>Calibri</vt:lpstr>
      <vt:lpstr>Century</vt:lpstr>
      <vt:lpstr>Аспект</vt:lpstr>
      <vt:lpstr>Слайд 1</vt:lpstr>
      <vt:lpstr>Слайд 2</vt:lpstr>
      <vt:lpstr>Аристотель  (384-322 гг. до н. э.) - древнегреческий философ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Мы</dc:creator>
  <cp:lastModifiedBy>admin</cp:lastModifiedBy>
  <cp:revision>20</cp:revision>
  <dcterms:created xsi:type="dcterms:W3CDTF">2007-11-08T14:13:34Z</dcterms:created>
  <dcterms:modified xsi:type="dcterms:W3CDTF">2011-01-28T21:01:28Z</dcterms:modified>
</cp:coreProperties>
</file>