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799C-AE41-40CB-B25A-E1565C20B9AD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30AD7-93DD-4AB6-9CC1-22112CE8A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FA46-8AEE-40CB-8195-C66688478DB4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7398-8780-47EA-AC5C-A0EAA2E2F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E3531-CEDA-4C84-86ED-27102CB9D25D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5AE72-8535-4DA5-A2D8-259024D91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C8D55F8-2038-496A-B48A-6D568C66A127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D7C5717-2181-4A8B-82B2-A6A878E64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CCF0A-808D-43C8-99AD-3184872CA3E5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8A724-3EE6-4256-8023-8E3C8E9B37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2B57C-B1FC-49F2-A60E-9838EC5E64DE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2E6C3-5413-428A-AE83-9FCABBE64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A47B4-E000-4565-8989-E5BE298F6D20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52A49-7CFB-4A79-9563-08B492895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9426145-2DCF-4375-B2F0-AD557E9EC1BE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46253E-A5B4-4D37-9B24-ED970818B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5072-0C68-4AE5-9A12-771AFDC8C79D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99525-552C-40C1-9A30-D3ED6BEC8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139C389-9B04-4570-8BF6-8B98EAF7B3BF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D3B67A3-0BF2-445B-A168-8F38BF0D2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6C06693-1FE5-4BD5-AE90-9777C799B972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46DEC3C-453F-4659-8F75-3E63488EC8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8C3384F-B1B3-48B4-9D1B-5C2F9865ED9C}" type="datetimeFigureOut">
              <a:rPr lang="ru-RU"/>
              <a:pPr>
                <a:defRPr/>
              </a:pPr>
              <a:t>28.02.2011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937A775-A06E-495F-9F02-FD43BAEDA9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Тест по теме:</a:t>
            </a:r>
            <a:br>
              <a:rPr lang="ru-RU" dirty="0" smtClean="0"/>
            </a:br>
            <a:r>
              <a:rPr lang="ru-RU" dirty="0" smtClean="0"/>
              <a:t> «Параллельные прямые», 7 класс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3286125" y="4786313"/>
            <a:ext cx="1928813" cy="12858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1052513"/>
            <a:ext cx="7467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500" cap="none" smtClean="0"/>
              <a:t/>
            </a:r>
            <a:br>
              <a:rPr lang="en-US" sz="2500" cap="none" smtClean="0"/>
            </a:br>
            <a:r>
              <a:rPr lang="en-US" sz="2500" cap="none" smtClean="0"/>
              <a:t/>
            </a:r>
            <a:br>
              <a:rPr lang="en-US" sz="2500" cap="none" smtClean="0"/>
            </a:br>
            <a:r>
              <a:rPr lang="en-US" sz="2500" cap="none" smtClean="0"/>
              <a:t/>
            </a:r>
            <a:br>
              <a:rPr lang="en-US" sz="2500" cap="none" smtClean="0"/>
            </a:br>
            <a:r>
              <a:rPr lang="ru-RU" sz="2500" cap="none" smtClean="0"/>
              <a:t>СУММА НАКРЕСТ ЛЕЖАЩИХ УГЛОВ ПРИ ПЕРЕСЕЧЕНИИ ДВУХ ПАРАЛЛЕЛЬНЫХ ПРЯМЫХ СЕКУЩЕЙ РАВНА 210⁰.</a:t>
            </a:r>
            <a:br>
              <a:rPr lang="ru-RU" sz="2500" cap="none" smtClean="0"/>
            </a:br>
            <a:r>
              <a:rPr lang="ru-RU" sz="2500" cap="none" smtClean="0"/>
              <a:t> НАЙДИТЕ ЭТИ УГЛЫ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mtClean="0"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hlinkClick r:id="rId2" action="ppaction://hlinksldjump"/>
              </a:rPr>
              <a:t>а) 180⁰ и 30⁰;</a:t>
            </a: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hlinkClick r:id="rId2" action="ppaction://hlinksldjump"/>
              </a:rPr>
              <a:t>б) 90⁰ и 120⁰;</a:t>
            </a: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hlinkClick r:id="" action="ppaction://hlinkshowjump?jump=nextslide"/>
              </a:rPr>
              <a:t>в) 105⁰ и 105⁰;</a:t>
            </a: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hlinkClick r:id="rId2" action="ppaction://hlinksldjump"/>
              </a:rPr>
              <a:t>г) 75⁰ и 75⁰.</a:t>
            </a:r>
            <a:endParaRPr lang="ru-RU" smtClean="0"/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8689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cap="none" smtClean="0"/>
              <a:t>ПРЯМЫЕ </a:t>
            </a:r>
            <a:r>
              <a:rPr lang="ru-RU" sz="2800" cap="none" smtClean="0">
                <a:latin typeface="Arial" charset="0"/>
              </a:rPr>
              <a:t>а</a:t>
            </a:r>
            <a:r>
              <a:rPr lang="ru-RU" sz="2800" cap="none" smtClean="0"/>
              <a:t> И </a:t>
            </a:r>
            <a:r>
              <a:rPr lang="en-US" sz="2800" cap="none" smtClean="0">
                <a:latin typeface="Arial" charset="0"/>
              </a:rPr>
              <a:t>b</a:t>
            </a:r>
            <a:r>
              <a:rPr lang="en-US" sz="2800" cap="none" smtClean="0"/>
              <a:t> </a:t>
            </a:r>
            <a:r>
              <a:rPr lang="ru-RU" sz="2800" cap="none" smtClean="0"/>
              <a:t>ПЕРПЕНДИКУЛЯРНЫ К ПРЯМОЙ </a:t>
            </a:r>
            <a:r>
              <a:rPr lang="en-US" sz="2800" cap="none" smtClean="0"/>
              <a:t>p</a:t>
            </a:r>
            <a:r>
              <a:rPr lang="ru-RU" sz="2800" cap="none" smtClean="0"/>
              <a:t>, ПРЯМАЯ </a:t>
            </a:r>
            <a:r>
              <a:rPr lang="en-US" sz="2800" cap="none" smtClean="0"/>
              <a:t>c</a:t>
            </a:r>
            <a:r>
              <a:rPr lang="ru-RU" sz="2800" cap="none" smtClean="0"/>
              <a:t> ПЕРЕСЕКАЕТ ПРЯМУЮ </a:t>
            </a:r>
            <a:r>
              <a:rPr lang="en-US" sz="2800" cap="none" smtClean="0"/>
              <a:t>a</a:t>
            </a:r>
            <a:r>
              <a:rPr lang="ru-RU" sz="2800" cap="none" smtClean="0"/>
              <a:t> .КАКОЕ ИЗ УТВЕРЖДЕНИЙ ВЕРНО:</a:t>
            </a:r>
            <a:br>
              <a:rPr lang="ru-RU" sz="2800" cap="none" smtClean="0"/>
            </a:br>
            <a:r>
              <a:rPr lang="ru-RU" sz="2800" cap="none" smtClean="0"/>
              <a:t/>
            </a:r>
            <a:br>
              <a:rPr lang="ru-RU" sz="2800" cap="none" smtClean="0"/>
            </a:br>
            <a:r>
              <a:rPr lang="ru-RU" sz="2800" cap="none" smtClean="0"/>
              <a:t/>
            </a:r>
            <a:br>
              <a:rPr lang="ru-RU" sz="2800" cap="none" smtClean="0"/>
            </a:br>
            <a:r>
              <a:rPr lang="ru-RU" sz="2800" u="sng" cap="none" smtClean="0">
                <a:solidFill>
                  <a:schemeClr val="hlink"/>
                </a:solidFill>
                <a:hlinkClick r:id="rId2" action="ppaction://hlinksldjump"/>
              </a:rPr>
              <a:t>А)</a:t>
            </a:r>
            <a:r>
              <a:rPr lang="en-US" sz="2800" u="sng" cap="none" smtClean="0">
                <a:solidFill>
                  <a:schemeClr val="hlink"/>
                </a:solidFill>
                <a:hlinkClick r:id="rId2" action="ppaction://hlinksldjump"/>
              </a:rPr>
              <a:t> c</a:t>
            </a:r>
            <a:r>
              <a:rPr lang="ru-RU" sz="2800" u="sng" cap="none" smtClean="0">
                <a:solidFill>
                  <a:schemeClr val="hlink"/>
                </a:solidFill>
                <a:hlinkClick r:id="rId2" action="ppaction://hlinksldjump"/>
              </a:rPr>
              <a:t> НЕ ПЕРЕСЕКАЕТ</a:t>
            </a:r>
            <a:r>
              <a:rPr lang="en-US" sz="2800" u="sng" cap="none" smtClean="0">
                <a:solidFill>
                  <a:schemeClr val="hlink"/>
                </a:solidFill>
              </a:rPr>
              <a:t> b</a:t>
            </a:r>
            <a:r>
              <a:rPr lang="ru-RU" sz="2800" u="sng" cap="none" smtClean="0">
                <a:solidFill>
                  <a:schemeClr val="hlink"/>
                </a:solidFill>
                <a:hlinkClick r:id="rId2" action="ppaction://hlinksldjump"/>
              </a:rPr>
              <a:t>;</a:t>
            </a:r>
            <a:r>
              <a:rPr lang="ru-RU" sz="2800" cap="none" smtClean="0">
                <a:solidFill>
                  <a:schemeClr val="hlink"/>
                </a:solidFill>
              </a:rPr>
              <a:t/>
            </a:r>
            <a:br>
              <a:rPr lang="ru-RU" sz="2800" cap="none" smtClean="0">
                <a:solidFill>
                  <a:schemeClr val="hlink"/>
                </a:solidFill>
              </a:rPr>
            </a:br>
            <a:r>
              <a:rPr lang="ru-RU" sz="2800" u="sng" cap="none" smtClean="0">
                <a:solidFill>
                  <a:schemeClr val="hlink"/>
                </a:solidFill>
                <a:hlinkClick r:id="" action="ppaction://hlinkshowjump?jump=nextslide"/>
              </a:rPr>
              <a:t>Б) </a:t>
            </a:r>
            <a:r>
              <a:rPr lang="en-US" sz="2800" u="sng" cap="none" smtClean="0">
                <a:solidFill>
                  <a:schemeClr val="hlink"/>
                </a:solidFill>
              </a:rPr>
              <a:t>c</a:t>
            </a:r>
            <a:r>
              <a:rPr lang="en-US" sz="2800" u="sng" cap="none" smtClean="0">
                <a:solidFill>
                  <a:schemeClr val="hlink"/>
                </a:solidFill>
                <a:hlinkClick r:id="" action="ppaction://hlinkshowjump?jump=nextslide"/>
              </a:rPr>
              <a:t> </a:t>
            </a:r>
            <a:r>
              <a:rPr lang="ru-RU" sz="2800" u="sng" cap="none" smtClean="0">
                <a:solidFill>
                  <a:schemeClr val="hlink"/>
                </a:solidFill>
                <a:hlinkClick r:id="" action="ppaction://hlinkshowjump?jump=nextslide"/>
              </a:rPr>
              <a:t>ПЕРЕСЕКАЕТ</a:t>
            </a:r>
            <a:r>
              <a:rPr lang="en-US" sz="2800" u="sng" cap="none" smtClean="0">
                <a:solidFill>
                  <a:schemeClr val="hlink"/>
                </a:solidFill>
                <a:hlinkClick r:id="" action="ppaction://hlinkshowjump?jump=nextslide"/>
              </a:rPr>
              <a:t> </a:t>
            </a:r>
            <a:r>
              <a:rPr lang="en-US" sz="2800" u="sng" cap="none" smtClean="0">
                <a:solidFill>
                  <a:schemeClr val="hlink"/>
                </a:solidFill>
              </a:rPr>
              <a:t>b</a:t>
            </a:r>
            <a:r>
              <a:rPr lang="ru-RU" sz="2800" u="sng" cap="none" smtClean="0">
                <a:solidFill>
                  <a:schemeClr val="hlink"/>
                </a:solidFill>
                <a:hlinkClick r:id="" action="ppaction://hlinkshowjump?jump=nextslide"/>
              </a:rPr>
              <a:t>;</a:t>
            </a:r>
            <a:r>
              <a:rPr lang="ru-RU" sz="2800" u="sng" cap="none" smtClean="0">
                <a:solidFill>
                  <a:schemeClr val="hlink"/>
                </a:solidFill>
              </a:rPr>
              <a:t/>
            </a:r>
            <a:br>
              <a:rPr lang="ru-RU" sz="2800" u="sng" cap="none" smtClean="0">
                <a:solidFill>
                  <a:schemeClr val="hlink"/>
                </a:solidFill>
              </a:rPr>
            </a:b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В) </a:t>
            </a:r>
            <a:r>
              <a:rPr lang="en-US" sz="2800" cap="none" smtClean="0">
                <a:solidFill>
                  <a:schemeClr val="hlink"/>
                </a:solidFill>
                <a:hlinkClick r:id="rId2" action="ppaction://hlinksldjump"/>
              </a:rPr>
              <a:t>a</a:t>
            </a: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 ПЕРЕСЕКАЕТ </a:t>
            </a:r>
            <a:r>
              <a:rPr lang="en-US" sz="2800" cap="none" smtClean="0">
                <a:solidFill>
                  <a:schemeClr val="hlink"/>
                </a:solidFill>
                <a:hlinkClick r:id="rId2" action="ppaction://hlinksldjump"/>
              </a:rPr>
              <a:t>b</a:t>
            </a: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;</a:t>
            </a:r>
            <a:r>
              <a:rPr lang="ru-RU" sz="2800" cap="none" smtClean="0">
                <a:solidFill>
                  <a:schemeClr val="hlink"/>
                </a:solidFill>
              </a:rPr>
              <a:t/>
            </a:r>
            <a:br>
              <a:rPr lang="ru-RU" sz="2800" cap="none" smtClean="0">
                <a:solidFill>
                  <a:schemeClr val="hlink"/>
                </a:solidFill>
              </a:rPr>
            </a:b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Г) </a:t>
            </a:r>
            <a:r>
              <a:rPr lang="en-US" sz="2800" cap="none" smtClean="0">
                <a:solidFill>
                  <a:schemeClr val="hlink"/>
                </a:solidFill>
                <a:hlinkClick r:id="rId2" action="ppaction://hlinksldjump"/>
              </a:rPr>
              <a:t>a </a:t>
            </a: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НЕ ПЕРЕСЕКАЕТ </a:t>
            </a:r>
            <a:r>
              <a:rPr lang="en-US" sz="2800" cap="none" smtClean="0">
                <a:solidFill>
                  <a:schemeClr val="hlink"/>
                </a:solidFill>
                <a:hlinkClick r:id="rId2" action="ppaction://hlinksldjump"/>
              </a:rPr>
              <a:t>p</a:t>
            </a:r>
            <a:r>
              <a:rPr lang="ru-RU" sz="2800" cap="none" smtClean="0">
                <a:solidFill>
                  <a:schemeClr val="hlink"/>
                </a:solidFill>
                <a:hlinkClick r:id="rId2" action="ppaction://hlinksldjump"/>
              </a:rPr>
              <a:t>?</a:t>
            </a:r>
            <a:r>
              <a:rPr lang="ru-RU" sz="2800" cap="none" smtClean="0">
                <a:solidFill>
                  <a:schemeClr val="hlink"/>
                </a:solidFill>
              </a:rPr>
              <a:t/>
            </a:r>
            <a:br>
              <a:rPr lang="ru-RU" sz="2800" cap="none" smtClean="0">
                <a:solidFill>
                  <a:schemeClr val="hlink"/>
                </a:solidFill>
              </a:rPr>
            </a:br>
            <a:endParaRPr lang="ru-RU" sz="2800" cap="none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 bwMode="auto">
          <a:xfrm>
            <a:off x="4427538" y="1700213"/>
            <a:ext cx="4114800" cy="30718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>
                <a:latin typeface="Arial" charset="0"/>
              </a:rPr>
              <a:t/>
            </a:r>
            <a:br>
              <a:rPr lang="ru-RU" sz="2800" cap="none" smtClean="0">
                <a:latin typeface="Arial" charset="0"/>
              </a:rPr>
            </a:br>
            <a:r>
              <a:rPr lang="ru-RU" sz="2800" cap="none" smtClean="0"/>
              <a:t>ДВЕ ПАРАЛЛЕЛЬНЫЕ ПРЯМЫЕ ПЕРЕСЕЧЕНЫ СЕКУЩЕЙ. ГРАДУСНАЯ МЕРА УГЛА 1 РАВНА 52⁰. ГРАДУСНАЯ МЕРА УГЛА 2 РАВНА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429000"/>
            <a:ext cx="7543800" cy="2697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hlinkClick r:id="rId2" action="ppaction://hlinksldjump"/>
              </a:rPr>
              <a:t>а) 52⁰;</a:t>
            </a: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hlinkClick r:id="" action="ppaction://hlinkshowjump?jump=nextslide"/>
              </a:rPr>
              <a:t>б) 128⁰;</a:t>
            </a: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hlinkClick r:id="rId2" action="ppaction://hlinksldjump"/>
              </a:rPr>
              <a:t>в) 180⁰;</a:t>
            </a:r>
            <a:endParaRPr lang="ru-RU" sz="2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hlinkClick r:id="rId2" action="ppaction://hlinksldjump"/>
              </a:rPr>
              <a:t>г) 76⁰</a:t>
            </a:r>
            <a:endParaRPr lang="ru-RU" sz="2800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14313"/>
            <a:ext cx="3929062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0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Управляющая кнопка: домой 4">
            <a:hlinkClick r:id="" action="ppaction://hlinkshowjump?jump=endshow" highlightClick="1"/>
          </p:cNvPr>
          <p:cNvSpPr/>
          <p:nvPr/>
        </p:nvSpPr>
        <p:spPr>
          <a:xfrm>
            <a:off x="6084888" y="4652963"/>
            <a:ext cx="1571625" cy="13573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2" name="WordArt 6"/>
          <p:cNvSpPr>
            <a:spLocks noChangeArrowheads="1" noChangeShapeType="1" noTextEdit="1"/>
          </p:cNvSpPr>
          <p:nvPr/>
        </p:nvSpPr>
        <p:spPr bwMode="auto">
          <a:xfrm>
            <a:off x="1331913" y="2852738"/>
            <a:ext cx="6048375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accent1">
                    <a:alpha val="50195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Молодец 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9600" smtClean="0">
                <a:solidFill>
                  <a:srgbClr val="00B0F0"/>
                </a:solidFill>
              </a:rPr>
              <a:t>Вернись и подумай!</a:t>
            </a:r>
          </a:p>
        </p:txBody>
      </p:sp>
      <p:sp>
        <p:nvSpPr>
          <p:cNvPr id="4" name="Управляющая кнопка: возврат 3">
            <a:hlinkClick r:id="" action="ppaction://hlinkshowjump?jump=lastslideviewed" highlightClick="1"/>
          </p:cNvPr>
          <p:cNvSpPr/>
          <p:nvPr/>
        </p:nvSpPr>
        <p:spPr>
          <a:xfrm>
            <a:off x="3143250" y="5000625"/>
            <a:ext cx="3071813" cy="135731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100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6</vt:i4>
      </vt:variant>
    </vt:vector>
  </HeadingPairs>
  <TitlesOfParts>
    <vt:vector size="18" baseType="lpstr">
      <vt:lpstr>Arial</vt:lpstr>
      <vt:lpstr>Century Schoolbook</vt:lpstr>
      <vt:lpstr>Wingdings</vt:lpstr>
      <vt:lpstr>Wingdings 2</vt:lpstr>
      <vt:lpstr>Calibri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 ТЕСТ ПО ТЕМЕ:  «ПАРАЛЛЕЛЬНЫЕ ПРЯМЫЕ», 7 КЛАСС </vt:lpstr>
      <vt:lpstr>   СУММА НАКРЕСТ ЛЕЖАЩИХ УГЛОВ ПРИ ПЕРЕСЕЧЕНИИ ДВУХ ПАРАЛЛЕЛЬНЫХ ПРЯМЫХ СЕКУЩЕЙ РАВНА 210⁰.  НАЙДИТЕ ЭТИ УГЛЫ</vt:lpstr>
      <vt:lpstr>ПРЯМЫЕ а И b ПЕРПЕНДИКУЛЯРНЫ К ПРЯМОЙ p, ПРЯМАЯ c ПЕРЕСЕКАЕТ ПРЯМУЮ a .КАКОЕ ИЗ УТВЕРЖДЕНИЙ ВЕРНО:   А) c НЕ ПЕРЕСЕКАЕТ b; Б) c ПЕРЕСЕКАЕТ b; В) a ПЕРЕСЕКАЕТ b; Г) a НЕ ПЕРЕСЕКАЕТ p? </vt:lpstr>
      <vt:lpstr>       ДВЕ ПАРАЛЛЕЛЬНЫЕ ПРЯМЫЕ ПЕРЕСЕЧЕНЫ СЕКУЩЕЙ. ГРАДУСНАЯ МЕРА УГЛА 1 РАВНА 52⁰. ГРАДУСНАЯ МЕРА УГЛА 2 РАВНА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теме:  «Параллельные прямые», 7 класс</dc:title>
  <dc:creator>217-5</dc:creator>
  <cp:lastModifiedBy>Admin</cp:lastModifiedBy>
  <cp:revision>12</cp:revision>
  <dcterms:created xsi:type="dcterms:W3CDTF">2010-12-06T06:39:49Z</dcterms:created>
  <dcterms:modified xsi:type="dcterms:W3CDTF">2011-02-28T15:19:39Z</dcterms:modified>
</cp:coreProperties>
</file>