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7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33CC"/>
    <a:srgbClr val="FFCC00"/>
    <a:srgbClr val="FF99FF"/>
    <a:srgbClr val="FF00FF"/>
    <a:srgbClr val="FF0066"/>
    <a:srgbClr val="FF3399"/>
    <a:srgbClr val="FFFF99"/>
    <a:srgbClr val="FF6600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DD7E1-CA00-4332-9067-D272199CC0AE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4A10D-6ACB-495D-82FD-6FBAF63B1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3F0A-44AA-440F-8234-019F7A10780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BF0EE5-7EBB-49FA-90A4-628A212566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3F0A-44AA-440F-8234-019F7A10780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0EE5-7EBB-49FA-90A4-628A21256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3F0A-44AA-440F-8234-019F7A10780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0EE5-7EBB-49FA-90A4-628A21256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733F0A-44AA-440F-8234-019F7A10780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EBF0EE5-7EBB-49FA-90A4-628A212566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3F0A-44AA-440F-8234-019F7A10780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0EE5-7EBB-49FA-90A4-628A212566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3F0A-44AA-440F-8234-019F7A10780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0EE5-7EBB-49FA-90A4-628A212566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0EE5-7EBB-49FA-90A4-628A212566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3F0A-44AA-440F-8234-019F7A10780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3F0A-44AA-440F-8234-019F7A10780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0EE5-7EBB-49FA-90A4-628A212566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3F0A-44AA-440F-8234-019F7A10780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0EE5-7EBB-49FA-90A4-628A21256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733F0A-44AA-440F-8234-019F7A10780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BF0EE5-7EBB-49FA-90A4-628A212566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3F0A-44AA-440F-8234-019F7A10780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BF0EE5-7EBB-49FA-90A4-628A212566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733F0A-44AA-440F-8234-019F7A10780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EBF0EE5-7EBB-49FA-90A4-628A212566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428736"/>
            <a:ext cx="824014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Нарезаем многогранники</a:t>
            </a:r>
            <a:endParaRPr lang="ru-RU" sz="66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8914" name="Picture 2" descr="E:\ДОУ\BD05091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1321" y="3500438"/>
            <a:ext cx="3422679" cy="3117930"/>
          </a:xfrm>
          <a:prstGeom prst="rect">
            <a:avLst/>
          </a:prstGeom>
          <a:noFill/>
        </p:spPr>
      </p:pic>
      <p:pic>
        <p:nvPicPr>
          <p:cNvPr id="3077" name="Picture 5" descr="D:\Pic\Perv_obr\Lect\Ov\Sl8_4.jpg"/>
          <p:cNvPicPr>
            <a:picLocks noChangeAspect="1" noChangeArrowheads="1"/>
          </p:cNvPicPr>
          <p:nvPr/>
        </p:nvPicPr>
        <p:blipFill>
          <a:blip r:embed="rId3"/>
          <a:srcRect l="56767" t="56827" r="13628" b="2214"/>
          <a:stretch>
            <a:fillRect/>
          </a:stretch>
        </p:blipFill>
        <p:spPr bwMode="auto">
          <a:xfrm>
            <a:off x="142844" y="214290"/>
            <a:ext cx="2500330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D:\Pic\Perv_obr\Lect\Ov\Sl7_2.jpg"/>
          <p:cNvPicPr>
            <a:picLocks noChangeAspect="1" noChangeArrowheads="1"/>
          </p:cNvPicPr>
          <p:nvPr/>
        </p:nvPicPr>
        <p:blipFill>
          <a:blip r:embed="rId4"/>
          <a:srcRect l="57694" t="56794" r="12386" b="2445"/>
          <a:stretch>
            <a:fillRect/>
          </a:stretch>
        </p:blipFill>
        <p:spPr bwMode="auto">
          <a:xfrm>
            <a:off x="428596" y="4357694"/>
            <a:ext cx="2500330" cy="2143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214438"/>
            <a:ext cx="7391400" cy="2463800"/>
          </a:xfr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229475" cy="8651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smtClean="0">
                <a:solidFill>
                  <a:srgbClr val="3333CC"/>
                </a:solidFill>
              </a:rPr>
              <a:t>Стеклянная пирамида в Париже Новый вход в Лувр, высота 21,65метра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3571875"/>
            <a:ext cx="57150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428625"/>
            <a:ext cx="3500435" cy="5902325"/>
          </a:xfrm>
        </p:spPr>
      </p:pic>
      <p:sp>
        <p:nvSpPr>
          <p:cNvPr id="14339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357686" y="1571612"/>
            <a:ext cx="4071966" cy="2624134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Франкфурт: загородный дом 1896 года. Одна из башен имеет форму пирамиды и придает зданию величавый вид.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ic\Perv_obr\Teh_kart\Narezka\4_Kub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3219450" cy="2414587"/>
          </a:xfrm>
          <a:prstGeom prst="rect">
            <a:avLst/>
          </a:prstGeom>
          <a:noFill/>
        </p:spPr>
      </p:pic>
      <p:pic>
        <p:nvPicPr>
          <p:cNvPr id="1028" name="Picture 4" descr="D:\Pic\Perv_obr\Lect\Ov\Sl1_svekla.jpg"/>
          <p:cNvPicPr>
            <a:picLocks noChangeAspect="1" noChangeArrowheads="1"/>
          </p:cNvPicPr>
          <p:nvPr/>
        </p:nvPicPr>
        <p:blipFill>
          <a:blip r:embed="rId3"/>
          <a:srcRect l="46371" t="43951" r="4588"/>
          <a:stretch>
            <a:fillRect/>
          </a:stretch>
        </p:blipFill>
        <p:spPr bwMode="auto">
          <a:xfrm>
            <a:off x="142844" y="4143380"/>
            <a:ext cx="3429024" cy="2501272"/>
          </a:xfrm>
          <a:prstGeom prst="rect">
            <a:avLst/>
          </a:prstGeom>
          <a:noFill/>
        </p:spPr>
      </p:pic>
      <p:pic>
        <p:nvPicPr>
          <p:cNvPr id="1029" name="Picture 5" descr="D:\Pic\Perv_obr\Lect\Ov\Sl1_Bruk.jpg"/>
          <p:cNvPicPr>
            <a:picLocks noChangeAspect="1" noChangeArrowheads="1"/>
          </p:cNvPicPr>
          <p:nvPr/>
        </p:nvPicPr>
        <p:blipFill>
          <a:blip r:embed="rId4"/>
          <a:srcRect l="58667" t="61912" r="11864" b="5000"/>
          <a:stretch>
            <a:fillRect/>
          </a:stretch>
        </p:blipFill>
        <p:spPr bwMode="auto">
          <a:xfrm>
            <a:off x="3071802" y="2714620"/>
            <a:ext cx="3103267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Pic\Perv_obr\Lect\Ov\Sl1_mork.jpg"/>
          <p:cNvPicPr>
            <a:picLocks noChangeAspect="1" noChangeArrowheads="1"/>
          </p:cNvPicPr>
          <p:nvPr/>
        </p:nvPicPr>
        <p:blipFill>
          <a:blip r:embed="rId5"/>
          <a:srcRect l="43034" t="27813" r="2109" b="5626"/>
          <a:stretch>
            <a:fillRect/>
          </a:stretch>
        </p:blipFill>
        <p:spPr bwMode="auto">
          <a:xfrm>
            <a:off x="6072198" y="4286256"/>
            <a:ext cx="2945767" cy="2384668"/>
          </a:xfrm>
          <a:prstGeom prst="rect">
            <a:avLst/>
          </a:prstGeom>
          <a:noFill/>
        </p:spPr>
      </p:pic>
      <p:pic>
        <p:nvPicPr>
          <p:cNvPr id="1032" name="Picture 8" descr="D:\Pic\Perv_obr\Lect\Ov\Sl7_2.jpg"/>
          <p:cNvPicPr>
            <a:picLocks noChangeAspect="1" noChangeArrowheads="1"/>
          </p:cNvPicPr>
          <p:nvPr/>
        </p:nvPicPr>
        <p:blipFill>
          <a:blip r:embed="rId6"/>
          <a:srcRect l="57694" t="56793" r="12386" b="2445"/>
          <a:stretch>
            <a:fillRect/>
          </a:stretch>
        </p:blipFill>
        <p:spPr bwMode="auto">
          <a:xfrm>
            <a:off x="5786446" y="1142984"/>
            <a:ext cx="3357554" cy="250033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643306" y="1285860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3333CC"/>
                </a:solidFill>
              </a:rPr>
              <a:t>Кубики</a:t>
            </a:r>
            <a:endParaRPr lang="ru-RU" sz="3200" i="1" dirty="0">
              <a:solidFill>
                <a:srgbClr val="33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4744" y="5500702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333CC"/>
                </a:solidFill>
              </a:rPr>
              <a:t>Соломка</a:t>
            </a:r>
            <a:endParaRPr lang="ru-RU" sz="3200" dirty="0">
              <a:solidFill>
                <a:srgbClr val="33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4285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Многогранники в профессии </a:t>
            </a:r>
          </a:p>
          <a:p>
            <a:pPr algn="ctr"/>
            <a:r>
              <a:rPr lang="ru-RU" sz="3200" i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повар</a:t>
            </a:r>
            <a:endParaRPr lang="ru-RU" sz="3200" i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ic\Perv_obr\Lect\Ov\Sl5_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8882043" cy="5561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1500174"/>
          <a:ext cx="8286808" cy="48463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80674"/>
                <a:gridCol w="1780674"/>
                <a:gridCol w="1780674"/>
                <a:gridCol w="294478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Форма нарезки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Примерные размеры, см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Способ тепловой обработки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Кулинарное использование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Соломка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Длина 4—5; поперечное сечение 0,2-0,3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Варка, </a:t>
                      </a:r>
                      <a:r>
                        <a:rPr lang="ru-RU" sz="1600" dirty="0" err="1" smtClean="0"/>
                        <a:t>припускание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Для борщей, щей, рассольников; тушеной капусты, салатов и гарниров к холодным блюдам, капустных котлет и запеканок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Шашки (квадратики)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 ребром 3,0-3,5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Варка, жарка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Для борща флотского, супа крестьянского, щей; рагу, капусты провансаль, капусты жареной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Кубики мелкие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 ребром 0,2-0,3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Тушение, </a:t>
                      </a:r>
                      <a:r>
                        <a:rPr lang="ru-RU" sz="1600" dirty="0" err="1" smtClean="0"/>
                        <a:t>припускание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Для щей суточных, фаршей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Кубики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 ребром 0,2-0,4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Пассирование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Для щей суточных, супов с крупами, соуса лукового с корнишонами; фаршей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910" y="142852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Таблица нарезок овощей</a:t>
            </a:r>
            <a:endParaRPr lang="ru-RU" sz="4400" b="1" i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714356"/>
            <a:ext cx="57150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Давайте повторим!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6867" name="Picture 3" descr="E:\ДОУ\AN00790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2071669" cy="2160526"/>
          </a:xfrm>
          <a:prstGeom prst="rect">
            <a:avLst/>
          </a:prstGeom>
          <a:noFill/>
        </p:spPr>
      </p:pic>
      <p:pic>
        <p:nvPicPr>
          <p:cNvPr id="36869" name="Picture 5" descr="E:\ДОУ\AG00317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-285776"/>
            <a:ext cx="1395415" cy="22860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22145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2214554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Многогранник -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2214554"/>
            <a:ext cx="6143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-</a:t>
            </a:r>
            <a:r>
              <a:rPr lang="ru-RU" sz="2000" dirty="0" smtClean="0">
                <a:solidFill>
                  <a:schemeClr val="bg1"/>
                </a:solidFill>
              </a:rPr>
              <a:t>геометрическая фигура, поверхность которой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3500438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2.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3571876"/>
            <a:ext cx="771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ru-RU" sz="2000" dirty="0" smtClean="0">
                <a:solidFill>
                  <a:schemeClr val="bg1"/>
                </a:solidFill>
              </a:rPr>
              <a:t>Какие виды простейших многогранников вы знаете?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8662" y="3929066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Призма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14612" y="4000504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Параллелепипед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4942" y="4000504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Пирамида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58082" y="4000504"/>
            <a:ext cx="1571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Куб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478632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7224" y="4786322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Многогранник называется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43372" y="4786322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правильным,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5008" y="4786322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если все его грани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8662" y="5143512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являются правильными многоугольниками.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G:\ДОУ\AG00315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8022" y="0"/>
            <a:ext cx="1645978" cy="214314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42910" y="2571744"/>
            <a:ext cx="814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состоит    из конечного числа плоских многоугольников.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642918"/>
            <a:ext cx="4929182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Давайте повторим!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7890" name="Picture 2" descr="E:\ДОУ\AN00790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"/>
            <a:ext cx="1857388" cy="1937054"/>
          </a:xfrm>
          <a:prstGeom prst="rect">
            <a:avLst/>
          </a:prstGeom>
          <a:noFill/>
        </p:spPr>
      </p:pic>
      <p:pic>
        <p:nvPicPr>
          <p:cNvPr id="37892" name="Picture 4" descr="E:\ДОУ\AG00317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214289"/>
            <a:ext cx="1466853" cy="188403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228599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2285992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Высотой призмы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612" y="2285992"/>
            <a:ext cx="685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называется перпендикуляр, опущенный из точки 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42910" y="2643182"/>
            <a:ext cx="578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верхнего основания на плоскость нижнего.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335756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5.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3357562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Прямой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4480" y="3357562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призмой называется призма, у которой боковые ребра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3714752"/>
            <a:ext cx="4714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перпендикулярны основанию.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85720" y="457200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6.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910" y="4572008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Пирамида  </a:t>
            </a:r>
            <a:r>
              <a:rPr lang="ru-RU" sz="2000" dirty="0" smtClean="0"/>
              <a:t> -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071670" y="4572008"/>
            <a:ext cx="67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многогранник, у которого одна грань, является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4857760"/>
            <a:ext cx="8643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</a:t>
            </a:r>
            <a:r>
              <a:rPr lang="ru-RU" sz="2000" dirty="0" smtClean="0">
                <a:solidFill>
                  <a:schemeClr val="bg1"/>
                </a:solidFill>
              </a:rPr>
              <a:t>произвольным многоугольником, а остальные грани - треугольники,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910" y="5143512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имеющие общую вершину.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G:\ДОУ\AG00315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00042"/>
            <a:ext cx="1456058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571480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Давайте повторим!</a:t>
            </a:r>
            <a:endParaRPr lang="ru-RU" sz="4000" dirty="0"/>
          </a:p>
        </p:txBody>
      </p:sp>
      <p:pic>
        <p:nvPicPr>
          <p:cNvPr id="1026" name="Picture 2" descr="G:\ДОУ\AG00317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-142900"/>
            <a:ext cx="1428760" cy="1835105"/>
          </a:xfrm>
          <a:prstGeom prst="rect">
            <a:avLst/>
          </a:prstGeom>
          <a:noFill/>
        </p:spPr>
      </p:pic>
      <p:pic>
        <p:nvPicPr>
          <p:cNvPr id="1027" name="Picture 3" descr="G:\ДОУ\AG00315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142852"/>
            <a:ext cx="1582672" cy="1785950"/>
          </a:xfrm>
          <a:prstGeom prst="rect">
            <a:avLst/>
          </a:prstGeom>
          <a:noFill/>
        </p:spPr>
      </p:pic>
      <p:pic>
        <p:nvPicPr>
          <p:cNvPr id="3" name="Picture 2" descr="G:\ДОУ\AN00790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14290"/>
            <a:ext cx="1714512" cy="17880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228599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7.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285992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Параллелепипед -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2285992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призма, основания которой являются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24" y="2643182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параллелограммы.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328612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8.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3214686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Прямоугольный параллелепипед -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628" y="3214686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прямой параллелепипед,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662" y="3643314"/>
            <a:ext cx="67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основания которого являются прямоугольники.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421481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9.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8662" y="4143380"/>
            <a:ext cx="578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Высота боковой грани пирамиды    называется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2264" y="4143380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апофемой.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214686"/>
            <a:ext cx="57150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Многогранники в нашей жизни</a:t>
            </a:r>
            <a:endParaRPr lang="ru-RU" sz="4800" b="1" i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35843" name="Picture 3" descr="E:\Города\808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929066"/>
            <a:ext cx="3871914" cy="2581276"/>
          </a:xfrm>
          <a:prstGeom prst="rect">
            <a:avLst/>
          </a:prstGeom>
          <a:noFill/>
        </p:spPr>
      </p:pic>
      <p:pic>
        <p:nvPicPr>
          <p:cNvPr id="35844" name="Picture 4" descr="E:\ДОУ\HH01734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14290"/>
            <a:ext cx="2928926" cy="2325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Города\125109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36281" y="3500438"/>
            <a:ext cx="4464827" cy="29765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09600"/>
            <a:ext cx="8501122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здания и старинные замки</a:t>
            </a:r>
            <a:endParaRPr lang="ru-RU" i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E:\Города\4870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439343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Города\808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000108"/>
            <a:ext cx="4431569" cy="29525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7150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Мосты </a:t>
            </a:r>
            <a:endParaRPr lang="ru-RU" sz="4800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9" name="Picture 3" descr="E:\Города\7920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86190"/>
            <a:ext cx="428628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FF99"/>
            </a:gs>
            <a:gs pos="100000">
              <a:schemeClr val="accent3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Флора и фауна\RELIGION\bib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554143" cy="36433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1500174"/>
            <a:ext cx="4572032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Книги</a:t>
            </a:r>
            <a:endParaRPr lang="ru-RU" sz="4800" i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E:\Флора и фауна\RELIGION\religion0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014658"/>
            <a:ext cx="4548178" cy="363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4643446"/>
            <a:ext cx="43576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Пьедесталы памятников</a:t>
            </a:r>
            <a:endParaRPr lang="ru-RU" sz="4400" i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Флора и фауна\CHRISTM\wrappedgift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1150" y="1371600"/>
            <a:ext cx="5905500" cy="4724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20014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Оформление подарков</a:t>
            </a:r>
            <a:endParaRPr lang="ru-RU" sz="44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223</TotalTime>
  <Words>295</Words>
  <Application>Microsoft Office PowerPoint</Application>
  <PresentationFormat>Экран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Слайд 1</vt:lpstr>
      <vt:lpstr>Давайте повторим!</vt:lpstr>
      <vt:lpstr>Давайте повторим!</vt:lpstr>
      <vt:lpstr>Слайд 4</vt:lpstr>
      <vt:lpstr>Многогранники в нашей жизни</vt:lpstr>
      <vt:lpstr> Современные здания и старинные замки</vt:lpstr>
      <vt:lpstr>Мосты </vt:lpstr>
      <vt:lpstr>Книги</vt:lpstr>
      <vt:lpstr>Оформление подарков</vt:lpstr>
      <vt:lpstr>Стеклянная пирамида в Париже Новый вход в Лувр, высота 21,65метра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www.PHILka.RU</cp:lastModifiedBy>
  <cp:revision>28</cp:revision>
  <dcterms:created xsi:type="dcterms:W3CDTF">2009-12-09T11:34:51Z</dcterms:created>
  <dcterms:modified xsi:type="dcterms:W3CDTF">2011-01-28T16:49:43Z</dcterms:modified>
</cp:coreProperties>
</file>