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149A7BCF-0C72-4BDE-BFC5-7A2DC2D98026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FAB1E69C-A58B-414E-BAA9-F521111DAA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7BCF-0C72-4BDE-BFC5-7A2DC2D98026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1E69C-A58B-414E-BAA9-F521111DAA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7BCF-0C72-4BDE-BFC5-7A2DC2D98026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1E69C-A58B-414E-BAA9-F521111DAA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149A7BCF-0C72-4BDE-BFC5-7A2DC2D98026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1E69C-A58B-414E-BAA9-F521111DAA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149A7BCF-0C72-4BDE-BFC5-7A2DC2D98026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FAB1E69C-A58B-414E-BAA9-F521111DAA69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49A7BCF-0C72-4BDE-BFC5-7A2DC2D98026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AB1E69C-A58B-414E-BAA9-F521111DAA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149A7BCF-0C72-4BDE-BFC5-7A2DC2D98026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FAB1E69C-A58B-414E-BAA9-F521111DAA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7BCF-0C72-4BDE-BFC5-7A2DC2D98026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1E69C-A58B-414E-BAA9-F521111DAA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49A7BCF-0C72-4BDE-BFC5-7A2DC2D98026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AB1E69C-A58B-414E-BAA9-F521111DAA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149A7BCF-0C72-4BDE-BFC5-7A2DC2D98026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FAB1E69C-A58B-414E-BAA9-F521111DAA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149A7BCF-0C72-4BDE-BFC5-7A2DC2D98026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FAB1E69C-A58B-414E-BAA9-F521111DAA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149A7BCF-0C72-4BDE-BFC5-7A2DC2D98026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FAB1E69C-A58B-414E-BAA9-F521111DAA6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14348" y="2857496"/>
            <a:ext cx="79296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Сочетания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571480"/>
            <a:ext cx="778674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Решение. 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Каждый выбор отличается от другого хотя бы одним дежурным. Значит, здесь речь идет о сочетаниях из 15 элементов по 3.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571472" y="2857496"/>
            <a:ext cx="857252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</a:t>
            </a:r>
            <a:r>
              <a:rPr kumimoji="0" lang="en-US" sz="2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15</a:t>
            </a:r>
            <a:r>
              <a:rPr kumimoji="0" lang="en-US" sz="2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                    =             =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24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 r="67455"/>
          <a:stretch>
            <a:fillRect/>
          </a:stretch>
        </p:blipFill>
        <p:spPr bwMode="auto">
          <a:xfrm>
            <a:off x="1571604" y="2786058"/>
            <a:ext cx="1357322" cy="690995"/>
          </a:xfrm>
          <a:prstGeom prst="rect">
            <a:avLst/>
          </a:prstGeom>
          <a:noFill/>
        </p:spPr>
      </p:pic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 l="32545" r="46745"/>
          <a:stretch>
            <a:fillRect/>
          </a:stretch>
        </p:blipFill>
        <p:spPr bwMode="auto">
          <a:xfrm>
            <a:off x="3214670" y="2786058"/>
            <a:ext cx="892982" cy="714380"/>
          </a:xfrm>
          <a:prstGeom prst="rect">
            <a:avLst/>
          </a:prstGeom>
          <a:noFill/>
        </p:spPr>
      </p:pic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10" name="Picture 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 l="53255"/>
          <a:stretch>
            <a:fillRect/>
          </a:stretch>
        </p:blipFill>
        <p:spPr bwMode="auto">
          <a:xfrm>
            <a:off x="4429124" y="2786058"/>
            <a:ext cx="1928825" cy="683640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6429388" y="2928934"/>
            <a:ext cx="25717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 smtClean="0">
                <a:solidFill>
                  <a:prstClr val="white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13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∙ 7∙ 5 = 455</a:t>
            </a:r>
            <a:r>
              <a:rPr lang="ru-RU" sz="2400" b="1" dirty="0" smtClean="0">
                <a:solidFill>
                  <a:prstClr val="white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</a:t>
            </a:r>
            <a:endParaRPr lang="ru-RU" sz="2400" b="1" dirty="0">
              <a:solidFill>
                <a:prstClr val="white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2910" y="3857628"/>
            <a:ext cx="7929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Ответ. 455 способами.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1500174"/>
            <a:ext cx="81439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Задача 4. </a:t>
            </a:r>
          </a:p>
          <a:p>
            <a:pPr>
              <a:lnSpc>
                <a:spcPct val="150000"/>
              </a:lnSpc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Из вазы с фруктами, в которой лежит 9 яблок и 6 груш, надо выбрать 3 яблока и 2 груши. Сколькими способами можно сделать такой выбор?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571480"/>
            <a:ext cx="7929618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Решение. 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Выбрать 3 яблока из 9 яблок можно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400" b="1" baseline="-25000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2400" b="1" baseline="300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способами, а выбрать 2 груши из 6 можно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400" b="1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400" b="1" baseline="30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способами. Так как при каждом выборе яблок груши можно выбрать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400" b="1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400" b="1" baseline="30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способами, то сделать выбор фруктов можно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b="1" baseline="-25000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2400" b="1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en-US" sz="2400" b="1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400" b="1" baseline="30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способами.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b="1" baseline="-25000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2400" b="1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b="1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400" b="1" baseline="30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                        =                          = 1260 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Ответ. 1260 способами.</a:t>
            </a:r>
            <a:r>
              <a:rPr lang="ru-RU" b="1" dirty="0" smtClean="0"/>
              <a:t>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 l="61886"/>
          <a:stretch>
            <a:fillRect/>
          </a:stretch>
        </p:blipFill>
        <p:spPr bwMode="auto">
          <a:xfrm>
            <a:off x="5000628" y="3786190"/>
            <a:ext cx="1793493" cy="785818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 r="38114"/>
          <a:stretch>
            <a:fillRect/>
          </a:stretch>
        </p:blipFill>
        <p:spPr bwMode="auto">
          <a:xfrm>
            <a:off x="1928794" y="3786190"/>
            <a:ext cx="2714644" cy="7325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1928802"/>
            <a:ext cx="792961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Задача 5. 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 футбольной команде из 11 человек нужно выбрать капитана и его заместителя. Сколькими способами это можно сделать? 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714356"/>
            <a:ext cx="785818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Решение. 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Каждый из 11 человек может стать капитаном команды. 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400" b="1" baseline="-25000" dirty="0" smtClean="0"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ru-RU" sz="2400" b="1" baseline="30000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11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Каждый из оставшихся 10 членов команды может стать заместителем капитана. 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400" b="1" baseline="-250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400" b="1" baseline="30000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10 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Поэтому всего будет 10∙11=110.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Ответ. 110 способами.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857232"/>
            <a:ext cx="75724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Домашнее задание. 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При встрече 12 человек обменялись рукопожатиями. Сколько сделано рукопожатий? </a:t>
            </a:r>
          </a:p>
          <a:p>
            <a:pPr marL="342900" indent="-342900">
              <a:buAutoNum type="arabicPeriod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 классе учатся 16 мальчиков и 12 девочек. Для уборки территории требуется выделить четырех мальчиков и трех девочек. Сколькими способами это можно сделать? </a:t>
            </a:r>
          </a:p>
          <a:p>
            <a:pPr marL="342900" indent="-342900">
              <a:buAutoNum type="arabicPeriod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 классе 7 человек успешно занимаются математикой. Сколькими способами можно выбрать из них двоих для участия в 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математической олимпиаде?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1142984"/>
            <a:ext cx="792961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Задача 1. </a:t>
            </a:r>
          </a:p>
          <a:p>
            <a:pPr>
              <a:lnSpc>
                <a:spcPct val="150000"/>
              </a:lnSpc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Три друга – Антон, Борис и Виктор – приобрели два билета на футбольный матч. Сколько существует различных вариантов посещения футбольного матча для троих друзей?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857232"/>
            <a:ext cx="700092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Решение. </a:t>
            </a:r>
          </a:p>
          <a:p>
            <a:pPr>
              <a:lnSpc>
                <a:spcPct val="150000"/>
              </a:lnSpc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 имеющимся двум билетам на матч могут пойти: 1) либо Антон и Борис; 2) либо Антон и Виктор; 3) либо Борис и Виктор. </a:t>
            </a:r>
          </a:p>
          <a:p>
            <a:pPr>
              <a:lnSpc>
                <a:spcPct val="150000"/>
              </a:lnSpc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Ответ. 3 варианта.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85786" y="1785926"/>
            <a:ext cx="77153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Пары мальчиков, составленных в задаче, отличались друг от друга только составом  пары, а порядок рассаживания по местам нас не интересовал. </a:t>
            </a: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Мы составили все возможные сочетания из трех элементов по два.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1571612"/>
            <a:ext cx="835824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Определение. </a:t>
            </a:r>
          </a:p>
          <a:p>
            <a:pPr>
              <a:lnSpc>
                <a:spcPct val="150000"/>
              </a:lnSpc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Комбинации из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элементов по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отличающиеся друг от друга лишь составом элементов, называются </a:t>
            </a:r>
            <a:r>
              <a:rPr lang="ru-RU" sz="2400" b="1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сочетаниями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из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элементов по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k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1643050"/>
            <a:ext cx="76438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Количество сочетаний можно посчитать по формуле</a:t>
            </a:r>
          </a:p>
          <a:p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285852" y="2571744"/>
            <a:ext cx="92869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</a:t>
            </a:r>
            <a:r>
              <a:rPr kumimoji="0" lang="en-US" sz="2400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en-US" sz="2400" b="1" i="0" u="none" strike="noStrike" cap="none" normalizeH="0" baseline="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en-US" sz="2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/>
          <a:stretch>
            <a:fillRect/>
          </a:stretch>
        </p:blipFill>
        <p:spPr bwMode="auto">
          <a:xfrm>
            <a:off x="2214546" y="2428868"/>
            <a:ext cx="1409700" cy="790575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4429124" y="2571744"/>
            <a:ext cx="1000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≤ n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857224" y="4000504"/>
            <a:ext cx="54290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</a:t>
            </a:r>
            <a:r>
              <a:rPr kumimoji="0" lang="en-US" sz="2400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en-US" sz="2400" b="1" i="0" u="none" strike="noStrike" cap="none" normalizeH="0" baseline="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en-US" sz="2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(сочетания из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элементов по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2000240"/>
            <a:ext cx="78581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Задача 2. </a:t>
            </a: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Сколько экзаменационных комиссий, состоящих из 7 человек, можно создать из 14 преподавателей?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1214422"/>
            <a:ext cx="75724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Решение.</a:t>
            </a:r>
          </a:p>
          <a:p>
            <a:endParaRPr lang="ru-RU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 l="25517" r="62278"/>
          <a:stretch>
            <a:fillRect/>
          </a:stretch>
        </p:blipFill>
        <p:spPr bwMode="auto">
          <a:xfrm>
            <a:off x="3428562" y="2143116"/>
            <a:ext cx="714810" cy="719137"/>
          </a:xfrm>
          <a:prstGeom prst="rect">
            <a:avLst/>
          </a:prstGeom>
          <a:noFill/>
        </p:spPr>
      </p:pic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 r="75592"/>
          <a:stretch>
            <a:fillRect/>
          </a:stretch>
        </p:blipFill>
        <p:spPr bwMode="auto">
          <a:xfrm>
            <a:off x="1357290" y="2071678"/>
            <a:ext cx="1571636" cy="790575"/>
          </a:xfrm>
          <a:prstGeom prst="rect">
            <a:avLst/>
          </a:prstGeom>
          <a:noFill/>
        </p:spPr>
      </p:pic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428596" y="2143116"/>
            <a:ext cx="821537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</a:t>
            </a:r>
            <a:r>
              <a:rPr kumimoji="0" lang="en-US" sz="2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14</a:t>
            </a:r>
            <a:r>
              <a:rPr kumimoji="0" lang="en-US" sz="2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7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=                           =                 =                                                      =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= </a:t>
            </a:r>
            <a:r>
              <a:rPr lang="ru-RU" sz="24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∙ 2∙ 11∙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∙ 13 ∙ 2 = 3432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466" name="Picture 1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rcRect l="36613"/>
          <a:stretch>
            <a:fillRect/>
          </a:stretch>
        </p:blipFill>
        <p:spPr bwMode="auto">
          <a:xfrm>
            <a:off x="4500562" y="2143116"/>
            <a:ext cx="3429024" cy="664201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428596" y="4286256"/>
            <a:ext cx="75009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Ответ. 3432 комиссии.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1571612"/>
            <a:ext cx="807249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Задача 3. </a:t>
            </a:r>
          </a:p>
          <a:p>
            <a:pPr>
              <a:lnSpc>
                <a:spcPct val="150000"/>
              </a:lnSpc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Из 15 членов туристической группы надо выбрать трех дежурных. Сколькими способами можно сделать этот выбор?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97</TotalTime>
  <Words>474</Words>
  <Application>Microsoft Office PowerPoint</Application>
  <PresentationFormat>Экран (4:3)</PresentationFormat>
  <Paragraphs>71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Яркая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Company>ОУ №6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админ</cp:lastModifiedBy>
  <cp:revision>11</cp:revision>
  <dcterms:created xsi:type="dcterms:W3CDTF">2011-01-29T12:26:29Z</dcterms:created>
  <dcterms:modified xsi:type="dcterms:W3CDTF">2011-01-31T12:12:58Z</dcterms:modified>
</cp:coreProperties>
</file>