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4E56E42-271B-4B2D-9C76-973DEDB29DEB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5AE2ADB-6D43-490B-B537-0558FAC80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6E42-271B-4B2D-9C76-973DEDB29DEB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2ADB-6D43-490B-B537-0558FAC80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6E42-271B-4B2D-9C76-973DEDB29DEB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2ADB-6D43-490B-B537-0558FAC80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4E56E42-271B-4B2D-9C76-973DEDB29DEB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2ADB-6D43-490B-B537-0558FAC80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4E56E42-271B-4B2D-9C76-973DEDB29DEB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5AE2ADB-6D43-490B-B537-0558FAC8011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4E56E42-271B-4B2D-9C76-973DEDB29DEB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5AE2ADB-6D43-490B-B537-0558FAC80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4E56E42-271B-4B2D-9C76-973DEDB29DEB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5AE2ADB-6D43-490B-B537-0558FAC80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6E42-271B-4B2D-9C76-973DEDB29DEB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2ADB-6D43-490B-B537-0558FAC80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4E56E42-271B-4B2D-9C76-973DEDB29DEB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5AE2ADB-6D43-490B-B537-0558FAC80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4E56E42-271B-4B2D-9C76-973DEDB29DEB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5AE2ADB-6D43-490B-B537-0558FAC80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4E56E42-271B-4B2D-9C76-973DEDB29DEB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5AE2ADB-6D43-490B-B537-0558FAC80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4E56E42-271B-4B2D-9C76-973DEDB29DEB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5AE2ADB-6D43-490B-B537-0558FAC80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2428868"/>
            <a:ext cx="69294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Размещения 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71480"/>
            <a:ext cx="82153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 </a:t>
            </a:r>
          </a:p>
          <a:p>
            <a:endParaRPr lang="ru-RU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42910" y="1857364"/>
            <a:ext cx="1000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</a:t>
            </a:r>
            <a:r>
              <a:rPr kumimoji="0" lang="ru-RU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35716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r="54268"/>
          <a:stretch>
            <a:fillRect/>
          </a:stretch>
        </p:blipFill>
        <p:spPr bwMode="auto">
          <a:xfrm>
            <a:off x="1500166" y="1857364"/>
            <a:ext cx="714380" cy="628650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l="45732"/>
          <a:stretch>
            <a:fillRect/>
          </a:stretch>
        </p:blipFill>
        <p:spPr bwMode="auto">
          <a:xfrm>
            <a:off x="2786050" y="1928802"/>
            <a:ext cx="847720" cy="62865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285984" y="192880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86182" y="2000240"/>
            <a:ext cx="45720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 ∙ 6 ∙ 7 = 210  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71472" y="3357562"/>
            <a:ext cx="6500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210 способами.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071546"/>
            <a:ext cx="75724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5. </a:t>
            </a:r>
          </a:p>
          <a:p>
            <a:pPr>
              <a:lnSpc>
                <a:spcPct val="150000"/>
              </a:lnSpc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странице альбома 6 свободных мест для фотографий. Сколькими способами можно вложить в свободные места: 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2 фотографии; 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4 фотографии; 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6 фотографий?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642918"/>
            <a:ext cx="842968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а)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=                     = 5 ∙ 6 = 30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baseline="30000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=                  = 3∙ 4∙ 5 ∙ 6 = 360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baseline="30000" dirty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=      =        = 1∙ 2∙ 3∙ 4∙ 5 ∙ 6 = 720 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30способами; б) 360 способами; в) 720 способами. </a:t>
            </a:r>
            <a:endParaRPr lang="ru-RU" dirty="0"/>
          </a:p>
          <a:p>
            <a:endParaRPr lang="ru-RU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r="52731"/>
          <a:stretch>
            <a:fillRect/>
          </a:stretch>
        </p:blipFill>
        <p:spPr bwMode="auto">
          <a:xfrm>
            <a:off x="1785918" y="1643050"/>
            <a:ext cx="1071570" cy="800100"/>
          </a:xfrm>
          <a:prstGeom prst="rect">
            <a:avLst/>
          </a:prstGeom>
          <a:noFill/>
        </p:spPr>
      </p:pic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l="47269"/>
          <a:stretch>
            <a:fillRect/>
          </a:stretch>
        </p:blipFill>
        <p:spPr bwMode="auto">
          <a:xfrm>
            <a:off x="3356691" y="1656905"/>
            <a:ext cx="1195380" cy="800100"/>
          </a:xfrm>
          <a:prstGeom prst="rect">
            <a:avLst/>
          </a:prstGeom>
          <a:noFill/>
        </p:spPr>
      </p:pic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r="57865"/>
          <a:stretch>
            <a:fillRect/>
          </a:stretch>
        </p:blipFill>
        <p:spPr bwMode="auto">
          <a:xfrm>
            <a:off x="1714480" y="3071810"/>
            <a:ext cx="928694" cy="817245"/>
          </a:xfrm>
          <a:prstGeom prst="rect">
            <a:avLst/>
          </a:prstGeom>
          <a:noFill/>
        </p:spPr>
      </p:pic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628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60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l="42135"/>
          <a:stretch>
            <a:fillRect/>
          </a:stretch>
        </p:blipFill>
        <p:spPr bwMode="auto">
          <a:xfrm>
            <a:off x="2928926" y="3143248"/>
            <a:ext cx="1266822" cy="811754"/>
          </a:xfrm>
          <a:prstGeom prst="rect">
            <a:avLst/>
          </a:prstGeom>
          <a:noFill/>
        </p:spPr>
      </p:pic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628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63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l="82032"/>
          <a:stretch>
            <a:fillRect/>
          </a:stretch>
        </p:blipFill>
        <p:spPr bwMode="auto">
          <a:xfrm>
            <a:off x="3500430" y="4572008"/>
            <a:ext cx="252773" cy="714380"/>
          </a:xfrm>
          <a:prstGeom prst="rect">
            <a:avLst/>
          </a:prstGeom>
          <a:noFill/>
        </p:spPr>
      </p:pic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0" y="619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66" name="Picture 1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l="58594" r="17968"/>
          <a:stretch>
            <a:fillRect/>
          </a:stretch>
        </p:blipFill>
        <p:spPr bwMode="auto">
          <a:xfrm>
            <a:off x="2857488" y="4643446"/>
            <a:ext cx="318724" cy="690564"/>
          </a:xfrm>
          <a:prstGeom prst="rect">
            <a:avLst/>
          </a:prstGeom>
          <a:noFill/>
        </p:spPr>
      </p:pic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0" y="619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69" name="Picture 1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r="41406"/>
          <a:stretch>
            <a:fillRect/>
          </a:stretch>
        </p:blipFill>
        <p:spPr bwMode="auto">
          <a:xfrm>
            <a:off x="1643042" y="4643446"/>
            <a:ext cx="824290" cy="714380"/>
          </a:xfrm>
          <a:prstGeom prst="rect">
            <a:avLst/>
          </a:prstGeom>
          <a:noFill/>
        </p:spPr>
      </p:pic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0" y="619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714356"/>
            <a:ext cx="835824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  <a:p>
            <a:pPr>
              <a:lnSpc>
                <a:spcPct val="150000"/>
              </a:lnSpc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Сколькими способами может разместиться семья из трех человек в четырехместном купе?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Сколькими способами 6 студентов, сдающих экзамен , могут занять места в аудитории, в которой стоит 20 одноместных столов?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плоскости отметили 5 точек. Их надо обозначить латинскими буквами. Сколькими способами это можно сделать ( в латинском алфавите 26 букв).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285860"/>
            <a:ext cx="80724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1.</a:t>
            </a:r>
          </a:p>
          <a:p>
            <a:pPr>
              <a:lnSpc>
                <a:spcPct val="150000"/>
              </a:lnSpc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Три друга – Антон, Борис и Виктор – приобрели два билета на футбольный матч на 1-е и 2-е места первого ряда стадиона. Сколько у друзей есть вариантов (способов) занять эти два места на стадионе?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85728"/>
            <a:ext cx="7929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Составим таблицу всех возможных вариантов рассаживания двух мальчиков из трёх на два места.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728" y="2214554"/>
          <a:ext cx="6096000" cy="3200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место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 место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14348" y="5286388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6 способов.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642918"/>
            <a:ext cx="842968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Определение.</a:t>
            </a:r>
          </a:p>
          <a:p>
            <a:pPr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Комбинации из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элементов по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отличающиеся  друг от друга либо составом элементов, либо порядком их расположения, называются  </a:t>
            </a:r>
            <a:r>
              <a:rPr lang="ru-RU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размещениями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из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элементов по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5143512"/>
            <a:ext cx="18742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cs typeface="Times New Roman" charset="0"/>
              </a:rPr>
              <a:t>(А</a:t>
            </a:r>
            <a:r>
              <a:rPr lang="ru-RU" b="1" dirty="0" smtClean="0"/>
              <a:t> </a:t>
            </a:r>
            <a:r>
              <a:rPr lang="ru-RU" b="1" dirty="0" smtClean="0">
                <a:cs typeface="Times New Roman" charset="0"/>
              </a:rPr>
              <a:t>из </a:t>
            </a:r>
            <a:r>
              <a:rPr lang="ru-RU" b="1" dirty="0" err="1" smtClean="0">
                <a:cs typeface="Times New Roman" charset="0"/>
              </a:rPr>
              <a:t>эн</a:t>
            </a:r>
            <a:r>
              <a:rPr lang="ru-RU" b="1" dirty="0" smtClean="0">
                <a:cs typeface="Times New Roman" charset="0"/>
              </a:rPr>
              <a:t> по </a:t>
            </a:r>
            <a:r>
              <a:rPr lang="ru-RU" b="1" dirty="0" err="1" smtClean="0">
                <a:cs typeface="Times New Roman" charset="0"/>
              </a:rPr>
              <a:t>ка</a:t>
            </a:r>
            <a:r>
              <a:rPr lang="ru-RU" b="1" dirty="0" smtClean="0">
                <a:cs typeface="Times New Roman" charset="0"/>
              </a:rPr>
              <a:t>)</a:t>
            </a:r>
            <a:endParaRPr lang="ru-RU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2000232" y="4000504"/>
            <a:ext cx="928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en-US" sz="2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24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en-US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2857488" y="3857628"/>
            <a:ext cx="1085850" cy="7905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4929190" y="4000504"/>
            <a:ext cx="928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en-US" sz="2400" b="1" i="0" u="none" strike="noStrike" cap="none" normalizeH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≤ </a:t>
            </a: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5143512"/>
            <a:ext cx="8572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en-US" sz="2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24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en-US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643050"/>
            <a:ext cx="82153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2. </a:t>
            </a:r>
          </a:p>
          <a:p>
            <a:pPr>
              <a:lnSpc>
                <a:spcPct val="150000"/>
              </a:lnSpc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Учащиеся второго класса изучают 8 предметов. Сколькими способами можно составить расписание на один день, чтобы в нем было 4 различных предмета?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357166"/>
            <a:ext cx="778674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Любое расписание на один день, составленное из 4 различных предметов, отличается от другого либо предметами, либо порядком следования предметов. Значит, речь идёт о размещениях из 8 предметов по 4.</a:t>
            </a:r>
          </a:p>
          <a:p>
            <a:pPr>
              <a:lnSpc>
                <a:spcPct val="150000"/>
              </a:lnSpc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baseline="-250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b="1" baseline="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                 =                            =  5 ∙ 6 ∙ 7 ∙ 8 = 1680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1680 способами.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2305050" cy="600075"/>
          </a:xfrm>
          <a:prstGeom prst="rect">
            <a:avLst/>
          </a:prstGeom>
          <a:noFill/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1057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2305050" cy="600075"/>
          </a:xfrm>
          <a:prstGeom prst="rect">
            <a:avLst/>
          </a:prstGeom>
          <a:noFill/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1057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l="34938"/>
          <a:stretch>
            <a:fillRect/>
          </a:stretch>
        </p:blipFill>
        <p:spPr bwMode="auto">
          <a:xfrm>
            <a:off x="2857488" y="4214818"/>
            <a:ext cx="1995480" cy="800100"/>
          </a:xfrm>
          <a:prstGeom prst="rect">
            <a:avLst/>
          </a:prstGeom>
          <a:noFill/>
        </p:spPr>
      </p:pic>
      <p:pic>
        <p:nvPicPr>
          <p:cNvPr id="17" name="Picture 1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r="65062"/>
          <a:stretch>
            <a:fillRect/>
          </a:stretch>
        </p:blipFill>
        <p:spPr bwMode="auto">
          <a:xfrm>
            <a:off x="1428728" y="4214818"/>
            <a:ext cx="1071570" cy="800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1500174"/>
            <a:ext cx="81439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3. </a:t>
            </a:r>
          </a:p>
          <a:p>
            <a:pPr>
              <a:lnSpc>
                <a:spcPct val="150000"/>
              </a:lnSpc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Из 30 участников собрания надо выбрать председателя и секретаря. Сколькими способами это можно сделать?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071546"/>
            <a:ext cx="83582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  <a:endParaRPr lang="ru-RU" dirty="0"/>
          </a:p>
          <a:p>
            <a:endParaRPr lang="ru-RU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r="57006"/>
          <a:stretch>
            <a:fillRect/>
          </a:stretch>
        </p:blipFill>
        <p:spPr bwMode="auto">
          <a:xfrm>
            <a:off x="1500166" y="2071678"/>
            <a:ext cx="1285884" cy="790575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1247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00034" y="2214554"/>
            <a:ext cx="1071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30</a:t>
            </a:r>
            <a:r>
              <a:rPr kumimoji="0" lang="ru-RU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l="42994"/>
          <a:stretch>
            <a:fillRect/>
          </a:stretch>
        </p:blipFill>
        <p:spPr bwMode="auto">
          <a:xfrm>
            <a:off x="3357554" y="2071678"/>
            <a:ext cx="1704966" cy="790575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928926" y="2285992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=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072066" y="2285992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= 29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∙ 30 = 870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14348" y="3500438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870 способами.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571612"/>
            <a:ext cx="807249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4.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Сколькими способами можно изготовить трехцветный флаг с горизонтальными полосами, если имеется материал 7 различных цветов?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102</TotalTime>
  <Words>420</Words>
  <Application>Microsoft Office PowerPoint</Application>
  <PresentationFormat>Экран (4:3)</PresentationFormat>
  <Paragraphs>87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Яркая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ОУ №6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12</cp:revision>
  <dcterms:created xsi:type="dcterms:W3CDTF">2011-01-29T10:43:44Z</dcterms:created>
  <dcterms:modified xsi:type="dcterms:W3CDTF">2011-01-29T12:43:13Z</dcterms:modified>
</cp:coreProperties>
</file>