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1" r:id="rId3"/>
    <p:sldId id="272" r:id="rId4"/>
    <p:sldId id="257" r:id="rId5"/>
    <p:sldId id="269" r:id="rId6"/>
    <p:sldId id="25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A4B0603-D6BA-4E8F-A3B0-96B5A795B052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99026A6-FDD5-4F5B-A636-F44D10909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0603-D6BA-4E8F-A3B0-96B5A795B052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26A6-FDD5-4F5B-A636-F44D10909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0603-D6BA-4E8F-A3B0-96B5A795B052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26A6-FDD5-4F5B-A636-F44D10909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A4B0603-D6BA-4E8F-A3B0-96B5A795B052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26A6-FDD5-4F5B-A636-F44D10909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A4B0603-D6BA-4E8F-A3B0-96B5A795B052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99026A6-FDD5-4F5B-A636-F44D10909F19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4B0603-D6BA-4E8F-A3B0-96B5A795B052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99026A6-FDD5-4F5B-A636-F44D10909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A4B0603-D6BA-4E8F-A3B0-96B5A795B052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99026A6-FDD5-4F5B-A636-F44D10909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B0603-D6BA-4E8F-A3B0-96B5A795B052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26A6-FDD5-4F5B-A636-F44D10909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4B0603-D6BA-4E8F-A3B0-96B5A795B052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99026A6-FDD5-4F5B-A636-F44D10909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A4B0603-D6BA-4E8F-A3B0-96B5A795B052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99026A6-FDD5-4F5B-A636-F44D10909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A4B0603-D6BA-4E8F-A3B0-96B5A795B052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99026A6-FDD5-4F5B-A636-F44D10909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A4B0603-D6BA-4E8F-A3B0-96B5A795B052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99026A6-FDD5-4F5B-A636-F44D10909F1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1604" y="2285992"/>
            <a:ext cx="6000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Элементы комбинаторики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000108"/>
            <a:ext cx="72866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Катя может купить плитку любого из трёх видов шоколада. Оля может поступить аналогично. Пару шоколадок для Кати и Оли можно составить 3∙3=9 различными способами.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9 способов.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142984"/>
            <a:ext cx="764386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4. </a:t>
            </a:r>
          </a:p>
          <a:p>
            <a:pPr algn="ctr"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Имеются три плитки шоколада различных видов. Катя и Оля по очереди выбирают себе по одной плитке. Сколько существует различных способов выбора шоколадок для Кати и Оли?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857232"/>
            <a:ext cx="77153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Допустим, первой выбирает шоколадку Катя. У неё есть три возможных выбора плитки. После этого Оля может выбрать одну из двух оставшихся плиток. Тогда способов выбрать пару шоколадок для Кати и Оли существует 3∙2=6.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6 способов.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1214422"/>
            <a:ext cx="80010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5.</a:t>
            </a:r>
          </a:p>
          <a:p>
            <a:pPr algn="ctr"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Начальник пригласил несколько человек на совещание. Каждый участник,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ходя в кабинет, пожимал руку всем присутствующим. Сколько человек участвовало в совещании, если всего было 78 рукопожатий?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571480"/>
            <a:ext cx="792961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 начальнику зашел первый участник совещания, они пожали  руки друг другу  - одно рукопожатие.</a:t>
            </a:r>
          </a:p>
          <a:p>
            <a:pPr marL="342900" indent="-342900">
              <a:buAutoNum type="arabicParenR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Зашел второй, пожал руку каждому из двух – два рукопожатия.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Всего 1 + 2 = 3.</a:t>
            </a:r>
          </a:p>
          <a:p>
            <a:pPr marL="342900" indent="-342900">
              <a:buAutoNum type="arabicParenR" startAt="3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Зашел третий , пожал руки каждому из трех присутствующих – три рукопожатия.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Всего 1 + 2 +3 = 6.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так далее.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1+ 2+ 3+ 4 +5 +6 +7 +8 +9 +10 +11 +12 = 78. 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Зашло 12человек + начальник. Всего 13.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13 человек.</a:t>
            </a:r>
          </a:p>
          <a:p>
            <a:pPr marL="342900" indent="-342900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785794"/>
            <a:ext cx="85725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Сколько различных  трехзначных чисел можно записать  с помощью цифр 1, 2 и 3 при условии, что цифры в числе: 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1) должны быть различными; 2) могут повторяться?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Сколько различных по комплектации парфюмерных наборов из двух предметов можно составить, если в наличии имеются одинаковые флаконы одеколона и одинаковые куски мыла?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142984"/>
            <a:ext cx="792961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1.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Три друга – Антон, Борис и Виктор – приобрели два билета на футбольный матч. Сколько существует различных вариантов посещения футбольного матча для троих друзей?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857232"/>
            <a:ext cx="70009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имеющимся двум билетам на матч могут пойти: 1) либо Антон и Борис; 2) либо Антон и Виктор; 3) либо Борис и Виктор.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3 варианта.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714488"/>
            <a:ext cx="757242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Задачи, в которых требуется из имеющихся элементов составить различные наборы, подсчитать количество всевозможных комбинаций элементов, образованных по определенному правилу, называются </a:t>
            </a:r>
            <a:r>
              <a:rPr lang="ru-RU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комбинаторными.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1714488"/>
            <a:ext cx="72152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Раздел математики, занимающийся решением комбинаторных задач, называется </a:t>
            </a:r>
            <a:r>
              <a:rPr lang="ru-RU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комбинаторикой.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Или, </a:t>
            </a:r>
            <a:r>
              <a:rPr lang="ru-RU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комбинаторика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это наука о составлении и подсчете комбинаций.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Combino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лат.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соединяю.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785794"/>
            <a:ext cx="80724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Решение комбинаторных задач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это перебор вариантов, подсчет числа вариантов с помощью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равила произведения: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Если существует </a:t>
            </a:r>
            <a:r>
              <a:rPr lang="en-US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вариантов выбора первого элемента и для каждого из них есть </a:t>
            </a:r>
            <a:r>
              <a:rPr lang="en-US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вариантов выбора второго элемента, то существует </a:t>
            </a:r>
            <a:r>
              <a:rPr lang="en-US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различных пар с выбранными первым и вторым элементами.</a:t>
            </a:r>
            <a:endParaRPr lang="ru-RU" sz="2400" b="1" i="1" dirty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214422"/>
            <a:ext cx="735811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2.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 Маши 3 юбки и 4 кофты, удачно сочетающиеся по цвету. Сколько различных комбинаций одежды имеется у Маши?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10" y="714356"/>
          <a:ext cx="7072362" cy="4759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36181"/>
                <a:gridCol w="353618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юбки</a:t>
                      </a:r>
                      <a:endParaRPr lang="ru-RU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кофты</a:t>
                      </a:r>
                      <a:endParaRPr lang="ru-RU" sz="1800" dirty="0"/>
                    </a:p>
                  </a:txBody>
                  <a:tcPr>
                    <a:noFill/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algn="ctr"/>
                      <a:endParaRPr lang="ru-RU" sz="1800" b="1" dirty="0" smtClean="0">
                        <a:solidFill>
                          <a:srgbClr val="FFFFCC"/>
                        </a:solidFill>
                      </a:endParaRPr>
                    </a:p>
                    <a:p>
                      <a:pPr algn="ctr"/>
                      <a:endParaRPr lang="ru-RU" sz="1800" b="1" dirty="0" smtClean="0">
                        <a:solidFill>
                          <a:srgbClr val="FFFFCC"/>
                        </a:solidFill>
                      </a:endParaRP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FFFFCC"/>
                          </a:solidFill>
                        </a:rPr>
                        <a:t>1</a:t>
                      </a:r>
                      <a:endParaRPr lang="ru-RU" sz="1800" b="1" dirty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FFCC"/>
                          </a:solidFill>
                        </a:rPr>
                        <a:t>1</a:t>
                      </a:r>
                      <a:endParaRPr lang="ru-RU" sz="1800" b="1" dirty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273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FFCC"/>
                          </a:solidFill>
                        </a:rPr>
                        <a:t>2</a:t>
                      </a:r>
                      <a:endParaRPr lang="ru-RU" sz="1800" b="1" dirty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1803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FFCC"/>
                          </a:solidFill>
                        </a:rPr>
                        <a:t>3</a:t>
                      </a:r>
                      <a:endParaRPr lang="ru-RU" sz="1800" b="1" dirty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FFCC"/>
                          </a:solidFill>
                        </a:rPr>
                        <a:t>4</a:t>
                      </a:r>
                      <a:endParaRPr lang="ru-RU" sz="1800" b="1" dirty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algn="ctr"/>
                      <a:endParaRPr lang="ru-RU" sz="1800" b="1" dirty="0" smtClean="0">
                        <a:solidFill>
                          <a:srgbClr val="FFFFCC"/>
                        </a:solidFill>
                      </a:endParaRPr>
                    </a:p>
                    <a:p>
                      <a:pPr algn="ctr"/>
                      <a:endParaRPr lang="ru-RU" sz="1800" b="1" dirty="0" smtClean="0">
                        <a:solidFill>
                          <a:srgbClr val="FFFFCC"/>
                        </a:solidFill>
                      </a:endParaRP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FFFFCC"/>
                          </a:solidFill>
                        </a:rPr>
                        <a:t>2</a:t>
                      </a:r>
                      <a:endParaRPr lang="ru-RU" sz="1800" b="1" dirty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FFCC"/>
                          </a:solidFill>
                        </a:rPr>
                        <a:t>1</a:t>
                      </a:r>
                      <a:endParaRPr lang="ru-RU" sz="1800" b="1" dirty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273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FFCC"/>
                          </a:solidFill>
                        </a:rPr>
                        <a:t>2</a:t>
                      </a:r>
                      <a:endParaRPr lang="ru-RU" sz="1800" b="1" dirty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1803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FFCC"/>
                          </a:solidFill>
                        </a:rPr>
                        <a:t>3</a:t>
                      </a:r>
                      <a:endParaRPr lang="ru-RU" sz="1800" b="1" dirty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FFCC"/>
                          </a:solidFill>
                        </a:rPr>
                        <a:t>4</a:t>
                      </a:r>
                      <a:endParaRPr lang="ru-RU" sz="1800" b="1" dirty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algn="ctr"/>
                      <a:endParaRPr lang="ru-RU" sz="1800" b="1" dirty="0" smtClean="0">
                        <a:solidFill>
                          <a:srgbClr val="FFFFCC"/>
                        </a:solidFill>
                      </a:endParaRPr>
                    </a:p>
                    <a:p>
                      <a:pPr algn="ctr"/>
                      <a:endParaRPr lang="ru-RU" sz="1800" b="1" dirty="0" smtClean="0">
                        <a:solidFill>
                          <a:srgbClr val="FFFFCC"/>
                        </a:solidFill>
                      </a:endParaRP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rgbClr val="FFFFCC"/>
                          </a:solidFill>
                        </a:rPr>
                        <a:t>3</a:t>
                      </a:r>
                      <a:endParaRPr lang="ru-RU" sz="1800" b="1" dirty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FFCC"/>
                          </a:solidFill>
                        </a:rPr>
                        <a:t>1</a:t>
                      </a:r>
                      <a:endParaRPr lang="ru-RU" sz="1800" b="1" dirty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273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FFCC"/>
                          </a:solidFill>
                        </a:rPr>
                        <a:t>2</a:t>
                      </a:r>
                      <a:endParaRPr lang="ru-RU" sz="1800" b="1" dirty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1803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FFCC"/>
                          </a:solidFill>
                        </a:rPr>
                        <a:t>3</a:t>
                      </a:r>
                      <a:endParaRPr lang="ru-RU" sz="1800" b="1" dirty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FFCC"/>
                          </a:solidFill>
                        </a:rPr>
                        <a:t>4</a:t>
                      </a:r>
                      <a:endParaRPr lang="ru-RU" sz="1800" b="1" dirty="0">
                        <a:solidFill>
                          <a:srgbClr val="FFFF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85786" y="5500702"/>
            <a:ext cx="771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правилу умножения: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∙4=12.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Получается 12 различных комбинаций одежды. 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662" y="285728"/>
            <a:ext cx="4929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1285860"/>
            <a:ext cx="764386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3.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Катя и Оля приходят в магазин, где продают в любом количестве плитки шоколада трёх видов. Каждая девочка покупает по одной плитке. Сколько существует способов покупки?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122</TotalTime>
  <Words>580</Words>
  <Application>Microsoft Office PowerPoint</Application>
  <PresentationFormat>Экран (4:3)</PresentationFormat>
  <Paragraphs>81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Яркая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ОУ №6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12</cp:revision>
  <dcterms:created xsi:type="dcterms:W3CDTF">2011-01-28T11:07:15Z</dcterms:created>
  <dcterms:modified xsi:type="dcterms:W3CDTF">2011-01-28T13:37:29Z</dcterms:modified>
</cp:coreProperties>
</file>