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80"/>
  </p:notesMasterIdLst>
  <p:sldIdLst>
    <p:sldId id="256" r:id="rId2"/>
    <p:sldId id="326" r:id="rId3"/>
    <p:sldId id="262" r:id="rId4"/>
    <p:sldId id="282" r:id="rId5"/>
    <p:sldId id="257" r:id="rId6"/>
    <p:sldId id="258" r:id="rId7"/>
    <p:sldId id="259" r:id="rId8"/>
    <p:sldId id="260" r:id="rId9"/>
    <p:sldId id="261" r:id="rId10"/>
    <p:sldId id="263" r:id="rId11"/>
    <p:sldId id="264" r:id="rId12"/>
    <p:sldId id="266" r:id="rId13"/>
    <p:sldId id="267" r:id="rId14"/>
    <p:sldId id="376" r:id="rId15"/>
    <p:sldId id="284" r:id="rId16"/>
    <p:sldId id="275" r:id="rId17"/>
    <p:sldId id="276" r:id="rId18"/>
    <p:sldId id="281" r:id="rId19"/>
    <p:sldId id="338" r:id="rId20"/>
    <p:sldId id="340" r:id="rId21"/>
    <p:sldId id="286" r:id="rId22"/>
    <p:sldId id="405" r:id="rId23"/>
    <p:sldId id="362" r:id="rId24"/>
    <p:sldId id="407" r:id="rId25"/>
    <p:sldId id="363" r:id="rId26"/>
    <p:sldId id="364" r:id="rId27"/>
    <p:sldId id="365" r:id="rId28"/>
    <p:sldId id="366" r:id="rId29"/>
    <p:sldId id="367" r:id="rId30"/>
    <p:sldId id="368" r:id="rId31"/>
    <p:sldId id="369" r:id="rId32"/>
    <p:sldId id="370" r:id="rId33"/>
    <p:sldId id="372" r:id="rId34"/>
    <p:sldId id="373" r:id="rId35"/>
    <p:sldId id="408" r:id="rId36"/>
    <p:sldId id="409" r:id="rId37"/>
    <p:sldId id="380" r:id="rId38"/>
    <p:sldId id="350" r:id="rId39"/>
    <p:sldId id="411" r:id="rId40"/>
    <p:sldId id="290" r:id="rId41"/>
    <p:sldId id="295" r:id="rId42"/>
    <p:sldId id="296" r:id="rId43"/>
    <p:sldId id="297" r:id="rId44"/>
    <p:sldId id="385" r:id="rId45"/>
    <p:sldId id="299" r:id="rId46"/>
    <p:sldId id="386" r:id="rId47"/>
    <p:sldId id="387" r:id="rId48"/>
    <p:sldId id="300" r:id="rId49"/>
    <p:sldId id="301" r:id="rId50"/>
    <p:sldId id="302" r:id="rId51"/>
    <p:sldId id="303" r:id="rId52"/>
    <p:sldId id="304" r:id="rId53"/>
    <p:sldId id="306" r:id="rId54"/>
    <p:sldId id="389" r:id="rId55"/>
    <p:sldId id="308" r:id="rId56"/>
    <p:sldId id="309" r:id="rId57"/>
    <p:sldId id="391" r:id="rId58"/>
    <p:sldId id="413" r:id="rId59"/>
    <p:sldId id="395" r:id="rId60"/>
    <p:sldId id="316" r:id="rId61"/>
    <p:sldId id="321" r:id="rId62"/>
    <p:sldId id="319" r:id="rId63"/>
    <p:sldId id="322" r:id="rId64"/>
    <p:sldId id="399" r:id="rId65"/>
    <p:sldId id="401" r:id="rId66"/>
    <p:sldId id="325" r:id="rId67"/>
    <p:sldId id="403" r:id="rId68"/>
    <p:sldId id="328" r:id="rId69"/>
    <p:sldId id="344" r:id="rId70"/>
    <p:sldId id="332" r:id="rId71"/>
    <p:sldId id="334" r:id="rId72"/>
    <p:sldId id="414" r:id="rId73"/>
    <p:sldId id="397" r:id="rId74"/>
    <p:sldId id="415" r:id="rId75"/>
    <p:sldId id="335" r:id="rId76"/>
    <p:sldId id="336" r:id="rId77"/>
    <p:sldId id="346" r:id="rId78"/>
    <p:sldId id="348" r:id="rId7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F9E2918-0FC7-41C9-82B1-FF3B9CE7C26F}" type="datetimeFigureOut">
              <a:rPr lang="ru-RU"/>
              <a:pPr>
                <a:defRPr/>
              </a:pPr>
              <a:t>09.07.2011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876AD3F-CF6E-4382-B117-65822CD7EB7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bwMode="auto">
          <a:noFill/>
          <a:ln>
            <a:solidFill>
              <a:srgbClr val="000000"/>
            </a:solidFill>
            <a:miter lim="800000"/>
            <a:headEnd/>
            <a:tailEnd/>
          </a:ln>
        </p:spPr>
      </p:sp>
      <p:sp>
        <p:nvSpPr>
          <p:cNvPr id="8909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7FFFF4B3-B6E5-4AD2-B702-46658F634CB0}" type="slidenum">
              <a:rPr lang="ru-RU" smtClean="0"/>
              <a:pPr>
                <a:defRPr/>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bwMode="auto">
          <a:noFill/>
          <a:ln>
            <a:solidFill>
              <a:srgbClr val="000000"/>
            </a:solidFill>
            <a:miter lim="800000"/>
            <a:headEnd/>
            <a:tailEnd/>
          </a:ln>
        </p:spPr>
      </p:sp>
      <p:sp>
        <p:nvSpPr>
          <p:cNvPr id="9011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8276A348-FC62-4999-BEF4-93E698360AD2}" type="slidenum">
              <a:rPr lang="ru-RU" smtClean="0"/>
              <a:pPr>
                <a:defRPr/>
              </a:pPr>
              <a:t>14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0256BA-6A0E-4DE6-A66F-31B4040F0E0D}" type="slidenum">
              <a:rPr lang="ru-RU" smtClean="0"/>
              <a:pPr>
                <a:defRPr/>
              </a:pPr>
              <a:t>19</a:t>
            </a:fld>
            <a:endParaRPr lang="ru-RU" smtClean="0"/>
          </a:p>
        </p:txBody>
      </p:sp>
      <p:sp>
        <p:nvSpPr>
          <p:cNvPr id="91139" name="Rectangle 2"/>
          <p:cNvSpPr>
            <a:spLocks noRo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bwMode="auto">
          <a:noFill/>
          <a:ln>
            <a:solidFill>
              <a:srgbClr val="000000"/>
            </a:solidFill>
            <a:miter lim="800000"/>
            <a:headEnd/>
            <a:tailEnd/>
          </a:ln>
        </p:spPr>
      </p:sp>
      <p:sp>
        <p:nvSpPr>
          <p:cNvPr id="9216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E53BB383-8469-4067-8E22-8C3E8E331F4F}" type="slidenum">
              <a:rPr lang="ru-RU" smtClean="0"/>
              <a:pPr>
                <a:defRPr/>
              </a:pPr>
              <a:t>37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bwMode="auto">
          <a:noFill/>
          <a:ln>
            <a:solidFill>
              <a:srgbClr val="000000"/>
            </a:solidFill>
            <a:miter lim="800000"/>
            <a:headEnd/>
            <a:tailEnd/>
          </a:ln>
        </p:spPr>
      </p:sp>
      <p:sp>
        <p:nvSpPr>
          <p:cNvPr id="9318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8BE6B593-57DF-414B-A3F1-FE96744058B7}" type="slidenum">
              <a:rPr lang="ru-RU" smtClean="0"/>
              <a:pPr>
                <a:defRPr/>
              </a:pPr>
              <a:t>63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Прямоугольник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Прямоугольник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Прямоугольник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Прямоугольник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Прямоугольник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Прямоугольник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Прямоугольник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Прямоугольник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5" name="Дата 27"/>
          <p:cNvSpPr>
            <a:spLocks noGrp="1"/>
          </p:cNvSpPr>
          <p:nvPr>
            <p:ph type="dt" sz="half" idx="10"/>
          </p:nvPr>
        </p:nvSpPr>
        <p:spPr/>
        <p:txBody>
          <a:bodyPr/>
          <a:lstStyle>
            <a:lvl1pPr>
              <a:defRPr/>
            </a:lvl1pPr>
            <a:extLst/>
          </a:lstStyle>
          <a:p>
            <a:pPr>
              <a:defRPr/>
            </a:pPr>
            <a:fld id="{1AE5EC3E-C3D6-4D57-87D6-327C4E81DCEF}" type="datetimeFigureOut">
              <a:rPr lang="ru-RU"/>
              <a:pPr>
                <a:defRPr/>
              </a:pPr>
              <a:t>09.07.2011</a:t>
            </a:fld>
            <a:endParaRPr lang="ru-RU"/>
          </a:p>
        </p:txBody>
      </p:sp>
      <p:sp>
        <p:nvSpPr>
          <p:cNvPr id="16" name="Нижний колонтитул 16"/>
          <p:cNvSpPr>
            <a:spLocks noGrp="1"/>
          </p:cNvSpPr>
          <p:nvPr>
            <p:ph type="ftr" sz="quarter" idx="11"/>
          </p:nvPr>
        </p:nvSpPr>
        <p:spPr/>
        <p:txBody>
          <a:bodyPr/>
          <a:lstStyle>
            <a:lvl1pPr>
              <a:defRPr/>
            </a:lvl1pPr>
            <a:extLst/>
          </a:lstStyle>
          <a:p>
            <a:pPr>
              <a:defRPr/>
            </a:pPr>
            <a:endParaRPr lang="ru-RU"/>
          </a:p>
        </p:txBody>
      </p:sp>
      <p:sp>
        <p:nvSpPr>
          <p:cNvPr id="17" name="Номер слайда 28"/>
          <p:cNvSpPr>
            <a:spLocks noGrp="1"/>
          </p:cNvSpPr>
          <p:nvPr>
            <p:ph type="sldNum" sz="quarter" idx="12"/>
          </p:nvPr>
        </p:nvSpPr>
        <p:spPr/>
        <p:txBody>
          <a:bodyPr/>
          <a:lstStyle>
            <a:lvl1pPr>
              <a:defRPr/>
            </a:lvl1pPr>
            <a:extLst/>
          </a:lstStyle>
          <a:p>
            <a:pPr>
              <a:defRPr/>
            </a:pPr>
            <a:fld id="{0EF3B2AD-037D-406F-8AE2-6C35124E67A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2BBEDCB-194E-42C7-B892-3D6FC1B29264}" type="datetimeFigureOut">
              <a:rPr lang="ru-RU"/>
              <a:pPr>
                <a:defRPr/>
              </a:pPr>
              <a:t>09.07.2011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4AF2B42-602A-4601-A9C7-7031894FFC0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BEE8324-89C3-4D81-AEA3-D8C39827DD65}" type="datetimeFigureOut">
              <a:rPr lang="ru-RU"/>
              <a:pPr>
                <a:defRPr/>
              </a:pPr>
              <a:t>09.07.2011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649DE67-F411-4FA2-A844-5A74AE0F372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FC74105-94F6-4AFA-8BE4-74BD91D24A3A}" type="datetimeFigureOut">
              <a:rPr lang="ru-RU"/>
              <a:pPr>
                <a:defRPr/>
              </a:pPr>
              <a:t>09.07.2011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EFDCEB4-0620-46A0-B50E-E028EE3C3B6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Полилиния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Полилиния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Полилиния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Полилиния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Полилиния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Полилиния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Полилиния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Полилиния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Полилиния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Полилиния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Полилиния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Полилиния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Полилиния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Полилиния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Прямоугольник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Прямоугольник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Прямоугольник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Прямоугольник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Прямоугольник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Прямоугольник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Текст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Дата 3"/>
          <p:cNvSpPr>
            <a:spLocks noGrp="1"/>
          </p:cNvSpPr>
          <p:nvPr>
            <p:ph type="dt" sz="half" idx="10"/>
          </p:nvPr>
        </p:nvSpPr>
        <p:spPr/>
        <p:txBody>
          <a:bodyPr/>
          <a:lstStyle>
            <a:lvl1pPr>
              <a:defRPr/>
            </a:lvl1pPr>
            <a:extLst/>
          </a:lstStyle>
          <a:p>
            <a:pPr>
              <a:defRPr/>
            </a:pPr>
            <a:fld id="{2080EDD3-F35D-44FB-95BE-690A0AA57E99}" type="datetimeFigureOut">
              <a:rPr lang="ru-RU"/>
              <a:pPr>
                <a:defRPr/>
              </a:pPr>
              <a:t>09.07.2011</a:t>
            </a:fld>
            <a:endParaRPr lang="ru-RU"/>
          </a:p>
        </p:txBody>
      </p:sp>
      <p:sp>
        <p:nvSpPr>
          <p:cNvPr id="26" name="Нижний колонтитул 4"/>
          <p:cNvSpPr>
            <a:spLocks noGrp="1"/>
          </p:cNvSpPr>
          <p:nvPr>
            <p:ph type="ftr" sz="quarter" idx="11"/>
          </p:nvPr>
        </p:nvSpPr>
        <p:spPr/>
        <p:txBody>
          <a:bodyPr/>
          <a:lstStyle>
            <a:lvl1pPr>
              <a:defRPr/>
            </a:lvl1pPr>
            <a:extLst/>
          </a:lstStyle>
          <a:p>
            <a:pPr>
              <a:defRPr/>
            </a:pPr>
            <a:endParaRPr lang="ru-RU"/>
          </a:p>
        </p:txBody>
      </p:sp>
      <p:sp>
        <p:nvSpPr>
          <p:cNvPr id="27" name="Номер слайда 5"/>
          <p:cNvSpPr>
            <a:spLocks noGrp="1"/>
          </p:cNvSpPr>
          <p:nvPr>
            <p:ph type="sldNum" sz="quarter" idx="12"/>
          </p:nvPr>
        </p:nvSpPr>
        <p:spPr/>
        <p:txBody>
          <a:bodyPr/>
          <a:lstStyle>
            <a:lvl1pPr>
              <a:defRPr/>
            </a:lvl1pPr>
            <a:extLst/>
          </a:lstStyle>
          <a:p>
            <a:pPr>
              <a:defRPr/>
            </a:pPr>
            <a:fld id="{82BC8231-8981-4D32-8D9D-A196B51076C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3D6EB605-46E2-481E-A4C2-7BA1804D6E2E}" type="datetimeFigureOut">
              <a:rPr lang="ru-RU"/>
              <a:pPr>
                <a:defRPr/>
              </a:pPr>
              <a:t>09.07.2011</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D0CDBC9C-97A7-4A93-BA3C-747DA851A85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Прямоугольник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Прямоугольник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Прямоугольник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Прямоугольник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Прямоугольник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Прямоугольник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Прямоугольник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Прямоугольник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Прямоугольник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Заголовок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Дата 6"/>
          <p:cNvSpPr>
            <a:spLocks noGrp="1"/>
          </p:cNvSpPr>
          <p:nvPr>
            <p:ph type="dt" sz="half" idx="10"/>
          </p:nvPr>
        </p:nvSpPr>
        <p:spPr/>
        <p:txBody>
          <a:bodyPr/>
          <a:lstStyle>
            <a:lvl1pPr>
              <a:defRPr/>
            </a:lvl1pPr>
            <a:extLst/>
          </a:lstStyle>
          <a:p>
            <a:pPr>
              <a:defRPr/>
            </a:pPr>
            <a:fld id="{25BDE21B-1593-4B22-83F1-0E6D6D622220}" type="datetimeFigureOut">
              <a:rPr lang="ru-RU"/>
              <a:pPr>
                <a:defRPr/>
              </a:pPr>
              <a:t>09.07.2011</a:t>
            </a:fld>
            <a:endParaRPr lang="ru-RU"/>
          </a:p>
        </p:txBody>
      </p:sp>
      <p:sp>
        <p:nvSpPr>
          <p:cNvPr id="18" name="Нижний колонтитул 7"/>
          <p:cNvSpPr>
            <a:spLocks noGrp="1"/>
          </p:cNvSpPr>
          <p:nvPr>
            <p:ph type="ftr" sz="quarter" idx="11"/>
          </p:nvPr>
        </p:nvSpPr>
        <p:spPr/>
        <p:txBody>
          <a:bodyPr/>
          <a:lstStyle>
            <a:lvl1pPr>
              <a:defRPr/>
            </a:lvl1pPr>
            <a:extLst/>
          </a:lstStyle>
          <a:p>
            <a:pPr>
              <a:defRPr/>
            </a:pPr>
            <a:endParaRPr lang="ru-RU"/>
          </a:p>
        </p:txBody>
      </p:sp>
      <p:sp>
        <p:nvSpPr>
          <p:cNvPr id="19" name="Номер слайда 8"/>
          <p:cNvSpPr>
            <a:spLocks noGrp="1"/>
          </p:cNvSpPr>
          <p:nvPr>
            <p:ph type="sldNum" sz="quarter" idx="12"/>
          </p:nvPr>
        </p:nvSpPr>
        <p:spPr/>
        <p:txBody>
          <a:bodyPr/>
          <a:lstStyle>
            <a:lvl1pPr>
              <a:defRPr/>
            </a:lvl1pPr>
            <a:extLst/>
          </a:lstStyle>
          <a:p>
            <a:pPr>
              <a:defRPr/>
            </a:pPr>
            <a:fld id="{97F6E2AD-BAB4-448A-A5DF-4CF2298F3D0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0D78DA9D-CF20-436D-9A37-50ADAB558960}" type="datetimeFigureOut">
              <a:rPr lang="ru-RU"/>
              <a:pPr>
                <a:defRPr/>
              </a:pPr>
              <a:t>09.07.2011</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9CBF60A6-5E6D-40FD-839C-BFF030498B8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extLst/>
          </a:lstStyle>
          <a:p>
            <a:pPr>
              <a:defRPr/>
            </a:pPr>
            <a:fld id="{282B00AF-E674-43B2-8C73-530D6102DE0A}" type="datetimeFigureOut">
              <a:rPr lang="ru-RU"/>
              <a:pPr>
                <a:defRPr/>
              </a:pPr>
              <a:t>09.07.2011</a:t>
            </a:fld>
            <a:endParaRPr lang="ru-RU"/>
          </a:p>
        </p:txBody>
      </p:sp>
      <p:sp>
        <p:nvSpPr>
          <p:cNvPr id="3" name="Нижний колонтитул 2"/>
          <p:cNvSpPr>
            <a:spLocks noGrp="1"/>
          </p:cNvSpPr>
          <p:nvPr>
            <p:ph type="ftr" sz="quarter" idx="11"/>
          </p:nvPr>
        </p:nvSpPr>
        <p:spPr/>
        <p:txBody>
          <a:bodyPr/>
          <a:lstStyle>
            <a:lvl1pPr>
              <a:defRPr/>
            </a:lvl1pPr>
            <a:extLst/>
          </a:lstStyle>
          <a:p>
            <a:pPr>
              <a:defRPr/>
            </a:pPr>
            <a:endParaRPr lang="ru-RU"/>
          </a:p>
        </p:txBody>
      </p:sp>
      <p:sp>
        <p:nvSpPr>
          <p:cNvPr id="4" name="Номер слайда 3"/>
          <p:cNvSpPr>
            <a:spLocks noGrp="1"/>
          </p:cNvSpPr>
          <p:nvPr>
            <p:ph type="sldNum" sz="quarter" idx="12"/>
          </p:nvPr>
        </p:nvSpPr>
        <p:spPr/>
        <p:txBody>
          <a:bodyPr/>
          <a:lstStyle>
            <a:lvl1pPr>
              <a:defRPr/>
            </a:lvl1pPr>
            <a:extLst/>
          </a:lstStyle>
          <a:p>
            <a:pPr>
              <a:defRPr/>
            </a:pPr>
            <a:fld id="{205B6FB5-06E6-4179-809C-1A7E27603DA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4AF513DC-6A00-4A42-8C7E-745967B4230C}" type="datetimeFigureOut">
              <a:rPr lang="ru-RU"/>
              <a:pPr>
                <a:defRPr/>
              </a:pPr>
              <a:t>09.07.2011</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BC67124-358B-4136-B254-CFDA75B8642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Прямая соединительная линия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Группа 19"/>
          <p:cNvGrpSpPr>
            <a:grpSpLocks/>
          </p:cNvGrpSpPr>
          <p:nvPr/>
        </p:nvGrpSpPr>
        <p:grpSpPr bwMode="auto">
          <a:xfrm rot="5400000">
            <a:off x="8515351" y="1219200"/>
            <a:ext cx="131762" cy="128587"/>
            <a:chOff x="6668087" y="1297746"/>
            <a:chExt cx="161840" cy="156602"/>
          </a:xfrm>
        </p:grpSpPr>
        <p:cxnSp>
          <p:nvCxnSpPr>
            <p:cNvPr id="8" name="Прямая соединительная линия 7"/>
            <p:cNvCxnSpPr/>
            <p:nvPr/>
          </p:nvCxnSpPr>
          <p:spPr>
            <a:xfrm rot="16200000">
              <a:off x="6663593" y="12906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rot="5400000" flipH="1">
              <a:off x="6744513" y="12896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Группа 25"/>
          <p:cNvGrpSpPr>
            <a:grpSpLocks/>
          </p:cNvGrpSpPr>
          <p:nvPr/>
        </p:nvGrpSpPr>
        <p:grpSpPr bwMode="auto">
          <a:xfrm rot="5400000">
            <a:off x="8667751" y="1371600"/>
            <a:ext cx="131762" cy="128587"/>
            <a:chOff x="6668087" y="1297746"/>
            <a:chExt cx="161840" cy="156602"/>
          </a:xfrm>
        </p:grpSpPr>
        <p:cxnSp>
          <p:nvCxnSpPr>
            <p:cNvPr id="12" name="Прямая соединительная линия 11"/>
            <p:cNvCxnSpPr/>
            <p:nvPr/>
          </p:nvCxnSpPr>
          <p:spPr>
            <a:xfrm rot="16200000">
              <a:off x="6663593" y="12906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rot="5400000" flipH="1">
              <a:off x="6744513" y="12896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Группа 29"/>
          <p:cNvGrpSpPr>
            <a:grpSpLocks/>
          </p:cNvGrpSpPr>
          <p:nvPr/>
        </p:nvGrpSpPr>
        <p:grpSpPr bwMode="auto">
          <a:xfrm rot="5400000">
            <a:off x="8320087" y="1474788"/>
            <a:ext cx="131763" cy="128588"/>
            <a:chOff x="6668087" y="1297746"/>
            <a:chExt cx="161840" cy="156602"/>
          </a:xfrm>
        </p:grpSpPr>
        <p:cxnSp>
          <p:nvCxnSpPr>
            <p:cNvPr id="16" name="Прямая соединительная линия 15"/>
            <p:cNvCxnSpPr/>
            <p:nvPr/>
          </p:nvCxnSpPr>
          <p:spPr>
            <a:xfrm rot="16200000">
              <a:off x="6663592" y="12906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flipH="1">
              <a:off x="6744512" y="12896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Рисунок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Дата 4"/>
          <p:cNvSpPr>
            <a:spLocks noGrp="1"/>
          </p:cNvSpPr>
          <p:nvPr>
            <p:ph type="dt" sz="half" idx="10"/>
          </p:nvPr>
        </p:nvSpPr>
        <p:spPr>
          <a:xfrm>
            <a:off x="6477000" y="55563"/>
            <a:ext cx="2133600" cy="365125"/>
          </a:xfrm>
        </p:spPr>
        <p:txBody>
          <a:bodyPr/>
          <a:lstStyle>
            <a:lvl1pPr>
              <a:defRPr/>
            </a:lvl1pPr>
            <a:extLst/>
          </a:lstStyle>
          <a:p>
            <a:pPr>
              <a:defRPr/>
            </a:pPr>
            <a:fld id="{6EF6D38E-5829-4D04-A7CC-6EA3E98D0966}" type="datetimeFigureOut">
              <a:rPr lang="ru-RU"/>
              <a:pPr>
                <a:defRPr/>
              </a:pPr>
              <a:t>09.07.2011</a:t>
            </a:fld>
            <a:endParaRPr lang="ru-RU"/>
          </a:p>
        </p:txBody>
      </p:sp>
      <p:sp>
        <p:nvSpPr>
          <p:cNvPr id="20" name="Нижний колонтитул 5"/>
          <p:cNvSpPr>
            <a:spLocks noGrp="1"/>
          </p:cNvSpPr>
          <p:nvPr>
            <p:ph type="ftr" sz="quarter" idx="11"/>
          </p:nvPr>
        </p:nvSpPr>
        <p:spPr>
          <a:xfrm>
            <a:off x="914400" y="55563"/>
            <a:ext cx="5562600" cy="365125"/>
          </a:xfrm>
        </p:spPr>
        <p:txBody>
          <a:bodyPr/>
          <a:lstStyle>
            <a:lvl1pPr>
              <a:defRPr/>
            </a:lvl1pPr>
            <a:extLst/>
          </a:lstStyle>
          <a:p>
            <a:pPr>
              <a:defRPr/>
            </a:pPr>
            <a:endParaRPr lang="ru-RU"/>
          </a:p>
        </p:txBody>
      </p:sp>
      <p:sp>
        <p:nvSpPr>
          <p:cNvPr id="21" name="Номер слайда 6"/>
          <p:cNvSpPr>
            <a:spLocks noGrp="1"/>
          </p:cNvSpPr>
          <p:nvPr>
            <p:ph type="sldNum" sz="quarter" idx="12"/>
          </p:nvPr>
        </p:nvSpPr>
        <p:spPr>
          <a:xfrm>
            <a:off x="8610600" y="55563"/>
            <a:ext cx="457200" cy="365125"/>
          </a:xfrm>
        </p:spPr>
        <p:txBody>
          <a:bodyPr/>
          <a:lstStyle>
            <a:lvl1pPr>
              <a:defRPr/>
            </a:lvl1pPr>
            <a:extLst/>
          </a:lstStyle>
          <a:p>
            <a:pPr>
              <a:defRPr/>
            </a:pPr>
            <a:fld id="{9A639A76-EB34-4FF6-AE71-B79ACB8A7A0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Прямоугольник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Прямоугольник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Прямоугольник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Прямоугольник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Прямоугольник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Прямоугольник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Прямоугольник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Прямоугольник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Заголовок 21"/>
          <p:cNvSpPr>
            <a:spLocks noGrp="1"/>
          </p:cNvSpPr>
          <p:nvPr>
            <p:ph type="title"/>
          </p:nvPr>
        </p:nvSpPr>
        <p:spPr>
          <a:xfrm>
            <a:off x="914400" y="512763"/>
            <a:ext cx="7772400" cy="914400"/>
          </a:xfrm>
          <a:prstGeom prst="rect">
            <a:avLst/>
          </a:prstGeom>
        </p:spPr>
        <p:txBody>
          <a:bodyPr vert="horz" anchor="t">
            <a:noAutofit/>
          </a:bodyPr>
          <a:lstStyle>
            <a:extLst/>
          </a:lstStyle>
          <a:p>
            <a:r>
              <a:rPr lang="ru-RU" smtClean="0"/>
              <a:t>Образец заголовка</a:t>
            </a:r>
            <a:endParaRPr lang="en-US"/>
          </a:p>
        </p:txBody>
      </p:sp>
      <p:sp>
        <p:nvSpPr>
          <p:cNvPr id="1036" name="Текст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fld id="{76DAB2F1-648A-46C1-9962-9B958C5BFB4F}" type="datetimeFigureOut">
              <a:rPr lang="ru-RU"/>
              <a:pPr>
                <a:defRPr/>
              </a:pPr>
              <a:t>09.07.2011</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2489CDE9-8DD6-4D1B-964D-E26271F8D4CD}"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911" r:id="rId1"/>
    <p:sldLayoutId id="2147483906" r:id="rId2"/>
    <p:sldLayoutId id="2147483912" r:id="rId3"/>
    <p:sldLayoutId id="2147483913" r:id="rId4"/>
    <p:sldLayoutId id="2147483914" r:id="rId5"/>
    <p:sldLayoutId id="2147483907" r:id="rId6"/>
    <p:sldLayoutId id="2147483915" r:id="rId7"/>
    <p:sldLayoutId id="2147483908" r:id="rId8"/>
    <p:sldLayoutId id="2147483916" r:id="rId9"/>
    <p:sldLayoutId id="2147483909" r:id="rId10"/>
    <p:sldLayoutId id="2147483910"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ru.wikipedia.org/wiki/%D0%9F%D0%B0%D0%BC%D1%84%D0%BB%D0%B5%D1%82" TargetMode="External"/><Relationship Id="rId2" Type="http://schemas.openxmlformats.org/officeDocument/2006/relationships/hyperlink" Target="http://ru.wikipedia.org/wiki/%D0%AE%D0%BC%D0%BE%D1%80" TargetMode="External"/><Relationship Id="rId1" Type="http://schemas.openxmlformats.org/officeDocument/2006/relationships/slideLayout" Target="../slideLayouts/slideLayout4.xml"/><Relationship Id="rId4" Type="http://schemas.openxmlformats.org/officeDocument/2006/relationships/hyperlink" Target="http://ru.wikipedia.org/wiki/%D0%9F%D0%B0%D1%81%D0%BA%D0%B2%D0%B8%D0%BB%D1%8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1.jpeg"/><Relationship Id="rId3" Type="http://schemas.openxmlformats.org/officeDocument/2006/relationships/slide" Target="slide7.xml"/><Relationship Id="rId7" Type="http://schemas.openxmlformats.org/officeDocument/2006/relationships/slide" Target="slide12.xml"/><Relationship Id="rId12" Type="http://schemas.openxmlformats.org/officeDocument/2006/relationships/slide" Target="slide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0.jpeg"/><Relationship Id="rId5" Type="http://schemas.openxmlformats.org/officeDocument/2006/relationships/slide" Target="slide8.xml"/><Relationship Id="rId15" Type="http://schemas.openxmlformats.org/officeDocument/2006/relationships/image" Target="../media/image22.jpeg"/><Relationship Id="rId10" Type="http://schemas.openxmlformats.org/officeDocument/2006/relationships/slide" Target="slide13.xml"/><Relationship Id="rId4" Type="http://schemas.openxmlformats.org/officeDocument/2006/relationships/image" Target="../media/image16.jpeg"/><Relationship Id="rId9" Type="http://schemas.openxmlformats.org/officeDocument/2006/relationships/image" Target="../media/image19.jpeg"/><Relationship Id="rId14" Type="http://schemas.openxmlformats.org/officeDocument/2006/relationships/hyperlink" Target="http://writerstob.narod.ru/writers/krilov.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slide" Target="slide9.xml"/><Relationship Id="rId3" Type="http://schemas.openxmlformats.org/officeDocument/2006/relationships/hyperlink" Target="http://writerstob.narod.ru/writers/krilov.htm" TargetMode="External"/><Relationship Id="rId7" Type="http://schemas.openxmlformats.org/officeDocument/2006/relationships/slide" Target="slide13.xml"/><Relationship Id="rId12"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jpeg"/><Relationship Id="rId11" Type="http://schemas.openxmlformats.org/officeDocument/2006/relationships/image" Target="../media/image31.jpeg"/><Relationship Id="rId5" Type="http://schemas.openxmlformats.org/officeDocument/2006/relationships/slide" Target="slide12.xml"/><Relationship Id="rId15" Type="http://schemas.openxmlformats.org/officeDocument/2006/relationships/image" Target="../media/image34.jpeg"/><Relationship Id="rId10" Type="http://schemas.openxmlformats.org/officeDocument/2006/relationships/slide" Target="slide3.xml"/><Relationship Id="rId4" Type="http://schemas.openxmlformats.org/officeDocument/2006/relationships/image" Target="../media/image27.jpeg"/><Relationship Id="rId9" Type="http://schemas.openxmlformats.org/officeDocument/2006/relationships/image" Target="../media/image30.jpeg"/><Relationship Id="rId14" Type="http://schemas.openxmlformats.org/officeDocument/2006/relationships/image" Target="../media/image33.jpeg"/></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7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4.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7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hyperlink" Target="http://www.kostyor.ru/"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500042"/>
            <a:ext cx="7772400" cy="3786214"/>
          </a:xfrm>
        </p:spPr>
        <p:txBody>
          <a:bodyPr>
            <a:normAutofit fontScale="90000"/>
          </a:bodyPr>
          <a:lstStyle/>
          <a:p>
            <a:pPr algn="ctr" eaLnBrk="1" fontAlgn="auto" hangingPunct="1">
              <a:spcAft>
                <a:spcPts val="0"/>
              </a:spcAft>
              <a:defRPr/>
            </a:pPr>
            <a:r>
              <a:rPr lang="ru-RU" dirty="0" smtClean="0">
                <a:solidFill>
                  <a:schemeClr val="tx2">
                    <a:satMod val="200000"/>
                  </a:schemeClr>
                </a:solidFill>
              </a:rPr>
              <a:t/>
            </a:r>
            <a:br>
              <a:rPr lang="ru-RU" dirty="0" smtClean="0">
                <a:solidFill>
                  <a:schemeClr val="tx2">
                    <a:satMod val="200000"/>
                  </a:schemeClr>
                </a:solidFill>
              </a:rPr>
            </a:br>
            <a:r>
              <a:rPr lang="ru-RU" dirty="0" smtClean="0">
                <a:solidFill>
                  <a:schemeClr val="tx2">
                    <a:satMod val="200000"/>
                  </a:schemeClr>
                </a:solidFill>
              </a:rPr>
              <a:t/>
            </a:r>
            <a:br>
              <a:rPr lang="ru-RU" dirty="0" smtClean="0">
                <a:solidFill>
                  <a:schemeClr val="tx2">
                    <a:satMod val="200000"/>
                  </a:schemeClr>
                </a:solidFill>
              </a:rPr>
            </a:br>
            <a:r>
              <a:rPr lang="ru-RU" dirty="0" smtClean="0">
                <a:solidFill>
                  <a:srgbClr val="FF0000"/>
                </a:solidFill>
              </a:rPr>
              <a:t>Сатирическое </a:t>
            </a:r>
            <a:r>
              <a:rPr lang="ru-RU" dirty="0">
                <a:solidFill>
                  <a:srgbClr val="FF0000"/>
                </a:solidFill>
              </a:rPr>
              <a:t>изображение новой социальной обстановки  в повести М.А. Булгакова "Собачье сердце"</a:t>
            </a:r>
            <a:r>
              <a:rPr lang="ru-RU" dirty="0">
                <a:solidFill>
                  <a:schemeClr val="tx2">
                    <a:satMod val="200000"/>
                  </a:schemeClr>
                </a:solidFill>
              </a:rPr>
              <a:t/>
            </a:r>
            <a:br>
              <a:rPr lang="ru-RU" dirty="0">
                <a:solidFill>
                  <a:schemeClr val="tx2">
                    <a:satMod val="200000"/>
                  </a:schemeClr>
                </a:solidFill>
              </a:rPr>
            </a:br>
            <a:r>
              <a:rPr lang="ru-RU" dirty="0">
                <a:solidFill>
                  <a:schemeClr val="tx2">
                    <a:satMod val="200000"/>
                  </a:schemeClr>
                </a:solidFill>
              </a:rPr>
              <a:t> </a:t>
            </a:r>
            <a:br>
              <a:rPr lang="ru-RU" dirty="0">
                <a:solidFill>
                  <a:schemeClr val="tx2">
                    <a:satMod val="200000"/>
                  </a:schemeClr>
                </a:solidFill>
              </a:rPr>
            </a:br>
            <a:endParaRPr lang="ru-RU" dirty="0">
              <a:solidFill>
                <a:schemeClr val="tx2">
                  <a:satMod val="200000"/>
                </a:schemeClr>
              </a:solidFill>
            </a:endParaRPr>
          </a:p>
        </p:txBody>
      </p:sp>
      <p:sp>
        <p:nvSpPr>
          <p:cNvPr id="8195" name="Подзаголовок 2"/>
          <p:cNvSpPr>
            <a:spLocks noGrp="1"/>
          </p:cNvSpPr>
          <p:nvPr>
            <p:ph type="subTitle" idx="1"/>
          </p:nvPr>
        </p:nvSpPr>
        <p:spPr>
          <a:xfrm>
            <a:off x="1371600" y="5000625"/>
            <a:ext cx="6400800" cy="638175"/>
          </a:xfrm>
        </p:spPr>
        <p:txBody>
          <a:bodyPr/>
          <a:lstStyle/>
          <a:p>
            <a:pPr algn="ctr" eaLnBrk="1" hangingPunct="1">
              <a:spcBef>
                <a:spcPct val="0"/>
              </a:spcBef>
            </a:pPr>
            <a:r>
              <a:rPr lang="ru-RU" b="1" smtClean="0"/>
              <a:t>Урок – презентация по литературе, 9 класс</a:t>
            </a: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sz="3600" b="1" dirty="0" smtClean="0">
                <a:solidFill>
                  <a:srgbClr val="FF0000"/>
                </a:solidFill>
                <a:latin typeface="Arial" pitchFamily="34" charset="0"/>
                <a:cs typeface="Arial" pitchFamily="34" charset="0"/>
              </a:rPr>
              <a:t>МЕДИЦИНСКАЯ ДЕЯТЕЛЬНОСТЬ</a:t>
            </a:r>
            <a:endParaRPr lang="ru-RU" sz="3600" dirty="0">
              <a:solidFill>
                <a:srgbClr val="FF0000"/>
              </a:solidFill>
              <a:latin typeface="Arial" pitchFamily="34" charset="0"/>
              <a:cs typeface="Arial" pitchFamily="34" charset="0"/>
            </a:endParaRPr>
          </a:p>
        </p:txBody>
      </p:sp>
      <p:pic>
        <p:nvPicPr>
          <p:cNvPr id="11" name="Содержимое 10" descr="портрет Булгакова.jpeg"/>
          <p:cNvPicPr>
            <a:picLocks noGrp="1" noChangeAspect="1"/>
          </p:cNvPicPr>
          <p:nvPr>
            <p:ph sz="half" idx="1"/>
          </p:nvPr>
        </p:nvPicPr>
        <p:blipFill>
          <a:blip r:embed="rId2" cstate="email"/>
          <a:srcRect/>
          <a:stretch>
            <a:fillRect/>
          </a:stretch>
        </p:blipFill>
        <p:spPr>
          <a:xfrm>
            <a:off x="827088" y="1770063"/>
            <a:ext cx="3314700" cy="4525962"/>
          </a:xfrm>
        </p:spPr>
      </p:pic>
      <p:sp>
        <p:nvSpPr>
          <p:cNvPr id="4" name="Содержимое 3"/>
          <p:cNvSpPr>
            <a:spLocks noGrp="1"/>
          </p:cNvSpPr>
          <p:nvPr>
            <p:ph sz="half" idx="2"/>
          </p:nvPr>
        </p:nvSpPr>
        <p:spPr>
          <a:xfrm>
            <a:off x="4656138" y="1571625"/>
            <a:ext cx="4038600" cy="4724400"/>
          </a:xfrm>
        </p:spPr>
        <p:txBody>
          <a:bodyPr>
            <a:normAutofit fontScale="62500" lnSpcReduction="20000"/>
          </a:bodyPr>
          <a:lstStyle/>
          <a:p>
            <a:pPr marL="365760" indent="-256032" eaLnBrk="1" fontAlgn="auto" hangingPunct="1">
              <a:spcAft>
                <a:spcPts val="0"/>
              </a:spcAft>
              <a:buClr>
                <a:schemeClr val="accent3"/>
              </a:buClr>
              <a:buFont typeface="Georgia"/>
              <a:buChar char="•"/>
              <a:defRPr/>
            </a:pPr>
            <a:r>
              <a:rPr lang="ru-RU" b="1" dirty="0" smtClean="0"/>
              <a:t>Несмотря на артистизм натуры и влечение к литературе, Михаил Булгаков избрал </a:t>
            </a:r>
            <a:r>
              <a:rPr lang="ru-RU" b="1" dirty="0" smtClean="0">
                <a:solidFill>
                  <a:srgbClr val="C00000"/>
                </a:solidFill>
              </a:rPr>
              <a:t>профессию врача. </a:t>
            </a:r>
            <a:r>
              <a:rPr lang="ru-RU" b="1" dirty="0" smtClean="0"/>
              <a:t>Окончив медицинский факультет Киевского университета с отличием  в 1916 году, он вступил в Красный Крест и добровольно уехал на юго-западный фронт. Работал в военных госпиталях Западной Украины, затем был переведен в Смоленскую область, служил в селе Никольском, а с сентября 1917 года – в Вяземской городской больнице.</a:t>
            </a:r>
          </a:p>
          <a:p>
            <a:pPr marL="365760" indent="-256032" eaLnBrk="1" fontAlgn="auto" hangingPunct="1">
              <a:spcAft>
                <a:spcPts val="0"/>
              </a:spcAft>
              <a:buClr>
                <a:schemeClr val="accent3"/>
              </a:buClr>
              <a:buFont typeface="Georgia"/>
              <a:buChar char="•"/>
              <a:defRPr/>
            </a:pPr>
            <a:r>
              <a:rPr lang="ru-RU" b="1" dirty="0" smtClean="0"/>
              <a:t>Врачебная практика молодого Булгакова нашла отражение в цикле рассказов «Записки юного врача» (1925-1927).</a:t>
            </a:r>
          </a:p>
          <a:p>
            <a:pPr marL="411480" eaLnBrk="1" fontAlgn="auto" hangingPunct="1">
              <a:spcAft>
                <a:spcPts val="0"/>
              </a:spcAft>
              <a:buFont typeface="Wingdings"/>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4">
                                            <p:txEl>
                                              <p:pRg st="0" end="0"/>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6"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sz="3600" b="1" dirty="0" smtClean="0">
                <a:solidFill>
                  <a:srgbClr val="FF0000"/>
                </a:solidFill>
                <a:latin typeface="Arial" pitchFamily="34" charset="0"/>
                <a:cs typeface="Arial" pitchFamily="34" charset="0"/>
              </a:rPr>
              <a:t>ПЕРВЫЕ ТЕАТРАЛЬНЫЕ ОПЫТЫ</a:t>
            </a:r>
            <a:endParaRPr lang="ru-RU" sz="3600" dirty="0">
              <a:solidFill>
                <a:srgbClr val="FF0000"/>
              </a:solidFill>
              <a:latin typeface="Arial" pitchFamily="34" charset="0"/>
              <a:cs typeface="Arial" pitchFamily="34" charset="0"/>
            </a:endParaRPr>
          </a:p>
        </p:txBody>
      </p:sp>
      <p:pic>
        <p:nvPicPr>
          <p:cNvPr id="5" name="Picture 5" descr="C:\Documents and Settings\Admin\Мои документы\Мои рисунки\М. А. Булгаков\БУЛГАКОВ.jpeg"/>
          <p:cNvPicPr>
            <a:picLocks noGrp="1" noChangeAspect="1" noChangeArrowheads="1"/>
          </p:cNvPicPr>
          <p:nvPr>
            <p:ph sz="half" idx="1"/>
          </p:nvPr>
        </p:nvPicPr>
        <p:blipFill>
          <a:blip r:embed="rId2" cstate="email">
            <a:lum bright="-10000" contrast="40000"/>
          </a:blip>
          <a:srcRect/>
          <a:stretch>
            <a:fillRect/>
          </a:stretch>
        </p:blipFill>
        <p:spPr>
          <a:xfrm>
            <a:off x="571473" y="1770063"/>
            <a:ext cx="2643205" cy="4525962"/>
          </a:xfrm>
          <a:prstGeom prst="snip2DiagRect">
            <a:avLst/>
          </a:prstGeom>
          <a:solidFill>
            <a:srgbClr val="FFFFFF">
              <a:shade val="85000"/>
            </a:srgbClr>
          </a:solidFill>
          <a:ln w="88900"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Содержимое 3"/>
          <p:cNvSpPr>
            <a:spLocks noGrp="1"/>
          </p:cNvSpPr>
          <p:nvPr>
            <p:ph sz="half" idx="2"/>
          </p:nvPr>
        </p:nvSpPr>
        <p:spPr>
          <a:xfrm>
            <a:off x="3214688" y="1770063"/>
            <a:ext cx="5480050" cy="4525962"/>
          </a:xfrm>
        </p:spPr>
        <p:txBody>
          <a:bodyPr>
            <a:normAutofit fontScale="77500" lnSpcReduction="20000"/>
          </a:bodyPr>
          <a:lstStyle/>
          <a:p>
            <a:pPr marL="411480" eaLnBrk="1" fontAlgn="auto" hangingPunct="1">
              <a:spcAft>
                <a:spcPts val="0"/>
              </a:spcAft>
              <a:buFont typeface="Wingdings"/>
              <a:buChar char=""/>
              <a:defRPr/>
            </a:pPr>
            <a:r>
              <a:rPr lang="ru-RU" b="1" dirty="0" smtClean="0"/>
              <a:t>Мобилизованный в Киеве белой армией Деникина, Булгаков был отправлен на Северный Кавказ военврачом. Опубликовав в Грозном свой первый рассказ, он сделал окончательный выбор в пользу литературы.</a:t>
            </a:r>
          </a:p>
          <a:p>
            <a:pPr marL="411480" eaLnBrk="1" fontAlgn="auto" hangingPunct="1">
              <a:spcAft>
                <a:spcPts val="0"/>
              </a:spcAft>
              <a:buFont typeface="Wingdings"/>
              <a:buChar char=""/>
              <a:defRPr/>
            </a:pPr>
            <a:r>
              <a:rPr lang="ru-RU" b="1" dirty="0" smtClean="0"/>
              <a:t>Булгакова посещали мысли об эмиграции, он даже пытался сесть на один из теплоходов, идущих в Константинополь. Это не удалось, и осенью 1921 года вместе  с женой уехал в Москву. На первых порах работал и секретарем ЛИТО </a:t>
            </a:r>
            <a:r>
              <a:rPr lang="ru-RU" b="1" dirty="0" err="1" smtClean="0"/>
              <a:t>Главполитпросвета</a:t>
            </a:r>
            <a:r>
              <a:rPr lang="ru-RU" b="1" dirty="0" smtClean="0"/>
              <a:t>, и конферансье в каком-то театрике на окраине.   </a:t>
            </a:r>
          </a:p>
          <a:p>
            <a:pPr marL="411480" eaLnBrk="1" fontAlgn="auto" hangingPunct="1">
              <a:spcAft>
                <a:spcPts val="0"/>
              </a:spcAft>
              <a:buFont typeface="Wingdings"/>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1"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28"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313"/>
            <a:ext cx="8229600" cy="1571625"/>
          </a:xfrm>
        </p:spPr>
        <p:txBody>
          <a:bodyPr/>
          <a:lstStyle/>
          <a:p>
            <a:pPr algn="ctr" eaLnBrk="1" fontAlgn="auto" hangingPunct="1">
              <a:spcAft>
                <a:spcPts val="0"/>
              </a:spcAft>
              <a:defRPr/>
            </a:pPr>
            <a:r>
              <a:rPr lang="ru-RU" b="1" dirty="0" smtClean="0">
                <a:solidFill>
                  <a:srgbClr val="FF0000"/>
                </a:solidFill>
              </a:rPr>
              <a:t>1924-1925гг </a:t>
            </a:r>
            <a:br>
              <a:rPr lang="ru-RU" b="1" dirty="0" smtClean="0">
                <a:solidFill>
                  <a:srgbClr val="FF0000"/>
                </a:solidFill>
              </a:rPr>
            </a:br>
            <a:r>
              <a:rPr lang="ru-RU" b="1" dirty="0" smtClean="0">
                <a:solidFill>
                  <a:srgbClr val="FF0000"/>
                </a:solidFill>
              </a:rPr>
              <a:t>«</a:t>
            </a:r>
            <a:r>
              <a:rPr lang="ru-RU" b="1" dirty="0" err="1" smtClean="0">
                <a:solidFill>
                  <a:srgbClr val="FF0000"/>
                </a:solidFill>
              </a:rPr>
              <a:t>Дьяволиада</a:t>
            </a:r>
            <a:r>
              <a:rPr lang="ru-RU" b="1" dirty="0" smtClean="0">
                <a:solidFill>
                  <a:srgbClr val="FF0000"/>
                </a:solidFill>
              </a:rPr>
              <a:t>»  «Роковые яйца»</a:t>
            </a:r>
            <a:br>
              <a:rPr lang="ru-RU" b="1" dirty="0" smtClean="0">
                <a:solidFill>
                  <a:srgbClr val="FF0000"/>
                </a:solidFill>
              </a:rPr>
            </a:br>
            <a:endParaRPr lang="ru-RU" dirty="0">
              <a:solidFill>
                <a:srgbClr val="FF0000"/>
              </a:solidFill>
            </a:endParaRPr>
          </a:p>
        </p:txBody>
      </p:sp>
      <p:pic>
        <p:nvPicPr>
          <p:cNvPr id="20484" name="Содержимое 4" descr="ДЪЯВОЛИАДА бУЛГАКОВА.jpg"/>
          <p:cNvPicPr>
            <a:picLocks noGrp="1" noChangeAspect="1"/>
          </p:cNvPicPr>
          <p:nvPr>
            <p:ph sz="half" idx="1"/>
          </p:nvPr>
        </p:nvPicPr>
        <p:blipFill>
          <a:blip r:embed="rId2" cstate="email"/>
          <a:srcRect/>
          <a:stretch>
            <a:fillRect/>
          </a:stretch>
        </p:blipFill>
        <p:spPr>
          <a:xfrm>
            <a:off x="927100" y="1770063"/>
            <a:ext cx="3114675" cy="4525962"/>
          </a:xfrm>
        </p:spPr>
      </p:pic>
      <p:sp>
        <p:nvSpPr>
          <p:cNvPr id="4" name="Содержимое 3"/>
          <p:cNvSpPr>
            <a:spLocks noGrp="1"/>
          </p:cNvSpPr>
          <p:nvPr>
            <p:ph sz="half" idx="2"/>
          </p:nvPr>
        </p:nvSpPr>
        <p:spPr>
          <a:xfrm>
            <a:off x="4656138" y="1770063"/>
            <a:ext cx="4038600" cy="4945062"/>
          </a:xfrm>
        </p:spPr>
        <p:txBody>
          <a:bodyPr>
            <a:normAutofit fontScale="85000" lnSpcReduction="20000"/>
          </a:bodyPr>
          <a:lstStyle/>
          <a:p>
            <a:pPr marL="411480" eaLnBrk="1" fontAlgn="auto" hangingPunct="1">
              <a:spcAft>
                <a:spcPts val="0"/>
              </a:spcAft>
              <a:buFont typeface="Wingdings"/>
              <a:buChar char=""/>
              <a:defRPr/>
            </a:pPr>
            <a:r>
              <a:rPr lang="ru-RU" b="1" dirty="0" smtClean="0"/>
              <a:t>В дневниках Михаила Булгакова за 1925 год встречается такая запись: «Сегодня в «Гудке» в первый раз с ужасом почувствовал, что писать фельетонов больше не могу». Начался Булгаков – писатель.</a:t>
            </a:r>
          </a:p>
          <a:p>
            <a:pPr marL="411480" eaLnBrk="1" fontAlgn="auto" hangingPunct="1">
              <a:spcAft>
                <a:spcPts val="0"/>
              </a:spcAft>
              <a:buFont typeface="Wingdings"/>
              <a:buChar char=""/>
              <a:defRPr/>
            </a:pPr>
            <a:r>
              <a:rPr lang="ru-RU" b="1" dirty="0" smtClean="0"/>
              <a:t> К тому времени в альманахе «Недра» вышли две его повести: «</a:t>
            </a:r>
            <a:r>
              <a:rPr lang="ru-RU" b="1" dirty="0" err="1" smtClean="0"/>
              <a:t>Дьяволиада</a:t>
            </a:r>
            <a:r>
              <a:rPr lang="ru-RU" b="1" dirty="0" smtClean="0"/>
              <a:t>» (1924), «Роковые яйца» (1925</a:t>
            </a:r>
            <a:r>
              <a:rPr lang="ru-RU" dirty="0" smtClean="0"/>
              <a:t>).</a:t>
            </a:r>
          </a:p>
          <a:p>
            <a:pPr marL="411480" eaLnBrk="1" fontAlgn="auto" hangingPunct="1">
              <a:spcAft>
                <a:spcPts val="0"/>
              </a:spcAft>
              <a:buFont typeface="Wingdings"/>
              <a:buChar char=""/>
              <a:defRPr/>
            </a:pPr>
            <a:endParaRPr lang="ru-RU" dirty="0"/>
          </a:p>
        </p:txBody>
      </p:sp>
      <p:pic>
        <p:nvPicPr>
          <p:cNvPr id="6" name="Picture 7" descr="992"/>
          <p:cNvPicPr>
            <a:picLocks noChangeAspect="1" noChangeArrowheads="1"/>
          </p:cNvPicPr>
          <p:nvPr/>
        </p:nvPicPr>
        <p:blipFill>
          <a:blip r:embed="rId3" cstate="email"/>
          <a:srcRect/>
          <a:stretch>
            <a:fillRect/>
          </a:stretch>
        </p:blipFill>
        <p:spPr bwMode="auto">
          <a:xfrm rot="-1349293">
            <a:off x="765175" y="2535238"/>
            <a:ext cx="20320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4"/>
                                        </p:tgtEl>
                                        <p:attrNameLst>
                                          <p:attrName>style.visibility</p:attrName>
                                        </p:attrNameLst>
                                      </p:cBhvr>
                                      <p:to>
                                        <p:strVal val="visible"/>
                                      </p:to>
                                    </p:set>
                                    <p:animEffect transition="in" filter="fade">
                                      <p:cBhvr>
                                        <p:cTn id="14" dur="1000"/>
                                        <p:tgtEl>
                                          <p:spTgt spid="20484"/>
                                        </p:tgtEl>
                                      </p:cBhvr>
                                    </p:animEffect>
                                    <p:anim calcmode="lin" valueType="num">
                                      <p:cBhvr>
                                        <p:cTn id="15" dur="1000" fill="hold"/>
                                        <p:tgtEl>
                                          <p:spTgt spid="20484"/>
                                        </p:tgtEl>
                                        <p:attrNameLst>
                                          <p:attrName>ppt_x</p:attrName>
                                        </p:attrNameLst>
                                      </p:cBhvr>
                                      <p:tavLst>
                                        <p:tav tm="0">
                                          <p:val>
                                            <p:strVal val="#ppt_x"/>
                                          </p:val>
                                        </p:tav>
                                        <p:tav tm="100000">
                                          <p:val>
                                            <p:strVal val="#ppt_x"/>
                                          </p:val>
                                        </p:tav>
                                      </p:tavLst>
                                    </p:anim>
                                    <p:anim calcmode="lin" valueType="num">
                                      <p:cBhvr>
                                        <p:cTn id="16"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8"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35"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37" dur="80"/>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b="1" dirty="0" smtClean="0">
                <a:solidFill>
                  <a:srgbClr val="FF0000"/>
                </a:solidFill>
                <a:latin typeface="Arial" pitchFamily="34" charset="0"/>
                <a:cs typeface="Arial" pitchFamily="34" charset="0"/>
              </a:rPr>
              <a:t>«СОБАЧЬЕ СЕРДЦЕ»</a:t>
            </a:r>
            <a:endParaRPr lang="ru-RU" dirty="0">
              <a:solidFill>
                <a:srgbClr val="FF0000"/>
              </a:solidFill>
              <a:latin typeface="Arial" pitchFamily="34" charset="0"/>
              <a:cs typeface="Arial" pitchFamily="34" charset="0"/>
            </a:endParaRPr>
          </a:p>
        </p:txBody>
      </p:sp>
      <p:pic>
        <p:nvPicPr>
          <p:cNvPr id="5" name="Picture 5" descr="C:\Documents and Settings\Admin\Мои документы\Мои рисунки\М. А. Булгаков\обложека книгми булгакова.jpg"/>
          <p:cNvPicPr>
            <a:picLocks noGrp="1" noChangeAspect="1" noChangeArrowheads="1"/>
          </p:cNvPicPr>
          <p:nvPr>
            <p:ph sz="half" idx="1"/>
          </p:nvPr>
        </p:nvPicPr>
        <p:blipFill>
          <a:blip r:embed="rId2" cstate="email"/>
          <a:srcRect/>
          <a:stretch>
            <a:fillRect/>
          </a:stretch>
        </p:blipFill>
        <p:spPr>
          <a:xfrm>
            <a:off x="714375" y="1785938"/>
            <a:ext cx="3214688" cy="4357687"/>
          </a:xfrm>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4000500" y="1571625"/>
            <a:ext cx="4694238" cy="4724400"/>
          </a:xfrm>
        </p:spPr>
        <p:txBody>
          <a:bodyPr>
            <a:normAutofit fontScale="92500"/>
          </a:bodyPr>
          <a:lstStyle/>
          <a:p>
            <a:pPr marL="411480" eaLnBrk="1" fontAlgn="auto" hangingPunct="1">
              <a:spcAft>
                <a:spcPts val="0"/>
              </a:spcAft>
              <a:buFont typeface="Wingdings"/>
              <a:buChar char=""/>
              <a:defRPr/>
            </a:pPr>
            <a:r>
              <a:rPr lang="ru-RU" dirty="0" smtClean="0"/>
              <a:t> </a:t>
            </a:r>
            <a:r>
              <a:rPr lang="ru-RU" b="1" dirty="0" smtClean="0"/>
              <a:t>Созданная в этом же году блестящая </a:t>
            </a:r>
            <a:r>
              <a:rPr lang="ru-RU" b="1" dirty="0" err="1" smtClean="0"/>
              <a:t>философско</a:t>
            </a:r>
            <a:r>
              <a:rPr lang="ru-RU" b="1" dirty="0" smtClean="0"/>
              <a:t> –сатирическая повесть «Собачье сердце» опубликована не была (вышла лишь в 1987 г. ) . </a:t>
            </a:r>
            <a:r>
              <a:rPr lang="ru-RU" b="1" i="1" dirty="0" smtClean="0">
                <a:solidFill>
                  <a:srgbClr val="FF0000"/>
                </a:solidFill>
              </a:rPr>
              <a:t>«Это острый памфлет на современность</a:t>
            </a:r>
            <a:r>
              <a:rPr lang="ru-RU" b="1" dirty="0" smtClean="0"/>
              <a:t>, - писал зампред совнаркома Л. Б. Каменев – </a:t>
            </a:r>
            <a:r>
              <a:rPr lang="ru-RU" b="1" i="1" dirty="0" smtClean="0">
                <a:solidFill>
                  <a:srgbClr val="FF0000"/>
                </a:solidFill>
              </a:rPr>
              <a:t>печатать ни в коем случае нельзя».</a:t>
            </a:r>
          </a:p>
          <a:p>
            <a:pPr marL="411480" eaLnBrk="1" fontAlgn="auto" hangingPunct="1">
              <a:spcAft>
                <a:spcPts val="0"/>
              </a:spcAft>
              <a:buFont typeface="Wingdings"/>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1"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47500" lnSpcReduction="20000"/>
          </a:bodyPr>
          <a:lstStyle/>
          <a:p>
            <a:pPr marL="411480" eaLnBrk="1" fontAlgn="auto" hangingPunct="1">
              <a:spcAft>
                <a:spcPts val="0"/>
              </a:spcAft>
              <a:buFont typeface="Wingdings"/>
              <a:buChar char=""/>
              <a:defRPr/>
            </a:pPr>
            <a:r>
              <a:rPr lang="ru-RU" sz="3400" b="1" dirty="0" smtClean="0"/>
              <a:t>Повесть “Собачье сердце” (1925) вызвала целый шквал нападок на писателя со стороны официальных властей  и  критики. В марте 1926 г. МХАТ подписал с Булгаковым договор на инсценировку “Собачьего сердца”, однако в связи с вмешательством партийно-государственной цензуры в дела театра договор был расторгнут в апреле 1927 г. В конце 1927 г. вышел в свет стенографический отчет майского </a:t>
            </a:r>
            <a:r>
              <a:rPr lang="ru-RU" sz="3400" b="1" dirty="0" err="1" smtClean="0"/>
              <a:t>партсовещания</a:t>
            </a:r>
            <a:r>
              <a:rPr lang="ru-RU" sz="3400" b="1" dirty="0" smtClean="0"/>
              <a:t> по вопросам театра при Агитпропе ЦК ВКП (б) “Пути развития театра”. В архиве Булгакова сохранился экземпляр этой книги с многочисленными пометами автора. П.  И . Лебедев-Полянский, тогдашний начальник Главлита, резко критиковал МХАТ за “консервативную” репертуарную линию  и  доказывал, что “если бы Советская власть в лице партийных представителей  и  цензурных органов не вмешалась в репертуар 26—27 года, то этот репертуар Художественного  и  других театров был бы заполнен булгаковщиной, </a:t>
            </a:r>
            <a:r>
              <a:rPr lang="ru-RU" sz="3400" b="1" dirty="0" err="1" smtClean="0"/>
              <a:t>сменовеховщиной</a:t>
            </a:r>
            <a:r>
              <a:rPr lang="ru-RU" sz="3400" b="1" dirty="0" smtClean="0"/>
              <a:t>, мещанством”. </a:t>
            </a:r>
          </a:p>
          <a:p>
            <a:pPr marL="411480" eaLnBrk="1" fontAlgn="auto" hangingPunct="1">
              <a:spcAft>
                <a:spcPts val="0"/>
              </a:spcAft>
              <a:buFont typeface="Wingdings"/>
              <a:buChar char=""/>
              <a:defRPr/>
            </a:pPr>
            <a:r>
              <a:rPr lang="ru-RU" sz="3400" b="1" dirty="0" smtClean="0"/>
              <a:t>В этот период произошло еще одно событие в жизни Булгакова — при обыске весной 1926 г. забрали его дневники  и  рукопись “Собачьего сердца”. В конце 50-х годов В.  М. Молотов сказал одному из своих посетителей А.  М . Ушакову: “Дневники Булгакова читало все Политбюро. </a:t>
            </a:r>
            <a:r>
              <a:rPr lang="ru-RU" sz="3400" b="1" dirty="0" smtClean="0">
                <a:solidFill>
                  <a:srgbClr val="FFFF00"/>
                </a:solidFill>
              </a:rPr>
              <a:t>Ваш Булгаков — антисоветчик!” </a:t>
            </a:r>
          </a:p>
          <a:p>
            <a:pPr marL="411480" eaLnBrk="1" fontAlgn="auto" hangingPunct="1">
              <a:spcAft>
                <a:spcPts val="0"/>
              </a:spcAft>
              <a:buFont typeface="Wingdings"/>
              <a:buChar char=""/>
              <a:defRPr/>
            </a:pPr>
            <a:r>
              <a:rPr lang="ru-RU" sz="3400" b="1" dirty="0" smtClean="0"/>
              <a:t>Таким образом, “Собачье сердце”, попав под пресс цензуры, не могло быть в то время ни опубликовано, ни поставлено в театре. </a:t>
            </a:r>
          </a:p>
          <a:p>
            <a:pPr marL="411480" eaLnBrk="1" fontAlgn="auto" hangingPunct="1">
              <a:spcAft>
                <a:spcPts val="0"/>
              </a:spcAft>
              <a:buFont typeface="Wingdings"/>
              <a:buChar char=""/>
              <a:defRPr/>
            </a:pPr>
            <a:endParaRPr lang="ru-RU" dirty="0"/>
          </a:p>
        </p:txBody>
      </p:sp>
      <p:sp>
        <p:nvSpPr>
          <p:cNvPr id="4" name="Заголовок 3"/>
          <p:cNvSpPr>
            <a:spLocks noGrp="1"/>
          </p:cNvSpPr>
          <p:nvPr>
            <p:ph type="title"/>
          </p:nvPr>
        </p:nvSpPr>
        <p:spPr/>
        <p:txBody>
          <a:bodyPr/>
          <a:lstStyle/>
          <a:p>
            <a:pPr algn="ctr" eaLnBrk="1" fontAlgn="auto" hangingPunct="1">
              <a:spcAft>
                <a:spcPts val="0"/>
              </a:spcAft>
              <a:defRPr/>
            </a:pPr>
            <a:r>
              <a:rPr lang="ru-RU" b="1" dirty="0" smtClean="0">
                <a:solidFill>
                  <a:srgbClr val="FF0000"/>
                </a:solidFill>
              </a:rPr>
              <a:t>ТРАГИЧЕСКАЯ СУДЬБА ПОВЕСТИ</a:t>
            </a:r>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b="1" dirty="0" smtClean="0">
                <a:solidFill>
                  <a:srgbClr val="FF0000"/>
                </a:solidFill>
              </a:rPr>
              <a:t>ЛИТЕРАТОРЫ О ПОВЕСТИ</a:t>
            </a:r>
            <a:endParaRPr lang="ru-RU" dirty="0">
              <a:solidFill>
                <a:srgbClr val="FF0000"/>
              </a:solidFill>
            </a:endParaRPr>
          </a:p>
        </p:txBody>
      </p:sp>
      <p:pic>
        <p:nvPicPr>
          <p:cNvPr id="5" name="Picture 6" descr="C:\Documents and Settings\Admin\Мои документы\Мои рисунки\Булгаков-2\соб сердце.jpg"/>
          <p:cNvPicPr>
            <a:picLocks noGrp="1" noChangeAspect="1" noChangeArrowheads="1"/>
          </p:cNvPicPr>
          <p:nvPr>
            <p:ph sz="half" idx="1"/>
          </p:nvPr>
        </p:nvPicPr>
        <p:blipFill>
          <a:blip r:embed="rId2" cstate="email"/>
          <a:srcRect/>
          <a:stretch>
            <a:fillRect/>
          </a:stretch>
        </p:blipFill>
        <p:spPr>
          <a:xfrm>
            <a:off x="465138" y="1643063"/>
            <a:ext cx="3178175" cy="4572000"/>
          </a:xfrm>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4071938" y="1643063"/>
            <a:ext cx="4622800" cy="4786312"/>
          </a:xfrm>
        </p:spPr>
        <p:txBody>
          <a:bodyPr>
            <a:normAutofit fontScale="77500" lnSpcReduction="20000"/>
          </a:bodyPr>
          <a:lstStyle/>
          <a:p>
            <a:pPr marL="411480" eaLnBrk="1" fontAlgn="auto" hangingPunct="1">
              <a:spcAft>
                <a:spcPts val="0"/>
              </a:spcAft>
              <a:buFont typeface="Wingdings"/>
              <a:buChar char=""/>
              <a:defRPr/>
            </a:pPr>
            <a:r>
              <a:rPr lang="ru-RU" dirty="0" smtClean="0"/>
              <a:t>Люди, искушенные в литературе, повесть хвалили. Например, 8 апреля 1925 г. писатель </a:t>
            </a:r>
            <a:r>
              <a:rPr lang="ru-RU" dirty="0" err="1" smtClean="0"/>
              <a:t>Викентий</a:t>
            </a:r>
            <a:r>
              <a:rPr lang="ru-RU" dirty="0" smtClean="0"/>
              <a:t> Вересаев (Смидович) (1867-1945) писал поэту Максимилиану Волошину (Кириенко-Волошину) (1877-1932): "</a:t>
            </a:r>
            <a:r>
              <a:rPr lang="ru-RU" b="1" i="1" dirty="0" smtClean="0"/>
              <a:t>Очень мне приятно было прочесть Ваш отзыв о М. Булгакове... юмористические его вещи - перлы, обещающие из него художника первого ранга. Но цензура режет его беспощадно. Недавно зарезала чудесную вещь "Собачье сердце", и он совсем падает духом". </a:t>
            </a:r>
          </a:p>
          <a:p>
            <a:pPr marL="411480" eaLnBrk="1" fontAlgn="auto" hangingPunct="1">
              <a:spcAft>
                <a:spcPts val="0"/>
              </a:spcAft>
              <a:buFont typeface="Wingdings"/>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1"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357188"/>
            <a:ext cx="8229600" cy="1428750"/>
          </a:xfrm>
        </p:spPr>
        <p:txBody>
          <a:bodyPr/>
          <a:lstStyle/>
          <a:p>
            <a:pPr algn="ctr" eaLnBrk="1" fontAlgn="auto" hangingPunct="1">
              <a:spcAft>
                <a:spcPts val="0"/>
              </a:spcAft>
              <a:defRPr/>
            </a:pPr>
            <a:r>
              <a:rPr lang="ru-RU" sz="3200" b="1" dirty="0" smtClean="0">
                <a:solidFill>
                  <a:srgbClr val="FF0000"/>
                </a:solidFill>
                <a:latin typeface="Arial" pitchFamily="34" charset="0"/>
                <a:cs typeface="Arial" pitchFamily="34" charset="0"/>
              </a:rPr>
              <a:t>Повесть «Собачье сердце», имеющая подзаголовок </a:t>
            </a:r>
            <a:r>
              <a:rPr lang="ru-RU" sz="3200" b="1" i="1" dirty="0" smtClean="0">
                <a:solidFill>
                  <a:srgbClr val="FF0000"/>
                </a:solidFill>
                <a:latin typeface="Arial" pitchFamily="34" charset="0"/>
                <a:cs typeface="Arial" pitchFamily="34" charset="0"/>
              </a:rPr>
              <a:t>«Чудовищная история»</a:t>
            </a:r>
            <a:endParaRPr lang="ru-RU" sz="3200" dirty="0">
              <a:solidFill>
                <a:srgbClr val="FF0000"/>
              </a:solidFill>
              <a:latin typeface="Arial" pitchFamily="34" charset="0"/>
              <a:cs typeface="Arial" pitchFamily="34" charset="0"/>
            </a:endParaRPr>
          </a:p>
        </p:txBody>
      </p:sp>
      <p:sp>
        <p:nvSpPr>
          <p:cNvPr id="3" name="Содержимое 2"/>
          <p:cNvSpPr>
            <a:spLocks noGrp="1"/>
          </p:cNvSpPr>
          <p:nvPr>
            <p:ph sz="half" idx="1"/>
          </p:nvPr>
        </p:nvSpPr>
        <p:spPr>
          <a:xfrm>
            <a:off x="465138" y="2071688"/>
            <a:ext cx="4038600" cy="4500562"/>
          </a:xfrm>
        </p:spPr>
        <p:txBody>
          <a:bodyPr>
            <a:normAutofit fontScale="70000" lnSpcReduction="20000"/>
          </a:bodyPr>
          <a:lstStyle/>
          <a:p>
            <a:pPr marL="365760" indent="-256032" eaLnBrk="1" fontAlgn="auto" hangingPunct="1">
              <a:spcAft>
                <a:spcPts val="0"/>
              </a:spcAft>
              <a:buClr>
                <a:schemeClr val="accent3"/>
              </a:buClr>
              <a:buFont typeface="Georgia"/>
              <a:buChar char="•"/>
              <a:defRPr/>
            </a:pPr>
            <a:r>
              <a:rPr lang="en-US" b="1" i="1" dirty="0" smtClean="0"/>
              <a:t> </a:t>
            </a:r>
            <a:r>
              <a:rPr lang="ru-RU" b="1" i="1" dirty="0" smtClean="0"/>
              <a:t>«Восемьдесят лет назад молодой Михаил Булгаков написал вещую повесть «Собачье сердце», которой мы не устаём удивляться </a:t>
            </a:r>
            <a:endParaRPr lang="ru-RU" b="1" dirty="0" smtClean="0"/>
          </a:p>
          <a:p>
            <a:pPr marL="365760" indent="-256032" eaLnBrk="1" fontAlgn="auto" hangingPunct="1">
              <a:spcAft>
                <a:spcPts val="0"/>
              </a:spcAft>
              <a:buClr>
                <a:schemeClr val="accent3"/>
              </a:buClr>
              <a:buFont typeface="Wingdings"/>
              <a:buNone/>
              <a:defRPr/>
            </a:pPr>
            <a:r>
              <a:rPr lang="ru-RU" b="1" i="1" dirty="0" smtClean="0"/>
              <a:t>     сегодня и которую постоянно перечитываем с упоением. </a:t>
            </a:r>
            <a:endParaRPr lang="ru-RU" b="1" dirty="0" smtClean="0"/>
          </a:p>
          <a:p>
            <a:pPr marL="365760" indent="-256032" eaLnBrk="1" fontAlgn="auto" hangingPunct="1">
              <a:spcAft>
                <a:spcPts val="0"/>
              </a:spcAft>
              <a:buClr>
                <a:schemeClr val="accent3"/>
              </a:buClr>
              <a:buFont typeface="Wingdings"/>
              <a:buNone/>
              <a:defRPr/>
            </a:pPr>
            <a:r>
              <a:rPr lang="ru-RU" b="1" i="1" dirty="0" smtClean="0"/>
              <a:t>     Её можно прочесть и как опыт художественной антропологии и </a:t>
            </a:r>
            <a:r>
              <a:rPr lang="ru-RU" b="1" i="1" dirty="0" err="1" smtClean="0"/>
              <a:t>патологоанатомии</a:t>
            </a:r>
            <a:r>
              <a:rPr lang="ru-RU" b="1" i="1" dirty="0" smtClean="0"/>
              <a:t>, показавший удивительные духовные       превращения человека под бестрепетным скальпелем истории». </a:t>
            </a:r>
            <a:endParaRPr lang="ru-RU" b="1" dirty="0" smtClean="0"/>
          </a:p>
          <a:p>
            <a:pPr marL="365760" indent="-256032" eaLnBrk="1" fontAlgn="auto" hangingPunct="1">
              <a:spcAft>
                <a:spcPts val="0"/>
              </a:spcAft>
              <a:buClr>
                <a:schemeClr val="accent3"/>
              </a:buClr>
              <a:buFont typeface="Wingdings"/>
              <a:buNone/>
              <a:defRPr/>
            </a:pPr>
            <a:r>
              <a:rPr lang="ru-RU" b="1" i="1" dirty="0" smtClean="0"/>
              <a:t>     </a:t>
            </a:r>
            <a:r>
              <a:rPr lang="ru-RU" b="1" dirty="0" smtClean="0"/>
              <a:t>(Всеволод Иванович Сахаров )</a:t>
            </a:r>
          </a:p>
          <a:p>
            <a:pPr marL="411480" eaLnBrk="1" fontAlgn="auto" hangingPunct="1">
              <a:spcAft>
                <a:spcPts val="0"/>
              </a:spcAft>
              <a:buFont typeface="Wingdings"/>
              <a:buChar char=""/>
              <a:defRPr/>
            </a:pPr>
            <a:endParaRPr lang="ru-RU" dirty="0"/>
          </a:p>
        </p:txBody>
      </p:sp>
      <p:pic>
        <p:nvPicPr>
          <p:cNvPr id="5" name="Содержимое 14" descr="соб.сердце -2.jpg"/>
          <p:cNvPicPr>
            <a:picLocks noGrp="1" noChangeAspect="1"/>
          </p:cNvPicPr>
          <p:nvPr>
            <p:ph sz="half" idx="2"/>
          </p:nvPr>
        </p:nvPicPr>
        <p:blipFill>
          <a:blip r:embed="rId2" cstate="email"/>
          <a:stretch>
            <a:fillRect/>
          </a:stretch>
        </p:blipFill>
        <p:spPr>
          <a:xfrm>
            <a:off x="4656138" y="2248839"/>
            <a:ext cx="4038600" cy="356841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9"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6"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1" end="1"/>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33"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2" end="2"/>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40"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42"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b="1" dirty="0" smtClean="0">
                <a:solidFill>
                  <a:srgbClr val="FF0000"/>
                </a:solidFill>
              </a:rPr>
              <a:t>СЮЖЕТ ПОВЕСТИ</a:t>
            </a:r>
            <a:endParaRPr lang="ru-RU" dirty="0">
              <a:solidFill>
                <a:srgbClr val="FF0000"/>
              </a:solidFill>
            </a:endParaRPr>
          </a:p>
        </p:txBody>
      </p:sp>
      <p:sp>
        <p:nvSpPr>
          <p:cNvPr id="4" name="Содержимое 3"/>
          <p:cNvSpPr>
            <a:spLocks noGrp="1"/>
          </p:cNvSpPr>
          <p:nvPr>
            <p:ph sz="half" idx="1"/>
          </p:nvPr>
        </p:nvSpPr>
        <p:spPr>
          <a:xfrm>
            <a:off x="500063" y="1770063"/>
            <a:ext cx="8194675" cy="4525962"/>
          </a:xfrm>
        </p:spPr>
        <p:txBody>
          <a:bodyPr>
            <a:normAutofit fontScale="77500" lnSpcReduction="20000"/>
          </a:bodyPr>
          <a:lstStyle/>
          <a:p>
            <a:pPr marL="365760" indent="-256032" eaLnBrk="1" fontAlgn="auto" hangingPunct="1">
              <a:spcAft>
                <a:spcPts val="0"/>
              </a:spcAft>
              <a:buClr>
                <a:schemeClr val="accent3"/>
              </a:buClr>
              <a:buFont typeface="Georgia"/>
              <a:buChar char="•"/>
              <a:defRPr/>
            </a:pPr>
            <a:r>
              <a:rPr lang="ru-RU" dirty="0" smtClean="0"/>
              <a:t>В центре произведения поставлен невероятный случай превращения собаки в человека. Фантастический сюжет основан на изображении эксперимента гениального ученого-медика </a:t>
            </a:r>
            <a:r>
              <a:rPr lang="ru-RU" b="1" dirty="0" smtClean="0"/>
              <a:t>Преображенского.</a:t>
            </a:r>
            <a:r>
              <a:rPr lang="ru-RU" dirty="0" smtClean="0"/>
              <a:t> Пересадив собаке семенные железы  и  гипофиз мозга вора  и  пьяницы </a:t>
            </a:r>
            <a:r>
              <a:rPr lang="ru-RU" b="1" dirty="0" smtClean="0"/>
              <a:t>Клима </a:t>
            </a:r>
            <a:r>
              <a:rPr lang="ru-RU" b="1" dirty="0" err="1" smtClean="0"/>
              <a:t>Чугункина</a:t>
            </a:r>
            <a:r>
              <a:rPr lang="ru-RU" dirty="0" smtClean="0"/>
              <a:t>, Преображенский ко всеобщему изумлению получает из собаки человека, бездомный Шарик превращается в </a:t>
            </a:r>
            <a:r>
              <a:rPr lang="ru-RU" b="1" dirty="0" smtClean="0"/>
              <a:t>Полиграфа </a:t>
            </a:r>
            <a:r>
              <a:rPr lang="ru-RU" b="1" dirty="0" err="1" smtClean="0"/>
              <a:t>Полиграфовича</a:t>
            </a:r>
            <a:r>
              <a:rPr lang="ru-RU" b="1" dirty="0" smtClean="0"/>
              <a:t> </a:t>
            </a:r>
            <a:r>
              <a:rPr lang="ru-RU" b="1" dirty="0" err="1" smtClean="0"/>
              <a:t>Шарикова</a:t>
            </a:r>
            <a:r>
              <a:rPr lang="ru-RU" b="1" dirty="0" smtClean="0"/>
              <a:t>.</a:t>
            </a:r>
            <a:r>
              <a:rPr lang="ru-RU" dirty="0" smtClean="0"/>
              <a:t> Однако у него остаются собачьи повадки  и  дурные привычки Клима </a:t>
            </a:r>
            <a:r>
              <a:rPr lang="ru-RU" dirty="0" err="1" smtClean="0"/>
              <a:t>Чугункина</a:t>
            </a:r>
            <a:r>
              <a:rPr lang="ru-RU" dirty="0" smtClean="0"/>
              <a:t>,  и  профессор вместе с доктором </a:t>
            </a:r>
            <a:r>
              <a:rPr lang="ru-RU" b="1" dirty="0" err="1" smtClean="0"/>
              <a:t>Борменталем</a:t>
            </a:r>
            <a:r>
              <a:rPr lang="ru-RU" dirty="0" smtClean="0"/>
              <a:t> пытается воспитать его. Он все усилия оказываются напрасными. Поэтому профессор вновь возвращает собаку в исходное состояние. Фантастический случай завершается идиллически: профессор Преображенский занимается своим прямым делом, а присмиревший пес лежит на ковре  и  предается сладостным размышлениям.</a:t>
            </a:r>
          </a:p>
          <a:p>
            <a:pPr marL="365760" indent="-256032" eaLnBrk="1" fontAlgn="auto" hangingPunct="1">
              <a:spcAft>
                <a:spcPts val="0"/>
              </a:spcAft>
              <a:buClr>
                <a:schemeClr val="accent3"/>
              </a:buClr>
              <a:buFont typeface="Georgia"/>
              <a:buChar char="•"/>
              <a:defRPr/>
            </a:pPr>
            <a:endParaRPr lang="ru-RU" dirty="0" smtClean="0"/>
          </a:p>
          <a:p>
            <a:pPr marL="411480" eaLnBrk="1" fontAlgn="auto" hangingPunct="1">
              <a:spcAft>
                <a:spcPts val="0"/>
              </a:spcAft>
              <a:buFont typeface="Wingdings"/>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4"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eaLnBrk="1" fontAlgn="auto" hangingPunct="1">
              <a:spcAft>
                <a:spcPts val="0"/>
              </a:spcAft>
              <a:defRPr/>
            </a:pPr>
            <a:r>
              <a:rPr lang="ru-RU" dirty="0" smtClean="0">
                <a:solidFill>
                  <a:schemeClr val="tx2">
                    <a:satMod val="200000"/>
                  </a:schemeClr>
                </a:solidFill>
              </a:rPr>
              <a:t>. </a:t>
            </a:r>
            <a:r>
              <a:rPr lang="ru-RU" u="sng" dirty="0" smtClean="0">
                <a:solidFill>
                  <a:srgbClr val="FF0000"/>
                </a:solidFill>
              </a:rPr>
              <a:t>Повторение понятий. </a:t>
            </a:r>
            <a:br>
              <a:rPr lang="ru-RU" u="sng" dirty="0" smtClean="0">
                <a:solidFill>
                  <a:srgbClr val="FF0000"/>
                </a:solidFill>
              </a:rPr>
            </a:br>
            <a:endParaRPr lang="ru-RU" u="sng" dirty="0">
              <a:solidFill>
                <a:srgbClr val="FF0000"/>
              </a:solidFill>
            </a:endParaRPr>
          </a:p>
        </p:txBody>
      </p:sp>
      <p:sp>
        <p:nvSpPr>
          <p:cNvPr id="37891" name="Содержимое 2"/>
          <p:cNvSpPr>
            <a:spLocks noGrp="1"/>
          </p:cNvSpPr>
          <p:nvPr>
            <p:ph sz="half" idx="1"/>
          </p:nvPr>
        </p:nvSpPr>
        <p:spPr>
          <a:xfrm>
            <a:off x="465138" y="1770063"/>
            <a:ext cx="7607300" cy="4525962"/>
          </a:xfrm>
        </p:spPr>
        <p:txBody>
          <a:bodyPr/>
          <a:lstStyle/>
          <a:p>
            <a:pPr eaLnBrk="1" hangingPunct="1"/>
            <a:r>
              <a:rPr lang="ru-RU" sz="4400" b="1" smtClean="0">
                <a:solidFill>
                  <a:srgbClr val="FFFF00"/>
                </a:solidFill>
              </a:rPr>
              <a:t>Что такое сатира? </a:t>
            </a:r>
            <a:r>
              <a:rPr lang="ru-RU" sz="4400" smtClean="0">
                <a:solidFill>
                  <a:srgbClr val="FFFF00"/>
                </a:solidFill>
              </a:rPr>
              <a:t/>
            </a:r>
            <a:br>
              <a:rPr lang="ru-RU" sz="4400" smtClean="0">
                <a:solidFill>
                  <a:srgbClr val="FFFF00"/>
                </a:solidFill>
              </a:rPr>
            </a:br>
            <a:endParaRPr lang="ru-RU" sz="4400" smtClean="0">
              <a:solidFill>
                <a:srgbClr val="FFFF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mph" presetSubtype="2" fill="hold" nodeType="clickEffect">
                                  <p:stCondLst>
                                    <p:cond delay="0"/>
                                  </p:stCondLst>
                                  <p:childTnLst>
                                    <p:anim to="1.5" calcmode="lin" valueType="num">
                                      <p:cBhvr override="childStyle">
                                        <p:cTn id="12" dur="2000" fill="hold"/>
                                        <p:tgtEl>
                                          <p:spTgt spid="37891">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idx="1"/>
          </p:nvPr>
        </p:nvSpPr>
        <p:spPr>
          <a:xfrm>
            <a:off x="468313" y="449263"/>
            <a:ext cx="8229600" cy="6408737"/>
          </a:xfrm>
        </p:spPr>
        <p:txBody>
          <a:bodyPr>
            <a:normAutofit/>
          </a:bodyPr>
          <a:lstStyle/>
          <a:p>
            <a:pPr marL="411480" eaLnBrk="1" fontAlgn="auto" hangingPunct="1">
              <a:spcAft>
                <a:spcPts val="0"/>
              </a:spcAft>
              <a:buFont typeface="Wingdings" pitchFamily="2" charset="2"/>
              <a:buNone/>
              <a:defRPr/>
            </a:pPr>
            <a:r>
              <a:rPr lang="ru-RU" sz="2800" b="1" i="1" u="sng" dirty="0">
                <a:solidFill>
                  <a:srgbClr val="FF0000"/>
                </a:solidFill>
                <a:effectLst>
                  <a:outerShdw blurRad="38100" dist="38100" dir="2700000" algn="tl">
                    <a:srgbClr val="000000"/>
                  </a:outerShdw>
                </a:effectLst>
                <a:latin typeface="Arial" pitchFamily="34" charset="0"/>
                <a:cs typeface="Arial" pitchFamily="34" charset="0"/>
              </a:rPr>
              <a:t>Сатира </a:t>
            </a:r>
            <a:r>
              <a:rPr lang="ru-RU" sz="2800" dirty="0">
                <a:latin typeface="Arial" pitchFamily="34" charset="0"/>
                <a:cs typeface="Arial" pitchFamily="34" charset="0"/>
              </a:rPr>
              <a:t>- </a:t>
            </a:r>
            <a:r>
              <a:rPr lang="ru-RU" sz="2800" b="1" dirty="0">
                <a:latin typeface="Arial" pitchFamily="34" charset="0"/>
                <a:cs typeface="Arial" pitchFamily="34" charset="0"/>
              </a:rPr>
              <a:t>вид комического(</a:t>
            </a:r>
            <a:r>
              <a:rPr lang="en-US" sz="2800" b="1" dirty="0" err="1">
                <a:latin typeface="Arial" pitchFamily="34" charset="0"/>
                <a:cs typeface="Arial" pitchFamily="34" charset="0"/>
              </a:rPr>
              <a:t>komikos</a:t>
            </a:r>
            <a:r>
              <a:rPr lang="en-US" sz="2800" b="1" dirty="0">
                <a:latin typeface="Arial" pitchFamily="34" charset="0"/>
                <a:cs typeface="Arial" pitchFamily="34" charset="0"/>
              </a:rPr>
              <a:t>- </a:t>
            </a:r>
            <a:r>
              <a:rPr lang="ru-RU" sz="2800" b="1" dirty="0">
                <a:latin typeface="Arial" pitchFamily="34" charset="0"/>
                <a:cs typeface="Arial" pitchFamily="34" charset="0"/>
              </a:rPr>
              <a:t>греч., весёлый, смешной), эстетическая категория, единственным предметом которой является человек (человекоподобное в животных и т.д.). </a:t>
            </a:r>
          </a:p>
          <a:p>
            <a:pPr marL="411480" eaLnBrk="1" fontAlgn="auto" hangingPunct="1">
              <a:spcAft>
                <a:spcPts val="0"/>
              </a:spcAft>
              <a:buFont typeface="Wingdings" pitchFamily="2" charset="2"/>
              <a:buNone/>
              <a:defRPr/>
            </a:pPr>
            <a:r>
              <a:rPr lang="ru-RU" sz="2800" b="1" i="1" u="sng" dirty="0">
                <a:solidFill>
                  <a:srgbClr val="FF0000"/>
                </a:solidFill>
                <a:effectLst>
                  <a:outerShdw blurRad="38100" dist="38100" dir="2700000" algn="tl">
                    <a:srgbClr val="000000"/>
                  </a:outerShdw>
                </a:effectLst>
                <a:latin typeface="Arial" pitchFamily="34" charset="0"/>
                <a:cs typeface="Arial" pitchFamily="34" charset="0"/>
              </a:rPr>
              <a:t>Предметом сатиры</a:t>
            </a:r>
            <a:r>
              <a:rPr lang="ru-RU" sz="2800" b="1" dirty="0">
                <a:solidFill>
                  <a:srgbClr val="FF0000"/>
                </a:solidFill>
                <a:latin typeface="Arial" pitchFamily="34" charset="0"/>
                <a:cs typeface="Arial" pitchFamily="34" charset="0"/>
              </a:rPr>
              <a:t> </a:t>
            </a:r>
            <a:r>
              <a:rPr lang="ru-RU" sz="2800" b="1" dirty="0">
                <a:latin typeface="Arial" pitchFamily="34" charset="0"/>
                <a:cs typeface="Arial" pitchFamily="34" charset="0"/>
              </a:rPr>
              <a:t>служат пороки. Она отличается отрицательным, изобличающим тоном оценки. Несовершенство противопоставляется идеалу через </a:t>
            </a:r>
            <a:r>
              <a:rPr lang="ru-RU" sz="2800" b="1" dirty="0" err="1">
                <a:latin typeface="Arial" pitchFamily="34" charset="0"/>
                <a:cs typeface="Arial" pitchFamily="34" charset="0"/>
              </a:rPr>
              <a:t>антиидеал</a:t>
            </a:r>
            <a:r>
              <a:rPr lang="ru-RU" sz="2800" b="1" dirty="0">
                <a:latin typeface="Arial" pitchFamily="34" charset="0"/>
                <a:cs typeface="Arial" pitchFamily="34" charset="0"/>
              </a:rPr>
              <a:t>. </a:t>
            </a:r>
          </a:p>
          <a:p>
            <a:pPr marL="411480" eaLnBrk="1" fontAlgn="auto" hangingPunct="1">
              <a:spcAft>
                <a:spcPts val="0"/>
              </a:spcAft>
              <a:buFont typeface="Wingdings" pitchFamily="2" charset="2"/>
              <a:buNone/>
              <a:defRPr/>
            </a:pPr>
            <a:r>
              <a:rPr lang="ru-RU" sz="2800" b="1" i="1" u="sng" dirty="0">
                <a:solidFill>
                  <a:srgbClr val="FF0000"/>
                </a:solidFill>
                <a:effectLst>
                  <a:outerShdw blurRad="38100" dist="38100" dir="2700000" algn="tl">
                    <a:srgbClr val="000000"/>
                  </a:outerShdw>
                </a:effectLst>
                <a:latin typeface="Arial" pitchFamily="34" charset="0"/>
                <a:cs typeface="Arial" pitchFamily="34" charset="0"/>
              </a:rPr>
              <a:t>Источник сатиры </a:t>
            </a:r>
            <a:r>
              <a:rPr lang="ru-RU" sz="2800" b="1" i="1" u="sng" dirty="0">
                <a:effectLst>
                  <a:outerShdw blurRad="38100" dist="38100" dir="2700000" algn="tl">
                    <a:srgbClr val="000000"/>
                  </a:outerShdw>
                </a:effectLst>
                <a:latin typeface="Arial" pitchFamily="34" charset="0"/>
                <a:cs typeface="Arial" pitchFamily="34" charset="0"/>
              </a:rPr>
              <a:t>-</a:t>
            </a:r>
            <a:r>
              <a:rPr lang="ru-RU" sz="2800" b="1" dirty="0">
                <a:latin typeface="Arial" pitchFamily="34" charset="0"/>
                <a:cs typeface="Arial" pitchFamily="34" charset="0"/>
              </a:rPr>
              <a:t> противоречие между общечеловеческими ценностями и действительностью жизни.</a:t>
            </a:r>
            <a:endParaRPr lang="en-US" sz="2800" b="1" dirty="0">
              <a:latin typeface="Arial" pitchFamily="34" charset="0"/>
              <a:cs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9940">
                                            <p:txEl>
                                              <p:pRg st="0" end="0"/>
                                            </p:txEl>
                                          </p:spTgt>
                                        </p:tgtEl>
                                        <p:attrNameLst>
                                          <p:attrName>style.visibility</p:attrName>
                                        </p:attrNameLst>
                                      </p:cBhvr>
                                      <p:to>
                                        <p:strVal val="visible"/>
                                      </p:to>
                                    </p:set>
                                    <p:anim calcmode="discrete" valueType="clr">
                                      <p:cBhvr override="childStyle">
                                        <p:cTn id="7" dur="80"/>
                                        <p:tgtEl>
                                          <p:spTgt spid="399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994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9940">
                                            <p:txEl>
                                              <p:pRg st="1" end="1"/>
                                            </p:txEl>
                                          </p:spTgt>
                                        </p:tgtEl>
                                        <p:attrNameLst>
                                          <p:attrName>style.visibility</p:attrName>
                                        </p:attrNameLst>
                                      </p:cBhvr>
                                      <p:to>
                                        <p:strVal val="visible"/>
                                      </p:to>
                                    </p:set>
                                    <p:anim calcmode="discrete" valueType="clr">
                                      <p:cBhvr override="childStyle">
                                        <p:cTn id="14" dur="80"/>
                                        <p:tgtEl>
                                          <p:spTgt spid="399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0">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9940">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9940">
                                            <p:txEl>
                                              <p:pRg st="2" end="2"/>
                                            </p:txEl>
                                          </p:spTgt>
                                        </p:tgtEl>
                                        <p:attrNameLst>
                                          <p:attrName>style.visibility</p:attrName>
                                        </p:attrNameLst>
                                      </p:cBhvr>
                                      <p:to>
                                        <p:strVal val="visible"/>
                                      </p:to>
                                    </p:set>
                                    <p:anim calcmode="discrete" valueType="clr">
                                      <p:cBhvr override="childStyle">
                                        <p:cTn id="21" dur="80"/>
                                        <p:tgtEl>
                                          <p:spTgt spid="3994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9940">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994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sz="half" idx="1"/>
          </p:nvPr>
        </p:nvSpPr>
        <p:spPr>
          <a:xfrm>
            <a:off x="465138" y="785813"/>
            <a:ext cx="4749800" cy="5510212"/>
          </a:xfrm>
        </p:spPr>
        <p:txBody>
          <a:bodyPr/>
          <a:lstStyle/>
          <a:p>
            <a:pPr eaLnBrk="1" hangingPunct="1">
              <a:buFont typeface="Wingdings" pitchFamily="2" charset="2"/>
              <a:buNone/>
            </a:pPr>
            <a:r>
              <a:rPr lang="ru-RU" smtClean="0"/>
              <a:t>    ПРЕЗЕНТАЦИЮ ПОДГОТОВИЛА  </a:t>
            </a:r>
          </a:p>
          <a:p>
            <a:pPr eaLnBrk="1" hangingPunct="1"/>
            <a:r>
              <a:rPr lang="ru-RU" smtClean="0"/>
              <a:t>учитель русского языка и литературы </a:t>
            </a:r>
          </a:p>
          <a:p>
            <a:pPr eaLnBrk="1" hangingPunct="1"/>
            <a:r>
              <a:rPr lang="ru-RU" smtClean="0"/>
              <a:t>Уренгойской средней общеобразовательной школы  № 2 </a:t>
            </a:r>
          </a:p>
          <a:p>
            <a:pPr eaLnBrk="1" hangingPunct="1"/>
            <a:r>
              <a:rPr lang="ru-RU" smtClean="0"/>
              <a:t>П. Уренгой, Пуровского района  ЯНАО</a:t>
            </a:r>
          </a:p>
          <a:p>
            <a:pPr eaLnBrk="1" hangingPunct="1"/>
            <a:r>
              <a:rPr lang="ru-RU" smtClean="0">
                <a:solidFill>
                  <a:srgbClr val="FF0000"/>
                </a:solidFill>
              </a:rPr>
              <a:t>Белькова Маргарита Александровна</a:t>
            </a:r>
          </a:p>
        </p:txBody>
      </p:sp>
      <p:pic>
        <p:nvPicPr>
          <p:cNvPr id="9219" name="Picture 2" descr="D:\Мои рисунки\фото к аттестации\PA010585.JPG"/>
          <p:cNvPicPr>
            <a:picLocks noGrp="1" noChangeAspect="1" noChangeArrowheads="1"/>
          </p:cNvPicPr>
          <p:nvPr>
            <p:ph sz="half" idx="2"/>
          </p:nvPr>
        </p:nvPicPr>
        <p:blipFill>
          <a:blip r:embed="rId2" cstate="email"/>
          <a:srcRect/>
          <a:stretch>
            <a:fillRect/>
          </a:stretch>
        </p:blipFill>
        <p:spPr>
          <a:xfrm>
            <a:off x="5715000" y="857250"/>
            <a:ext cx="2643188" cy="4929188"/>
          </a:xfrm>
        </p:spPr>
      </p:pic>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fontAlgn="auto" hangingPunct="1">
              <a:spcAft>
                <a:spcPts val="0"/>
              </a:spcAft>
              <a:defRPr/>
            </a:pPr>
            <a:r>
              <a:rPr lang="ru-RU" b="1" dirty="0">
                <a:solidFill>
                  <a:srgbClr val="FF0000"/>
                </a:solidFill>
                <a:effectLst>
                  <a:outerShdw blurRad="38100" dist="38100" dir="2700000" algn="tl">
                    <a:srgbClr val="000000"/>
                  </a:outerShdw>
                </a:effectLst>
                <a:latin typeface="Arial" pitchFamily="34" charset="0"/>
                <a:cs typeface="Arial" pitchFamily="34" charset="0"/>
              </a:rPr>
              <a:t>Виды сатиры.</a:t>
            </a:r>
            <a:endParaRPr lang="en-US" b="1" dirty="0">
              <a:solidFill>
                <a:srgbClr val="FF0000"/>
              </a:solidFill>
              <a:effectLst>
                <a:outerShdw blurRad="38100" dist="38100" dir="2700000" algn="tl">
                  <a:srgbClr val="000000"/>
                </a:outerShdw>
              </a:effectLst>
              <a:latin typeface="Arial" pitchFamily="34" charset="0"/>
              <a:cs typeface="Arial" pitchFamily="34" charset="0"/>
            </a:endParaRPr>
          </a:p>
        </p:txBody>
      </p:sp>
      <p:sp>
        <p:nvSpPr>
          <p:cNvPr id="57347" name="Rectangle 3"/>
          <p:cNvSpPr>
            <a:spLocks noGrp="1" noChangeArrowheads="1"/>
          </p:cNvSpPr>
          <p:nvPr>
            <p:ph idx="1"/>
          </p:nvPr>
        </p:nvSpPr>
        <p:spPr/>
        <p:txBody>
          <a:bodyPr>
            <a:normAutofit/>
          </a:bodyPr>
          <a:lstStyle/>
          <a:p>
            <a:pPr marL="609600" indent="-609600" eaLnBrk="1" fontAlgn="auto" hangingPunct="1">
              <a:spcAft>
                <a:spcPts val="0"/>
              </a:spcAft>
              <a:buFont typeface="Wingdings"/>
              <a:buChar char=""/>
              <a:defRPr/>
            </a:pPr>
            <a:r>
              <a:rPr lang="ru-RU" sz="4000" b="1" dirty="0">
                <a:solidFill>
                  <a:srgbClr val="FF0000"/>
                </a:solidFill>
                <a:effectLst>
                  <a:outerShdw blurRad="38100" dist="38100" dir="2700000" algn="tl">
                    <a:srgbClr val="000000"/>
                  </a:outerShdw>
                </a:effectLst>
                <a:latin typeface="Arial" pitchFamily="34" charset="0"/>
                <a:cs typeface="Arial" pitchFamily="34" charset="0"/>
              </a:rPr>
              <a:t>Ирония </a:t>
            </a:r>
            <a:r>
              <a:rPr lang="ru-RU" b="1" dirty="0">
                <a:solidFill>
                  <a:srgbClr val="FF0000"/>
                </a:solidFill>
                <a:latin typeface="Arial" pitchFamily="34" charset="0"/>
                <a:cs typeface="Arial" pitchFamily="34" charset="0"/>
              </a:rPr>
              <a:t>-</a:t>
            </a:r>
            <a:r>
              <a:rPr lang="ru-RU" b="1" dirty="0">
                <a:latin typeface="Arial" pitchFamily="34" charset="0"/>
                <a:cs typeface="Arial" pitchFamily="34" charset="0"/>
              </a:rPr>
              <a:t> </a:t>
            </a:r>
            <a:r>
              <a:rPr lang="ru-RU" sz="2800" b="1" dirty="0">
                <a:latin typeface="Arial" pitchFamily="34" charset="0"/>
                <a:cs typeface="Arial" pitchFamily="34" charset="0"/>
              </a:rPr>
              <a:t>смешное скрывается под маской серьёзного.</a:t>
            </a:r>
          </a:p>
          <a:p>
            <a:pPr marL="609600" indent="-609600" eaLnBrk="1" fontAlgn="auto" hangingPunct="1">
              <a:spcAft>
                <a:spcPts val="0"/>
              </a:spcAft>
              <a:buFont typeface="Wingdings"/>
              <a:buChar char=""/>
              <a:defRPr/>
            </a:pPr>
            <a:r>
              <a:rPr lang="ru-RU" sz="4000" b="1" dirty="0">
                <a:solidFill>
                  <a:srgbClr val="FF0000"/>
                </a:solidFill>
                <a:effectLst>
                  <a:outerShdw blurRad="38100" dist="38100" dir="2700000" algn="tl">
                    <a:srgbClr val="000000"/>
                  </a:outerShdw>
                </a:effectLst>
                <a:latin typeface="Arial" pitchFamily="34" charset="0"/>
                <a:cs typeface="Arial" pitchFamily="34" charset="0"/>
              </a:rPr>
              <a:t>Юмор</a:t>
            </a:r>
            <a:r>
              <a:rPr lang="ru-RU" sz="4000" b="1" dirty="0">
                <a:solidFill>
                  <a:srgbClr val="A50021"/>
                </a:solidFill>
                <a:effectLst>
                  <a:outerShdw blurRad="38100" dist="38100" dir="2700000" algn="tl">
                    <a:srgbClr val="000000"/>
                  </a:outerShdw>
                </a:effectLst>
                <a:latin typeface="Arial" pitchFamily="34" charset="0"/>
                <a:cs typeface="Arial" pitchFamily="34" charset="0"/>
              </a:rPr>
              <a:t> </a:t>
            </a:r>
            <a:r>
              <a:rPr lang="ru-RU" sz="2800" b="1" dirty="0">
                <a:latin typeface="Arial" pitchFamily="34" charset="0"/>
                <a:cs typeface="Arial" pitchFamily="34" charset="0"/>
              </a:rPr>
              <a:t>- серьёзное скрывается под маской смешного.</a:t>
            </a:r>
          </a:p>
          <a:p>
            <a:pPr marL="609600" indent="-609600" eaLnBrk="1" fontAlgn="auto" hangingPunct="1">
              <a:spcAft>
                <a:spcPts val="0"/>
              </a:spcAft>
              <a:buFont typeface="Wingdings"/>
              <a:buChar char=""/>
              <a:defRPr/>
            </a:pPr>
            <a:r>
              <a:rPr lang="ru-RU" sz="4000" b="1" dirty="0">
                <a:solidFill>
                  <a:srgbClr val="FF0000"/>
                </a:solidFill>
                <a:effectLst>
                  <a:outerShdw blurRad="38100" dist="38100" dir="2700000" algn="tl">
                    <a:srgbClr val="000000"/>
                  </a:outerShdw>
                </a:effectLst>
                <a:latin typeface="Arial" pitchFamily="34" charset="0"/>
                <a:cs typeface="Arial" pitchFamily="34" charset="0"/>
              </a:rPr>
              <a:t>Сарказм </a:t>
            </a:r>
            <a:r>
              <a:rPr lang="ru-RU" sz="2800" b="1" dirty="0">
                <a:latin typeface="Arial" pitchFamily="34" charset="0"/>
                <a:cs typeface="Arial" pitchFamily="34" charset="0"/>
              </a:rPr>
              <a:t>- высшая степень иронии, едкая, язвительная насмешка.</a:t>
            </a:r>
            <a:endParaRPr lang="en-US" sz="2800" b="1" dirty="0">
              <a:latin typeface="Arial" pitchFamily="34" charset="0"/>
              <a:cs typeface="Arial"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ppt_x"/>
                                          </p:val>
                                        </p:tav>
                                        <p:tav tm="100000">
                                          <p:val>
                                            <p:strVal val="#ppt_x"/>
                                          </p:val>
                                        </p:tav>
                                      </p:tavLst>
                                    </p:anim>
                                    <p:anim calcmode="lin" valueType="num">
                                      <p:cBhvr additive="base">
                                        <p:cTn id="8"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57347">
                                            <p:txEl>
                                              <p:pRg st="0" end="0"/>
                                            </p:txEl>
                                          </p:spTgt>
                                        </p:tgtEl>
                                        <p:attrNameLst>
                                          <p:attrName>style.visibility</p:attrName>
                                        </p:attrNameLst>
                                      </p:cBhvr>
                                      <p:to>
                                        <p:strVal val="visible"/>
                                      </p:to>
                                    </p:set>
                                    <p:anim calcmode="discrete" valueType="clr">
                                      <p:cBhvr override="childStyle">
                                        <p:cTn id="13" dur="80"/>
                                        <p:tgtEl>
                                          <p:spTgt spid="573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734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57347">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57347">
                                            <p:txEl>
                                              <p:pRg st="1" end="1"/>
                                            </p:txEl>
                                          </p:spTgt>
                                        </p:tgtEl>
                                        <p:attrNameLst>
                                          <p:attrName>style.visibility</p:attrName>
                                        </p:attrNameLst>
                                      </p:cBhvr>
                                      <p:to>
                                        <p:strVal val="visible"/>
                                      </p:to>
                                    </p:set>
                                    <p:anim calcmode="discrete" valueType="clr">
                                      <p:cBhvr override="childStyle">
                                        <p:cTn id="20" dur="80"/>
                                        <p:tgtEl>
                                          <p:spTgt spid="5734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7347">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57347">
                                            <p:txEl>
                                              <p:pRg st="1" end="1"/>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57347">
                                            <p:txEl>
                                              <p:pRg st="2" end="2"/>
                                            </p:txEl>
                                          </p:spTgt>
                                        </p:tgtEl>
                                        <p:attrNameLst>
                                          <p:attrName>style.visibility</p:attrName>
                                        </p:attrNameLst>
                                      </p:cBhvr>
                                      <p:to>
                                        <p:strVal val="visible"/>
                                      </p:to>
                                    </p:set>
                                    <p:anim calcmode="discrete" valueType="clr">
                                      <p:cBhvr override="childStyle">
                                        <p:cTn id="27" dur="80"/>
                                        <p:tgtEl>
                                          <p:spTgt spid="5734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57347">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5734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eaLnBrk="1" fontAlgn="auto" hangingPunct="1">
              <a:spcAft>
                <a:spcPts val="0"/>
              </a:spcAft>
              <a:defRPr/>
            </a:pPr>
            <a:r>
              <a:rPr lang="ru-RU" sz="3600" b="1" dirty="0" smtClean="0">
                <a:solidFill>
                  <a:srgbClr val="FF0000"/>
                </a:solidFill>
              </a:rPr>
              <a:t>ЧЕМ ОТЛИЧАЕТСЯ САТИРА ОТ ЮМОРА?</a:t>
            </a:r>
            <a:endParaRPr lang="ru-RU" sz="3600" b="1" dirty="0">
              <a:solidFill>
                <a:srgbClr val="FF0000"/>
              </a:solidFill>
            </a:endParaRPr>
          </a:p>
        </p:txBody>
      </p:sp>
      <p:sp>
        <p:nvSpPr>
          <p:cNvPr id="40963" name="Содержимое 2"/>
          <p:cNvSpPr>
            <a:spLocks noGrp="1"/>
          </p:cNvSpPr>
          <p:nvPr>
            <p:ph sz="half" idx="1"/>
          </p:nvPr>
        </p:nvSpPr>
        <p:spPr>
          <a:xfrm>
            <a:off x="465138" y="1770063"/>
            <a:ext cx="7750175" cy="4525962"/>
          </a:xfrm>
        </p:spPr>
        <p:txBody>
          <a:bodyPr/>
          <a:lstStyle/>
          <a:p>
            <a:pPr eaLnBrk="1" hangingPunct="1"/>
            <a:r>
              <a:rPr lang="ru-RU" u="sng" smtClean="0">
                <a:hlinkClick r:id="rId2" tooltip="Юмор"/>
              </a:rPr>
              <a:t>Юмор</a:t>
            </a:r>
            <a:r>
              <a:rPr lang="ru-RU" smtClean="0"/>
              <a:t> (англ.humor-  нрав, настроение) – изображение героев в смешном виде. Юмор – смех веселый и доброжелательный.</a:t>
            </a:r>
          </a:p>
          <a:p>
            <a:pPr eaLnBrk="1" hangingPunct="1"/>
            <a:r>
              <a:rPr lang="ru-RU" u="sng" smtClean="0">
                <a:solidFill>
                  <a:srgbClr val="FFC000"/>
                </a:solidFill>
              </a:rPr>
              <a:t>Сатира</a:t>
            </a:r>
            <a:r>
              <a:rPr lang="ru-RU" u="sng" smtClean="0"/>
              <a:t> </a:t>
            </a:r>
            <a:r>
              <a:rPr lang="ru-RU" smtClean="0"/>
              <a:t> - злой, уничтожающий смех.</a:t>
            </a:r>
          </a:p>
          <a:p>
            <a:pPr eaLnBrk="1" hangingPunct="1"/>
            <a:r>
              <a:rPr lang="ru-RU" smtClean="0"/>
              <a:t>От сатиры по определенно - личному содержанию нападений и обличений в произведении следует отличать </a:t>
            </a:r>
            <a:r>
              <a:rPr lang="ru-RU" u="sng" smtClean="0">
                <a:hlinkClick r:id="rId3" tooltip="Памфлет"/>
              </a:rPr>
              <a:t>памфлет</a:t>
            </a:r>
            <a:r>
              <a:rPr lang="ru-RU" smtClean="0"/>
              <a:t> и </a:t>
            </a:r>
            <a:r>
              <a:rPr lang="ru-RU" u="sng" smtClean="0">
                <a:hlinkClick r:id="rId4" tooltip="Пасквиль"/>
              </a:rPr>
              <a:t>пасквиль</a:t>
            </a:r>
            <a:r>
              <a:rPr lang="ru-RU" u="sng" smtClean="0"/>
              <a:t> (сочинение оскорбительного характера)</a:t>
            </a:r>
            <a:endParaRPr lang="ru-RU" smtClean="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additive="base">
                                        <p:cTn id="13"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3">
                                            <p:txEl>
                                              <p:pRg st="1" end="1"/>
                                            </p:txEl>
                                          </p:spTgt>
                                        </p:tgtEl>
                                        <p:attrNameLst>
                                          <p:attrName>style.visibility</p:attrName>
                                        </p:attrNameLst>
                                      </p:cBhvr>
                                      <p:to>
                                        <p:strVal val="visible"/>
                                      </p:to>
                                    </p:set>
                                    <p:anim calcmode="lin" valueType="num">
                                      <p:cBhvr additive="base">
                                        <p:cTn id="19"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63">
                                            <p:txEl>
                                              <p:pRg st="2" end="2"/>
                                            </p:txEl>
                                          </p:spTgt>
                                        </p:tgtEl>
                                        <p:attrNameLst>
                                          <p:attrName>style.visibility</p:attrName>
                                        </p:attrNameLst>
                                      </p:cBhvr>
                                      <p:to>
                                        <p:strVal val="visible"/>
                                      </p:to>
                                    </p:set>
                                    <p:anim calcmode="lin" valueType="num">
                                      <p:cBhvr additive="base">
                                        <p:cTn id="23"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fontAlgn="auto" hangingPunct="1">
              <a:spcAft>
                <a:spcPts val="0"/>
              </a:spcAft>
              <a:defRPr/>
            </a:pPr>
            <a:r>
              <a:rPr lang="ru-RU" b="1" dirty="0">
                <a:solidFill>
                  <a:srgbClr val="FF0000"/>
                </a:solidFill>
                <a:latin typeface="Arial" pitchFamily="34" charset="0"/>
                <a:cs typeface="Arial" pitchFamily="34" charset="0"/>
              </a:rPr>
              <a:t>Средства сатиры.</a:t>
            </a:r>
            <a:endParaRPr lang="en-US" b="1" dirty="0">
              <a:solidFill>
                <a:srgbClr val="FF0000"/>
              </a:solidFill>
              <a:latin typeface="Arial" pitchFamily="34" charset="0"/>
              <a:cs typeface="Arial" pitchFamily="34" charset="0"/>
            </a:endParaRPr>
          </a:p>
        </p:txBody>
      </p:sp>
      <p:sp>
        <p:nvSpPr>
          <p:cNvPr id="58371" name="Rectangle 3"/>
          <p:cNvSpPr>
            <a:spLocks noGrp="1" noChangeArrowheads="1"/>
          </p:cNvSpPr>
          <p:nvPr>
            <p:ph idx="1"/>
          </p:nvPr>
        </p:nvSpPr>
        <p:spPr/>
        <p:txBody>
          <a:bodyPr/>
          <a:lstStyle/>
          <a:p>
            <a:pPr marL="609600" indent="-609600" eaLnBrk="1" hangingPunct="1">
              <a:buFontTx/>
              <a:buAutoNum type="arabicPeriod"/>
            </a:pPr>
            <a:r>
              <a:rPr lang="ru-RU" sz="2800" b="1" smtClean="0">
                <a:solidFill>
                  <a:srgbClr val="FFFF00"/>
                </a:solidFill>
                <a:latin typeface="Arial" charset="0"/>
                <a:cs typeface="Arial" charset="0"/>
              </a:rPr>
              <a:t>Гиперболизм, гротескность.(преувеличение, иногда до невероятных размеров)</a:t>
            </a:r>
          </a:p>
          <a:p>
            <a:pPr marL="609600" indent="-609600" eaLnBrk="1" hangingPunct="1">
              <a:buFontTx/>
              <a:buAutoNum type="arabicPeriod"/>
            </a:pPr>
            <a:r>
              <a:rPr lang="ru-RU" sz="2800" b="1" smtClean="0">
                <a:solidFill>
                  <a:srgbClr val="FF0000"/>
                </a:solidFill>
                <a:latin typeface="Arial" charset="0"/>
                <a:cs typeface="Arial" charset="0"/>
              </a:rPr>
              <a:t>Несоответствие между определением предмета и его действительным состоянием</a:t>
            </a:r>
            <a:r>
              <a:rPr lang="ru-RU" sz="2800" b="1" smtClean="0">
                <a:latin typeface="Arial" charset="0"/>
                <a:cs typeface="Arial" charset="0"/>
              </a:rPr>
              <a:t>.</a:t>
            </a:r>
          </a:p>
          <a:p>
            <a:pPr marL="609600" indent="-609600" eaLnBrk="1" hangingPunct="1">
              <a:buFontTx/>
              <a:buAutoNum type="arabicPeriod"/>
            </a:pPr>
            <a:r>
              <a:rPr lang="ru-RU" sz="2800" b="1" smtClean="0">
                <a:latin typeface="Arial" charset="0"/>
                <a:cs typeface="Arial" charset="0"/>
              </a:rPr>
              <a:t>Контраст между тем, чем должен заниматься человек, и тем, что он делает. </a:t>
            </a:r>
            <a:endParaRPr lang="en-US" sz="2800" b="1" smtClean="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fltVal val="0"/>
                                          </p:val>
                                        </p:tav>
                                        <p:tav tm="100000">
                                          <p:val>
                                            <p:strVal val="#ppt_w"/>
                                          </p:val>
                                        </p:tav>
                                      </p:tavLst>
                                    </p:anim>
                                    <p:anim calcmode="lin" valueType="num">
                                      <p:cBhvr>
                                        <p:cTn id="8" dur="1000" fill="hold"/>
                                        <p:tgtEl>
                                          <p:spTgt spid="58370"/>
                                        </p:tgtEl>
                                        <p:attrNameLst>
                                          <p:attrName>ppt_h</p:attrName>
                                        </p:attrNameLst>
                                      </p:cBhvr>
                                      <p:tavLst>
                                        <p:tav tm="0">
                                          <p:val>
                                            <p:fltVal val="0"/>
                                          </p:val>
                                        </p:tav>
                                        <p:tav tm="100000">
                                          <p:val>
                                            <p:strVal val="#ppt_h"/>
                                          </p:val>
                                        </p:tav>
                                      </p:tavLst>
                                    </p:anim>
                                    <p:anim calcmode="lin" valueType="num">
                                      <p:cBhvr>
                                        <p:cTn id="9" dur="1000" fill="hold"/>
                                        <p:tgtEl>
                                          <p:spTgt spid="583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83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58371">
                                            <p:txEl>
                                              <p:pRg st="0" end="0"/>
                                            </p:txEl>
                                          </p:spTgt>
                                        </p:tgtEl>
                                        <p:attrNameLst>
                                          <p:attrName>style.visibility</p:attrName>
                                        </p:attrNameLst>
                                      </p:cBhvr>
                                      <p:to>
                                        <p:strVal val="visible"/>
                                      </p:to>
                                    </p:set>
                                    <p:anim calcmode="discrete" valueType="clr">
                                      <p:cBhvr override="childStyle">
                                        <p:cTn id="15" dur="80"/>
                                        <p:tgtEl>
                                          <p:spTgt spid="583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8371">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58371">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58371">
                                            <p:txEl>
                                              <p:pRg st="1" end="1"/>
                                            </p:txEl>
                                          </p:spTgt>
                                        </p:tgtEl>
                                        <p:attrNameLst>
                                          <p:attrName>style.visibility</p:attrName>
                                        </p:attrNameLst>
                                      </p:cBhvr>
                                      <p:to>
                                        <p:strVal val="visible"/>
                                      </p:to>
                                    </p:set>
                                    <p:anim calcmode="discrete" valueType="clr">
                                      <p:cBhvr override="childStyle">
                                        <p:cTn id="22" dur="80"/>
                                        <p:tgtEl>
                                          <p:spTgt spid="5837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8371">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58371">
                                            <p:txEl>
                                              <p:pRg st="1" end="1"/>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58371">
                                            <p:txEl>
                                              <p:pRg st="2" end="2"/>
                                            </p:txEl>
                                          </p:spTgt>
                                        </p:tgtEl>
                                        <p:attrNameLst>
                                          <p:attrName>style.visibility</p:attrName>
                                        </p:attrNameLst>
                                      </p:cBhvr>
                                      <p:to>
                                        <p:strVal val="visible"/>
                                      </p:to>
                                    </p:set>
                                    <p:anim calcmode="discrete" valueType="clr">
                                      <p:cBhvr override="childStyle">
                                        <p:cTn id="29" dur="80"/>
                                        <p:tgtEl>
                                          <p:spTgt spid="5837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58371">
                                            <p:txEl>
                                              <p:pRg st="2" end="2"/>
                                            </p:txEl>
                                          </p:spTgt>
                                        </p:tgtEl>
                                        <p:attrNameLst>
                                          <p:attrName>fillcolor</p:attrName>
                                        </p:attrNameLst>
                                      </p:cBhvr>
                                      <p:tavLst>
                                        <p:tav tm="0">
                                          <p:val>
                                            <p:clrVal>
                                              <a:schemeClr val="accent2"/>
                                            </p:clrVal>
                                          </p:val>
                                        </p:tav>
                                        <p:tav tm="50000">
                                          <p:val>
                                            <p:clrVal>
                                              <a:schemeClr val="hlink"/>
                                            </p:clrVal>
                                          </p:val>
                                        </p:tav>
                                      </p:tavLst>
                                    </p:anim>
                                    <p:set>
                                      <p:cBhvr>
                                        <p:cTn id="31" dur="80"/>
                                        <p:tgtEl>
                                          <p:spTgt spid="5837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500063"/>
            <a:ext cx="7200900" cy="914400"/>
          </a:xfrm>
        </p:spPr>
        <p:txBody>
          <a:bodyPr/>
          <a:lstStyle/>
          <a:p>
            <a:pPr eaLnBrk="1" fontAlgn="auto" hangingPunct="1">
              <a:spcAft>
                <a:spcPts val="0"/>
              </a:spcAft>
              <a:defRPr/>
            </a:pPr>
            <a:r>
              <a:rPr lang="ru-RU" b="1" dirty="0" smtClean="0">
                <a:solidFill>
                  <a:srgbClr val="FFFF00"/>
                </a:solidFill>
              </a:rPr>
              <a:t>ЧТО ТАКОЕ ПАМФЛЕТ?</a:t>
            </a:r>
            <a:br>
              <a:rPr lang="ru-RU" b="1" dirty="0" smtClean="0">
                <a:solidFill>
                  <a:srgbClr val="FFFF00"/>
                </a:solidFill>
              </a:rPr>
            </a:br>
            <a:endParaRPr lang="ru-RU" dirty="0">
              <a:solidFill>
                <a:schemeClr val="tx2">
                  <a:satMod val="200000"/>
                </a:schemeClr>
              </a:solidFill>
            </a:endParaRPr>
          </a:p>
        </p:txBody>
      </p:sp>
      <p:sp>
        <p:nvSpPr>
          <p:cNvPr id="3" name="Содержимое 2"/>
          <p:cNvSpPr>
            <a:spLocks noGrp="1"/>
          </p:cNvSpPr>
          <p:nvPr>
            <p:ph idx="1"/>
          </p:nvPr>
        </p:nvSpPr>
        <p:spPr/>
        <p:txBody>
          <a:bodyPr>
            <a:normAutofit/>
          </a:bodyPr>
          <a:lstStyle/>
          <a:p>
            <a:pPr marL="411480" eaLnBrk="1" fontAlgn="auto" hangingPunct="1">
              <a:spcAft>
                <a:spcPts val="0"/>
              </a:spcAft>
              <a:buFont typeface="Wingdings"/>
              <a:buChar char=""/>
              <a:defRPr/>
            </a:pPr>
            <a:r>
              <a:rPr lang="ru-RU" b="1" u="sng" dirty="0" smtClean="0"/>
              <a:t>Памфлет </a:t>
            </a:r>
            <a:r>
              <a:rPr lang="ru-RU" dirty="0" smtClean="0">
                <a:solidFill>
                  <a:schemeClr val="tx2">
                    <a:satMod val="200000"/>
                  </a:schemeClr>
                </a:solidFill>
              </a:rPr>
              <a:t>—  </a:t>
            </a:r>
            <a:r>
              <a:rPr lang="ru-RU" sz="3200" dirty="0" smtClean="0"/>
              <a:t>публицистическое произведение остросатирического характера, создаваемое с целью социально- политического  обличения  кого-либо, чего-либо.</a:t>
            </a:r>
          </a:p>
          <a:p>
            <a:pPr marL="411480" eaLnBrk="1" fontAlgn="auto" hangingPunct="1">
              <a:spcAft>
                <a:spcPts val="0"/>
              </a:spcAft>
              <a:buFont typeface="Wingdings"/>
              <a:buChar char=""/>
              <a:defRPr/>
            </a:pPr>
            <a:r>
              <a:rPr lang="ru-RU" b="1" u="sng" dirty="0" smtClean="0"/>
              <a:t>Пасквиль</a:t>
            </a:r>
            <a:r>
              <a:rPr lang="ru-RU" u="sng" dirty="0" smtClean="0"/>
              <a:t> – </a:t>
            </a:r>
            <a:r>
              <a:rPr lang="ru-RU" dirty="0" smtClean="0"/>
              <a:t>произведение оскорбительного, клеветнического характера. </a:t>
            </a:r>
          </a:p>
          <a:p>
            <a:pPr marL="411480" eaLnBrk="1" fontAlgn="auto" hangingPunct="1">
              <a:spcAft>
                <a:spcPts val="0"/>
              </a:spcAft>
              <a:buFont typeface="Wingdings"/>
              <a:buChar char=""/>
              <a:defRPr/>
            </a:pPr>
            <a:endParaRPr lang="ru-RU"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5"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3">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ru-RU" b="1" dirty="0" smtClean="0">
                <a:solidFill>
                  <a:srgbClr val="FF0000"/>
                </a:solidFill>
              </a:rPr>
              <a:t>ВИКТОРИНА</a:t>
            </a:r>
            <a:endParaRPr lang="ru-RU" b="1" dirty="0">
              <a:solidFill>
                <a:srgbClr val="FF0000"/>
              </a:solidFill>
            </a:endParaRPr>
          </a:p>
        </p:txBody>
      </p:sp>
      <p:pic>
        <p:nvPicPr>
          <p:cNvPr id="101378" name="Picture 2" descr="C:\Documents and Settings\Admin\Мои документы\Мои рисунки\М. А. Булгаков\БУЛГАКОВ.jpg"/>
          <p:cNvPicPr>
            <a:picLocks noChangeAspect="1" noChangeArrowheads="1"/>
          </p:cNvPicPr>
          <p:nvPr/>
        </p:nvPicPr>
        <p:blipFill>
          <a:blip r:embed="rId2" cstate="email"/>
          <a:srcRect/>
          <a:stretch>
            <a:fillRect/>
          </a:stretch>
        </p:blipFill>
        <p:spPr bwMode="auto">
          <a:xfrm>
            <a:off x="6858000" y="1357313"/>
            <a:ext cx="1857375" cy="2143125"/>
          </a:xfrm>
          <a:prstGeom prst="rect">
            <a:avLst/>
          </a:prstGeom>
          <a:noFill/>
          <a:ln w="9525">
            <a:noFill/>
            <a:miter lim="800000"/>
            <a:headEnd/>
            <a:tailEnd/>
          </a:ln>
        </p:spPr>
      </p:pic>
      <p:pic>
        <p:nvPicPr>
          <p:cNvPr id="7" name="Picture 3" descr="File0212_">
            <a:hlinkClick r:id="rId3" action="ppaction://hlinksldjump" tooltip="Александр Сергеевич Пушкин"/>
          </p:cNvPr>
          <p:cNvPicPr>
            <a:picLocks noChangeAspect="1" noChangeArrowheads="1"/>
          </p:cNvPicPr>
          <p:nvPr/>
        </p:nvPicPr>
        <p:blipFill>
          <a:blip r:embed="rId4" cstate="email">
            <a:lum bright="-6000"/>
          </a:blip>
          <a:srcRect/>
          <a:stretch>
            <a:fillRect/>
          </a:stretch>
        </p:blipFill>
        <p:spPr bwMode="auto">
          <a:xfrm>
            <a:off x="827088" y="1428750"/>
            <a:ext cx="1673225" cy="2071688"/>
          </a:xfrm>
          <a:prstGeom prst="rect">
            <a:avLst/>
          </a:prstGeom>
          <a:noFill/>
          <a:ln w="38100">
            <a:solidFill>
              <a:srgbClr val="993300"/>
            </a:solidFill>
            <a:miter lim="800000"/>
            <a:headEnd/>
            <a:tailEnd/>
          </a:ln>
        </p:spPr>
      </p:pic>
      <p:pic>
        <p:nvPicPr>
          <p:cNvPr id="8" name="Picture 4" descr="File0209_">
            <a:hlinkClick r:id="rId5" action="ppaction://hlinksldjump" tooltip="Михаил Юрьевич Лермонтов"/>
          </p:cNvPr>
          <p:cNvPicPr>
            <a:picLocks noChangeAspect="1" noChangeArrowheads="1"/>
          </p:cNvPicPr>
          <p:nvPr/>
        </p:nvPicPr>
        <p:blipFill>
          <a:blip r:embed="rId6" cstate="email">
            <a:lum bright="6000"/>
          </a:blip>
          <a:srcRect/>
          <a:stretch>
            <a:fillRect/>
          </a:stretch>
        </p:blipFill>
        <p:spPr bwMode="auto">
          <a:xfrm>
            <a:off x="2857500" y="1428750"/>
            <a:ext cx="1714500" cy="2071688"/>
          </a:xfrm>
          <a:prstGeom prst="rect">
            <a:avLst/>
          </a:prstGeom>
          <a:noFill/>
          <a:ln w="38100">
            <a:solidFill>
              <a:srgbClr val="993300"/>
            </a:solidFill>
            <a:miter lim="800000"/>
            <a:headEnd/>
            <a:tailEnd/>
          </a:ln>
        </p:spPr>
      </p:pic>
      <p:pic>
        <p:nvPicPr>
          <p:cNvPr id="9" name="Picture 13" descr="File0213_">
            <a:hlinkClick r:id="rId7" action="ppaction://hlinksldjump" tooltip="Александр Николаевич Островский"/>
          </p:cNvPr>
          <p:cNvPicPr>
            <a:picLocks noChangeAspect="1" noChangeArrowheads="1"/>
          </p:cNvPicPr>
          <p:nvPr/>
        </p:nvPicPr>
        <p:blipFill>
          <a:blip r:embed="rId8" cstate="email"/>
          <a:srcRect/>
          <a:stretch>
            <a:fillRect/>
          </a:stretch>
        </p:blipFill>
        <p:spPr bwMode="auto">
          <a:xfrm>
            <a:off x="4929188" y="1428750"/>
            <a:ext cx="1714500" cy="2000250"/>
          </a:xfrm>
          <a:prstGeom prst="rect">
            <a:avLst/>
          </a:prstGeom>
          <a:noFill/>
          <a:ln w="38100">
            <a:solidFill>
              <a:srgbClr val="993300"/>
            </a:solidFill>
            <a:miter lim="800000"/>
            <a:headEnd/>
            <a:tailEnd/>
          </a:ln>
        </p:spPr>
      </p:pic>
      <p:pic>
        <p:nvPicPr>
          <p:cNvPr id="11" name="Picture 10" descr="File0213_">
            <a:hlinkClick r:id="rId7" action="ppaction://hlinksldjump" tooltip="Михаил Евграфович Салтыков-Щедрин"/>
          </p:cNvPr>
          <p:cNvPicPr>
            <a:picLocks noChangeAspect="1" noChangeArrowheads="1"/>
          </p:cNvPicPr>
          <p:nvPr/>
        </p:nvPicPr>
        <p:blipFill>
          <a:blip r:embed="rId9" cstate="email">
            <a:lum bright="-6000"/>
          </a:blip>
          <a:srcRect/>
          <a:stretch>
            <a:fillRect/>
          </a:stretch>
        </p:blipFill>
        <p:spPr bwMode="auto">
          <a:xfrm>
            <a:off x="857250" y="3857625"/>
            <a:ext cx="1643063" cy="2214563"/>
          </a:xfrm>
          <a:prstGeom prst="rect">
            <a:avLst/>
          </a:prstGeom>
          <a:noFill/>
          <a:ln w="38100">
            <a:solidFill>
              <a:srgbClr val="993300"/>
            </a:solidFill>
            <a:miter lim="800000"/>
            <a:headEnd/>
            <a:tailEnd/>
          </a:ln>
        </p:spPr>
      </p:pic>
      <p:pic>
        <p:nvPicPr>
          <p:cNvPr id="12" name="Picture 11" descr="File0212_">
            <a:hlinkClick r:id="rId10" action="ppaction://hlinksldjump" tooltip="Антон Павлович Чехов"/>
          </p:cNvPr>
          <p:cNvPicPr>
            <a:picLocks noChangeAspect="1" noChangeArrowheads="1"/>
          </p:cNvPicPr>
          <p:nvPr/>
        </p:nvPicPr>
        <p:blipFill>
          <a:blip r:embed="rId11" cstate="email">
            <a:lum bright="-6000"/>
          </a:blip>
          <a:srcRect/>
          <a:stretch>
            <a:fillRect/>
          </a:stretch>
        </p:blipFill>
        <p:spPr bwMode="auto">
          <a:xfrm>
            <a:off x="2786063" y="3857625"/>
            <a:ext cx="1785937" cy="2214563"/>
          </a:xfrm>
          <a:prstGeom prst="rect">
            <a:avLst/>
          </a:prstGeom>
          <a:noFill/>
          <a:ln w="38100">
            <a:solidFill>
              <a:srgbClr val="993300"/>
            </a:solidFill>
            <a:miter lim="800000"/>
            <a:headEnd/>
            <a:tailEnd/>
          </a:ln>
        </p:spPr>
      </p:pic>
      <p:pic>
        <p:nvPicPr>
          <p:cNvPr id="13" name="Picture 6" descr="File0214_">
            <a:hlinkClick r:id="rId12" action="ppaction://hlinksldjump" tooltip="Николай Васильевич Гоголь"/>
          </p:cNvPr>
          <p:cNvPicPr>
            <a:picLocks noChangeAspect="1" noChangeArrowheads="1"/>
          </p:cNvPicPr>
          <p:nvPr/>
        </p:nvPicPr>
        <p:blipFill>
          <a:blip r:embed="rId13" cstate="email">
            <a:lum bright="-6000"/>
          </a:blip>
          <a:srcRect/>
          <a:stretch>
            <a:fillRect/>
          </a:stretch>
        </p:blipFill>
        <p:spPr bwMode="auto">
          <a:xfrm>
            <a:off x="4857750" y="3857625"/>
            <a:ext cx="1785938" cy="2214563"/>
          </a:xfrm>
          <a:prstGeom prst="rect">
            <a:avLst/>
          </a:prstGeom>
          <a:noFill/>
          <a:ln w="38100">
            <a:solidFill>
              <a:srgbClr val="993300"/>
            </a:solidFill>
            <a:miter lim="800000"/>
            <a:headEnd/>
            <a:tailEnd/>
          </a:ln>
        </p:spPr>
      </p:pic>
      <p:pic>
        <p:nvPicPr>
          <p:cNvPr id="14" name="Picture 3" descr="File0215_">
            <a:hlinkClick r:id="rId14" tooltip="Иван Андреевич Крылов"/>
          </p:cNvPr>
          <p:cNvPicPr>
            <a:picLocks noChangeAspect="1" noChangeArrowheads="1"/>
          </p:cNvPicPr>
          <p:nvPr/>
        </p:nvPicPr>
        <p:blipFill>
          <a:blip r:embed="rId15" cstate="email">
            <a:lum bright="-6000"/>
          </a:blip>
          <a:srcRect/>
          <a:stretch>
            <a:fillRect/>
          </a:stretch>
        </p:blipFill>
        <p:spPr bwMode="auto">
          <a:xfrm>
            <a:off x="6858000" y="3857625"/>
            <a:ext cx="1714500" cy="2214563"/>
          </a:xfrm>
          <a:prstGeom prst="rect">
            <a:avLst/>
          </a:prstGeom>
          <a:noFill/>
          <a:ln w="38100">
            <a:solidFill>
              <a:srgbClr val="99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from="(-#ppt_w/2)" to="(#ppt_x)" calcmode="lin" valueType="num">
                                      <p:cBhvr>
                                        <p:cTn id="21" dur="600" fill="hold">
                                          <p:stCondLst>
                                            <p:cond delay="0"/>
                                          </p:stCondLst>
                                        </p:cTn>
                                        <p:tgtEl>
                                          <p:spTgt spid="8"/>
                                        </p:tgtEl>
                                        <p:attrNameLst>
                                          <p:attrName>ppt_x</p:attrName>
                                        </p:attrNameLst>
                                      </p:cBhvr>
                                    </p:anim>
                                    <p:anim from="0" to="-1.0" calcmode="lin" valueType="num">
                                      <p:cBhvr>
                                        <p:cTn id="22" dur="200" decel="50000" autoRev="1" fill="hold">
                                          <p:stCondLst>
                                            <p:cond delay="600"/>
                                          </p:stCondLst>
                                        </p:cTn>
                                        <p:tgtEl>
                                          <p:spTgt spid="8"/>
                                        </p:tgtEl>
                                        <p:attrNameLst>
                                          <p:attrName>xshear</p:attrName>
                                        </p:attrNameLst>
                                      </p:cBhvr>
                                    </p:anim>
                                    <p:animScale>
                                      <p:cBhvr>
                                        <p:cTn id="23" dur="200" decel="100000" autoRev="1" fill="hold">
                                          <p:stCondLst>
                                            <p:cond delay="600"/>
                                          </p:stCondLst>
                                        </p:cTn>
                                        <p:tgtEl>
                                          <p:spTgt spid="8"/>
                                        </p:tgtEl>
                                      </p:cBhvr>
                                      <p:from x="100000" y="100000"/>
                                      <p:to x="80000" y="100000"/>
                                    </p:animScale>
                                    <p:anim by="(#ppt_h/3+#ppt_w*0.1)" calcmode="lin" valueType="num">
                                      <p:cBhvr additive="sum">
                                        <p:cTn id="24" dur="200" decel="100000" autoRev="1" fill="hold">
                                          <p:stCondLst>
                                            <p:cond delay="600"/>
                                          </p:stCondLst>
                                        </p:cTn>
                                        <p:tgtEl>
                                          <p:spTgt spid="8"/>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from="(-#ppt_w/2)" to="(#ppt_x)" calcmode="lin" valueType="num">
                                      <p:cBhvr>
                                        <p:cTn id="29" dur="600" fill="hold">
                                          <p:stCondLst>
                                            <p:cond delay="0"/>
                                          </p:stCondLst>
                                        </p:cTn>
                                        <p:tgtEl>
                                          <p:spTgt spid="9"/>
                                        </p:tgtEl>
                                        <p:attrNameLst>
                                          <p:attrName>ppt_x</p:attrName>
                                        </p:attrNameLst>
                                      </p:cBhvr>
                                    </p:anim>
                                    <p:anim from="0" to="-1.0" calcmode="lin" valueType="num">
                                      <p:cBhvr>
                                        <p:cTn id="30" dur="200" decel="50000" autoRev="1" fill="hold">
                                          <p:stCondLst>
                                            <p:cond delay="600"/>
                                          </p:stCondLst>
                                        </p:cTn>
                                        <p:tgtEl>
                                          <p:spTgt spid="9"/>
                                        </p:tgtEl>
                                        <p:attrNameLst>
                                          <p:attrName>xshear</p:attrName>
                                        </p:attrNameLst>
                                      </p:cBhvr>
                                    </p:anim>
                                    <p:animScale>
                                      <p:cBhvr>
                                        <p:cTn id="31" dur="200" decel="100000" autoRev="1" fill="hold">
                                          <p:stCondLst>
                                            <p:cond delay="600"/>
                                          </p:stCondLst>
                                        </p:cTn>
                                        <p:tgtEl>
                                          <p:spTgt spid="9"/>
                                        </p:tgtEl>
                                      </p:cBhvr>
                                      <p:from x="100000" y="100000"/>
                                      <p:to x="80000" y="100000"/>
                                    </p:animScale>
                                    <p:anim by="(#ppt_h/3+#ppt_w*0.1)" calcmode="lin" valueType="num">
                                      <p:cBhvr additive="sum">
                                        <p:cTn id="32" dur="200" decel="100000" autoRev="1" fill="hold">
                                          <p:stCondLst>
                                            <p:cond delay="600"/>
                                          </p:stCondLst>
                                        </p:cTn>
                                        <p:tgtEl>
                                          <p:spTgt spid="9"/>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101378"/>
                                        </p:tgtEl>
                                        <p:attrNameLst>
                                          <p:attrName>style.visibility</p:attrName>
                                        </p:attrNameLst>
                                      </p:cBhvr>
                                      <p:to>
                                        <p:strVal val="visible"/>
                                      </p:to>
                                    </p:set>
                                    <p:anim from="(-#ppt_w/2)" to="(#ppt_x)" calcmode="lin" valueType="num">
                                      <p:cBhvr>
                                        <p:cTn id="37" dur="600" fill="hold">
                                          <p:stCondLst>
                                            <p:cond delay="0"/>
                                          </p:stCondLst>
                                        </p:cTn>
                                        <p:tgtEl>
                                          <p:spTgt spid="101378"/>
                                        </p:tgtEl>
                                        <p:attrNameLst>
                                          <p:attrName>ppt_x</p:attrName>
                                        </p:attrNameLst>
                                      </p:cBhvr>
                                    </p:anim>
                                    <p:anim from="0" to="-1.0" calcmode="lin" valueType="num">
                                      <p:cBhvr>
                                        <p:cTn id="38" dur="200" decel="50000" autoRev="1" fill="hold">
                                          <p:stCondLst>
                                            <p:cond delay="600"/>
                                          </p:stCondLst>
                                        </p:cTn>
                                        <p:tgtEl>
                                          <p:spTgt spid="101378"/>
                                        </p:tgtEl>
                                        <p:attrNameLst>
                                          <p:attrName>xshear</p:attrName>
                                        </p:attrNameLst>
                                      </p:cBhvr>
                                    </p:anim>
                                    <p:animScale>
                                      <p:cBhvr>
                                        <p:cTn id="39" dur="200" decel="100000" autoRev="1" fill="hold">
                                          <p:stCondLst>
                                            <p:cond delay="600"/>
                                          </p:stCondLst>
                                        </p:cTn>
                                        <p:tgtEl>
                                          <p:spTgt spid="101378"/>
                                        </p:tgtEl>
                                      </p:cBhvr>
                                      <p:from x="100000" y="100000"/>
                                      <p:to x="80000" y="100000"/>
                                    </p:animScale>
                                    <p:anim by="(#ppt_h/3+#ppt_w*0.1)" calcmode="lin" valueType="num">
                                      <p:cBhvr additive="sum">
                                        <p:cTn id="40" dur="200" decel="100000" autoRev="1" fill="hold">
                                          <p:stCondLst>
                                            <p:cond delay="600"/>
                                          </p:stCondLst>
                                        </p:cTn>
                                        <p:tgtEl>
                                          <p:spTgt spid="101378"/>
                                        </p:tgtEl>
                                        <p:attrNameLst>
                                          <p:attrName>ppt_x</p:attrName>
                                        </p:attrNameLst>
                                      </p:cBhvr>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from="(-#ppt_w/2)" to="(#ppt_x)" calcmode="lin" valueType="num">
                                      <p:cBhvr>
                                        <p:cTn id="45" dur="600" fill="hold">
                                          <p:stCondLst>
                                            <p:cond delay="0"/>
                                          </p:stCondLst>
                                        </p:cTn>
                                        <p:tgtEl>
                                          <p:spTgt spid="11"/>
                                        </p:tgtEl>
                                        <p:attrNameLst>
                                          <p:attrName>ppt_x</p:attrName>
                                        </p:attrNameLst>
                                      </p:cBhvr>
                                    </p:anim>
                                    <p:anim from="0" to="-1.0" calcmode="lin" valueType="num">
                                      <p:cBhvr>
                                        <p:cTn id="46" dur="200" decel="50000" autoRev="1" fill="hold">
                                          <p:stCondLst>
                                            <p:cond delay="600"/>
                                          </p:stCondLst>
                                        </p:cTn>
                                        <p:tgtEl>
                                          <p:spTgt spid="11"/>
                                        </p:tgtEl>
                                        <p:attrNameLst>
                                          <p:attrName>xshear</p:attrName>
                                        </p:attrNameLst>
                                      </p:cBhvr>
                                    </p:anim>
                                    <p:animScale>
                                      <p:cBhvr>
                                        <p:cTn id="47" dur="200" decel="100000" autoRev="1" fill="hold">
                                          <p:stCondLst>
                                            <p:cond delay="600"/>
                                          </p:stCondLst>
                                        </p:cTn>
                                        <p:tgtEl>
                                          <p:spTgt spid="11"/>
                                        </p:tgtEl>
                                      </p:cBhvr>
                                      <p:from x="100000" y="100000"/>
                                      <p:to x="80000" y="100000"/>
                                    </p:animScale>
                                    <p:anim by="(#ppt_h/3+#ppt_w*0.1)" calcmode="lin" valueType="num">
                                      <p:cBhvr additive="sum">
                                        <p:cTn id="48" dur="200" decel="100000" autoRev="1" fill="hold">
                                          <p:stCondLst>
                                            <p:cond delay="600"/>
                                          </p:stCondLst>
                                        </p:cTn>
                                        <p:tgtEl>
                                          <p:spTgt spid="11"/>
                                        </p:tgtEl>
                                        <p:attrNameLst>
                                          <p:attrName>ppt_x</p:attrName>
                                        </p:attrNameLst>
                                      </p:cBhvr>
                                    </p:anim>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6" dur="1000" fill="hold"/>
                                        <p:tgtEl>
                                          <p:spTgt spid="12"/>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52"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Scale>
                                      <p:cBhvr>
                                        <p:cTn id="65"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3"/>
                                        </p:tgtEl>
                                        <p:attrNameLst>
                                          <p:attrName>ppt_x</p:attrName>
                                          <p:attrName>ppt_y</p:attrName>
                                        </p:attrNameLst>
                                      </p:cBhvr>
                                    </p:animMotion>
                                    <p:animEffect transition="in" filter="fade">
                                      <p:cBhvr>
                                        <p:cTn id="67" dur="1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5" presetClass="entr" presetSubtype="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1000" fill="hold"/>
                                        <p:tgtEl>
                                          <p:spTgt spid="14"/>
                                        </p:tgtEl>
                                        <p:attrNameLst>
                                          <p:attrName>ppt_w</p:attrName>
                                        </p:attrNameLst>
                                      </p:cBhvr>
                                      <p:tavLst>
                                        <p:tav tm="0">
                                          <p:val>
                                            <p:fltVal val="0"/>
                                          </p:val>
                                        </p:tav>
                                        <p:tav tm="100000">
                                          <p:val>
                                            <p:strVal val="#ppt_w"/>
                                          </p:val>
                                        </p:tav>
                                      </p:tavLst>
                                    </p:anim>
                                    <p:anim calcmode="lin" valueType="num">
                                      <p:cBhvr>
                                        <p:cTn id="73" dur="1000" fill="hold"/>
                                        <p:tgtEl>
                                          <p:spTgt spid="14"/>
                                        </p:tgtEl>
                                        <p:attrNameLst>
                                          <p:attrName>ppt_h</p:attrName>
                                        </p:attrNameLst>
                                      </p:cBhvr>
                                      <p:tavLst>
                                        <p:tav tm="0">
                                          <p:val>
                                            <p:fltVal val="0"/>
                                          </p:val>
                                        </p:tav>
                                        <p:tav tm="100000">
                                          <p:val>
                                            <p:strVal val="#ppt_h"/>
                                          </p:val>
                                        </p:tav>
                                      </p:tavLst>
                                    </p:anim>
                                    <p:anim calcmode="lin" valueType="num">
                                      <p:cBhvr>
                                        <p:cTn id="7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50" y="500063"/>
            <a:ext cx="7858125" cy="1357312"/>
          </a:xfrm>
        </p:spPr>
        <p:txBody>
          <a:bodyPr/>
          <a:lstStyle/>
          <a:p>
            <a:pPr eaLnBrk="1" fontAlgn="auto" hangingPunct="1">
              <a:spcAft>
                <a:spcPts val="0"/>
              </a:spcAft>
              <a:defRPr/>
            </a:pPr>
            <a:r>
              <a:rPr lang="ru-RU" sz="2800" b="1" dirty="0" smtClean="0">
                <a:solidFill>
                  <a:srgbClr val="FF0000"/>
                </a:solidFill>
                <a:latin typeface="Arial Black" pitchFamily="34" charset="0"/>
              </a:rPr>
              <a:t>Назовите  известные вам произведения, какие можно назвать сатирическими. Вспомните их авторов.</a:t>
            </a:r>
            <a:r>
              <a:rPr lang="ru-RU" sz="2800" dirty="0" smtClean="0">
                <a:solidFill>
                  <a:schemeClr val="tx2">
                    <a:satMod val="200000"/>
                  </a:schemeClr>
                </a:solidFill>
              </a:rPr>
              <a:t/>
            </a:r>
            <a:br>
              <a:rPr lang="ru-RU" sz="2800" dirty="0" smtClean="0">
                <a:solidFill>
                  <a:schemeClr val="tx2">
                    <a:satMod val="200000"/>
                  </a:schemeClr>
                </a:solidFill>
              </a:rPr>
            </a:br>
            <a:r>
              <a:rPr lang="ru-RU" sz="2800" b="1" dirty="0" smtClean="0">
                <a:solidFill>
                  <a:schemeClr val="tx2">
                    <a:satMod val="200000"/>
                  </a:schemeClr>
                </a:solidFill>
              </a:rPr>
              <a:t> </a:t>
            </a:r>
            <a:r>
              <a:rPr lang="ru-RU" sz="2800" dirty="0" smtClean="0">
                <a:solidFill>
                  <a:schemeClr val="tx2">
                    <a:satMod val="200000"/>
                  </a:schemeClr>
                </a:solidFill>
              </a:rPr>
              <a:t/>
            </a:r>
            <a:br>
              <a:rPr lang="ru-RU" sz="2800" dirty="0" smtClean="0">
                <a:solidFill>
                  <a:schemeClr val="tx2">
                    <a:satMod val="200000"/>
                  </a:schemeClr>
                </a:solidFill>
              </a:rPr>
            </a:br>
            <a:endParaRPr lang="ru-RU" sz="2800" dirty="0">
              <a:solidFill>
                <a:schemeClr val="tx2">
                  <a:satMod val="200000"/>
                </a:schemeClr>
              </a:solidFill>
            </a:endParaRPr>
          </a:p>
        </p:txBody>
      </p:sp>
      <p:sp>
        <p:nvSpPr>
          <p:cNvPr id="31747" name="Содержимое 2"/>
          <p:cNvSpPr>
            <a:spLocks noGrp="1"/>
          </p:cNvSpPr>
          <p:nvPr>
            <p:ph idx="1"/>
          </p:nvPr>
        </p:nvSpPr>
        <p:spPr>
          <a:xfrm>
            <a:off x="914400" y="2000250"/>
            <a:ext cx="7772400" cy="4356100"/>
          </a:xfrm>
        </p:spPr>
        <p:txBody>
          <a:bodyPr/>
          <a:lstStyle/>
          <a:p>
            <a:pPr eaLnBrk="1" hangingPunct="1"/>
            <a:r>
              <a:rPr lang="ru-RU" b="1" smtClean="0"/>
              <a:t>Я уж  на что глуп, - сказал он, - а вы еще глупее меня! Разве щука сидит на яйцах? Или можно вольную реку  толокном замесить? Нет, не головотяпами следует вам называться, а глуповцами! Не хочу володеть вами, а ищите вы себе такого князя, какого на свете нет глупее, - и тот будет володеть вами!</a:t>
            </a:r>
          </a:p>
          <a:p>
            <a:pPr eaLnBrk="1" hangingPunct="1"/>
            <a:endParaRPr lang="ru-RU"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747">
                                            <p:txEl>
                                              <p:pRg st="0" end="0"/>
                                            </p:txEl>
                                          </p:spTgt>
                                        </p:tgtEl>
                                        <p:attrNameLst>
                                          <p:attrName>style.visibility</p:attrName>
                                        </p:attrNameLst>
                                      </p:cBhvr>
                                      <p:to>
                                        <p:strVal val="visible"/>
                                      </p:to>
                                    </p:set>
                                    <p:animEffect transition="in" filter="fade">
                                      <p:cBhvr>
                                        <p:cTn id="19" dur="1000"/>
                                        <p:tgtEl>
                                          <p:spTgt spid="31747">
                                            <p:txEl>
                                              <p:pRg st="0" end="0"/>
                                            </p:txEl>
                                          </p:spTgt>
                                        </p:tgtEl>
                                      </p:cBhvr>
                                    </p:animEffect>
                                    <p:anim calcmode="lin" valueType="num">
                                      <p:cBhvr>
                                        <p:cTn id="20"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7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rgbClr val="FF0000"/>
                </a:solidFill>
              </a:rPr>
              <a:t>ОТВЕТ</a:t>
            </a:r>
            <a:endParaRPr lang="ru-RU" b="1" dirty="0">
              <a:solidFill>
                <a:srgbClr val="FF0000"/>
              </a:solidFill>
            </a:endParaRPr>
          </a:p>
        </p:txBody>
      </p:sp>
      <p:sp>
        <p:nvSpPr>
          <p:cNvPr id="3" name="Содержимое 2"/>
          <p:cNvSpPr>
            <a:spLocks noGrp="1"/>
          </p:cNvSpPr>
          <p:nvPr>
            <p:ph idx="1"/>
          </p:nvPr>
        </p:nvSpPr>
        <p:spPr>
          <a:xfrm>
            <a:off x="928688" y="1571625"/>
            <a:ext cx="7772400" cy="3286125"/>
          </a:xfrm>
        </p:spPr>
        <p:txBody>
          <a:bodyPr/>
          <a:lstStyle/>
          <a:p>
            <a:pPr eaLnBrk="1" hangingPunct="1"/>
            <a:r>
              <a:rPr lang="ru-RU" b="1" smtClean="0">
                <a:solidFill>
                  <a:srgbClr val="FFFF00"/>
                </a:solidFill>
              </a:rPr>
              <a:t>М. Е. Салтыков – Щедрин «История одного города» «О корени происхождения глуповцев» </a:t>
            </a:r>
          </a:p>
          <a:p>
            <a:pPr eaLnBrk="1" hangingPunct="1"/>
            <a:endParaRPr lang="ru-RU" smtClean="0"/>
          </a:p>
        </p:txBody>
      </p:sp>
      <p:pic>
        <p:nvPicPr>
          <p:cNvPr id="4" name="Picture 10" descr="File0213_">
            <a:hlinkClick r:id="rId2" action="ppaction://hlinksldjump" tooltip="Михаил Евграфович Салтыков-Щедрин"/>
          </p:cNvPr>
          <p:cNvPicPr>
            <a:picLocks noChangeAspect="1" noChangeArrowheads="1"/>
          </p:cNvPicPr>
          <p:nvPr/>
        </p:nvPicPr>
        <p:blipFill>
          <a:blip r:embed="rId3" cstate="email">
            <a:lum bright="-6000"/>
          </a:blip>
          <a:srcRect/>
          <a:stretch>
            <a:fillRect/>
          </a:stretch>
        </p:blipFill>
        <p:spPr bwMode="auto">
          <a:xfrm>
            <a:off x="6072188" y="3214688"/>
            <a:ext cx="2571750" cy="3071812"/>
          </a:xfrm>
          <a:prstGeom prst="rect">
            <a:avLst/>
          </a:prstGeom>
          <a:noFill/>
          <a:ln w="38100">
            <a:solidFill>
              <a:srgbClr val="99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763"/>
            <a:ext cx="7772400" cy="1130300"/>
          </a:xfrm>
        </p:spPr>
        <p:txBody>
          <a:bodyPr/>
          <a:lstStyle/>
          <a:p>
            <a:pPr eaLnBrk="1" fontAlgn="auto" hangingPunct="1">
              <a:spcAft>
                <a:spcPts val="0"/>
              </a:spcAft>
              <a:defRPr/>
            </a:pPr>
            <a:r>
              <a:rPr lang="ru-RU" sz="2400" b="1" dirty="0" smtClean="0">
                <a:solidFill>
                  <a:srgbClr val="FF0000"/>
                </a:solidFill>
                <a:latin typeface="Arial Black" pitchFamily="34" charset="0"/>
              </a:rPr>
              <a:t>Назовите  известные вам произведения, какие можно назвать сатирическими. Вспомните их авторов.</a:t>
            </a:r>
            <a:r>
              <a:rPr lang="ru-RU" dirty="0" smtClean="0">
                <a:solidFill>
                  <a:schemeClr val="tx2">
                    <a:satMod val="200000"/>
                  </a:schemeClr>
                </a:solidFill>
              </a:rPr>
              <a:t/>
            </a:r>
            <a:br>
              <a:rPr lang="ru-RU" dirty="0" smtClean="0">
                <a:solidFill>
                  <a:schemeClr val="tx2">
                    <a:satMod val="200000"/>
                  </a:schemeClr>
                </a:solidFill>
              </a:rPr>
            </a:br>
            <a:r>
              <a:rPr lang="ru-RU" b="1" dirty="0" smtClean="0">
                <a:solidFill>
                  <a:schemeClr val="tx2">
                    <a:satMod val="200000"/>
                  </a:schemeClr>
                </a:solidFill>
              </a:rPr>
              <a:t> </a:t>
            </a:r>
            <a:endParaRPr lang="ru-RU" dirty="0">
              <a:solidFill>
                <a:schemeClr val="tx2">
                  <a:satMod val="200000"/>
                </a:schemeClr>
              </a:solidFill>
            </a:endParaRPr>
          </a:p>
        </p:txBody>
      </p:sp>
      <p:sp>
        <p:nvSpPr>
          <p:cNvPr id="3" name="Содержимое 2"/>
          <p:cNvSpPr>
            <a:spLocks noGrp="1"/>
          </p:cNvSpPr>
          <p:nvPr>
            <p:ph idx="1"/>
          </p:nvPr>
        </p:nvSpPr>
        <p:spPr/>
        <p:txBody>
          <a:bodyPr>
            <a:normAutofit fontScale="62500" lnSpcReduction="20000"/>
          </a:bodyPr>
          <a:lstStyle/>
          <a:p>
            <a:pPr marL="411480" eaLnBrk="1" fontAlgn="auto" hangingPunct="1">
              <a:spcAft>
                <a:spcPts val="0"/>
              </a:spcAft>
              <a:buFont typeface="Wingdings"/>
              <a:buChar char=""/>
              <a:defRPr/>
            </a:pPr>
            <a:r>
              <a:rPr lang="ru-RU" b="1" dirty="0" smtClean="0"/>
              <a:t>- Да, - отвечал генерал, признаться, и я до сих пор думал, что булки в том самом виде родятся, как их утром к кофею подают.</a:t>
            </a:r>
          </a:p>
          <a:p>
            <a:pPr marL="411480" eaLnBrk="1" fontAlgn="auto" hangingPunct="1">
              <a:spcAft>
                <a:spcPts val="0"/>
              </a:spcAft>
              <a:buFont typeface="Wingdings"/>
              <a:buChar char=""/>
              <a:defRPr/>
            </a:pPr>
            <a:r>
              <a:rPr lang="ru-RU" b="1" dirty="0" smtClean="0"/>
              <a:t>- Стало быть, если например, хочешь куропатку съесть, то должен ее сначала изловить, убить, ощипать, из жарить… Только как все это сделать?..</a:t>
            </a:r>
          </a:p>
          <a:p>
            <a:pPr marL="411480" eaLnBrk="1" fontAlgn="auto" hangingPunct="1">
              <a:spcAft>
                <a:spcPts val="0"/>
              </a:spcAft>
              <a:buFont typeface="Wingdings"/>
              <a:buChar char=""/>
              <a:defRPr/>
            </a:pPr>
            <a:r>
              <a:rPr lang="ru-RU" b="1" dirty="0" smtClean="0"/>
              <a:t>-Теперь я бы, кажется¸ сапог собственный съел! – сказал один генерал.</a:t>
            </a:r>
          </a:p>
          <a:p>
            <a:pPr marL="411480" eaLnBrk="1" fontAlgn="auto" hangingPunct="1">
              <a:spcAft>
                <a:spcPts val="0"/>
              </a:spcAft>
              <a:buFont typeface="Wingdings"/>
              <a:buChar char=""/>
              <a:defRPr/>
            </a:pPr>
            <a:r>
              <a:rPr lang="ru-RU" b="1" dirty="0" smtClean="0"/>
              <a:t>-Хороши тоже бывают перчатки, когда долго ношены! – вздохнул другой генерал≤…≥</a:t>
            </a:r>
          </a:p>
          <a:p>
            <a:pPr marL="411480" eaLnBrk="1" fontAlgn="auto" hangingPunct="1">
              <a:spcAft>
                <a:spcPts val="0"/>
              </a:spcAft>
              <a:buFont typeface="Wingdings"/>
              <a:buChar char=""/>
              <a:defRPr/>
            </a:pPr>
            <a:r>
              <a:rPr lang="ru-RU" b="1" dirty="0" smtClean="0"/>
              <a:t>Набрал мужик пуху лебяжьего мягкого и устлал им дно лодочки. Устлавши, уложил на дно генералов и, перекрестившись,  поплыл. Сколько набрались страху генералы во время пути  от бурь да от ветров разных, сколько они ругали мужичину за его тунеядство – этого ни пером описать, ни в сказке сказать. А мужик все гребет да кормит генералов селедками.</a:t>
            </a:r>
          </a:p>
          <a:p>
            <a:pPr marL="411480" eaLnBrk="1" fontAlgn="auto" hangingPunct="1">
              <a:spcAft>
                <a:spcPts val="0"/>
              </a:spcAft>
              <a:buFont typeface="Wingdings"/>
              <a:buChar char=""/>
              <a:defRPr/>
            </a:pP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1" end="1"/>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2" end="2"/>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rgbClr val="FF0000"/>
                </a:solidFill>
              </a:rPr>
              <a:t>ОТВЕТ</a:t>
            </a:r>
            <a:endParaRPr lang="ru-RU" b="1" dirty="0">
              <a:solidFill>
                <a:srgbClr val="FF0000"/>
              </a:solidFill>
            </a:endParaRPr>
          </a:p>
        </p:txBody>
      </p:sp>
      <p:sp>
        <p:nvSpPr>
          <p:cNvPr id="3" name="Содержимое 2"/>
          <p:cNvSpPr>
            <a:spLocks noGrp="1"/>
          </p:cNvSpPr>
          <p:nvPr>
            <p:ph idx="1"/>
          </p:nvPr>
        </p:nvSpPr>
        <p:spPr/>
        <p:txBody>
          <a:bodyPr/>
          <a:lstStyle/>
          <a:p>
            <a:pPr eaLnBrk="1" hangingPunct="1"/>
            <a:r>
              <a:rPr lang="ru-RU" b="1" smtClean="0">
                <a:solidFill>
                  <a:srgbClr val="FFFF00"/>
                </a:solidFill>
              </a:rPr>
              <a:t>М. Е. Салтыков – Щедрин «Повесть о том, как один мужик двух генералов прокормил»</a:t>
            </a:r>
          </a:p>
          <a:p>
            <a:pPr eaLnBrk="1" hangingPunct="1"/>
            <a:endParaRPr lang="ru-RU" b="1" smtClean="0"/>
          </a:p>
        </p:txBody>
      </p:sp>
      <p:pic>
        <p:nvPicPr>
          <p:cNvPr id="4" name="Picture 10" descr="File0213_">
            <a:hlinkClick r:id="rId2" action="ppaction://hlinksldjump" tooltip="Михаил Евграфович Салтыков-Щедрин"/>
          </p:cNvPr>
          <p:cNvPicPr>
            <a:picLocks noChangeAspect="1" noChangeArrowheads="1"/>
          </p:cNvPicPr>
          <p:nvPr/>
        </p:nvPicPr>
        <p:blipFill>
          <a:blip r:embed="rId3" cstate="email">
            <a:lum bright="-6000"/>
          </a:blip>
          <a:srcRect/>
          <a:stretch>
            <a:fillRect/>
          </a:stretch>
        </p:blipFill>
        <p:spPr bwMode="auto">
          <a:xfrm>
            <a:off x="6143625" y="3143250"/>
            <a:ext cx="2571750" cy="3071813"/>
          </a:xfrm>
          <a:prstGeom prst="rect">
            <a:avLst/>
          </a:prstGeom>
          <a:noFill/>
          <a:ln w="38100">
            <a:solidFill>
              <a:srgbClr val="99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sz="2400" b="1" dirty="0" smtClean="0">
                <a:solidFill>
                  <a:srgbClr val="FF0000"/>
                </a:solidFill>
                <a:latin typeface="Arial Black" pitchFamily="34" charset="0"/>
              </a:rPr>
              <a:t>Назовите  известные вам произведения, какие можно назвать сатирическими. Вспомните их авторов.</a:t>
            </a:r>
            <a:endParaRPr lang="ru-RU" sz="2400" dirty="0">
              <a:solidFill>
                <a:schemeClr val="tx2">
                  <a:satMod val="200000"/>
                </a:schemeClr>
              </a:solidFill>
            </a:endParaRPr>
          </a:p>
        </p:txBody>
      </p:sp>
      <p:sp>
        <p:nvSpPr>
          <p:cNvPr id="3" name="Содержимое 2"/>
          <p:cNvSpPr>
            <a:spLocks noGrp="1"/>
          </p:cNvSpPr>
          <p:nvPr>
            <p:ph idx="1"/>
          </p:nvPr>
        </p:nvSpPr>
        <p:spPr/>
        <p:txBody>
          <a:bodyPr>
            <a:normAutofit lnSpcReduction="10000"/>
          </a:bodyPr>
          <a:lstStyle/>
          <a:p>
            <a:pPr marL="411480" eaLnBrk="1" fontAlgn="auto" hangingPunct="1">
              <a:spcAft>
                <a:spcPts val="0"/>
              </a:spcAft>
              <a:buFont typeface="Wingdings"/>
              <a:buChar char=""/>
              <a:defRPr/>
            </a:pPr>
            <a:r>
              <a:rPr lang="ru-RU" b="1" dirty="0" smtClean="0"/>
              <a:t>«Я и сам знаю. У генерала собаки дорогие, породистые, а это – черт знает что! Ни шерсти, ни вида…подлость одна только… И этакую собаку держать?! Где же у вас ум? Попадись такая собака в Петербурге или Москве, то знаешь что было бы? Там не посмотрели бы в закон, а моментально – не дыши! Ты, </a:t>
            </a:r>
            <a:r>
              <a:rPr lang="ru-RU" b="1" dirty="0" err="1" smtClean="0"/>
              <a:t>Хрюкин</a:t>
            </a:r>
            <a:r>
              <a:rPr lang="ru-RU" b="1" dirty="0" smtClean="0"/>
              <a:t>, так этого дела не оставляй… Нужно проучить! Пора…»</a:t>
            </a:r>
          </a:p>
          <a:p>
            <a:pPr marL="411480" eaLnBrk="1" fontAlgn="auto" hangingPunct="1">
              <a:spcAft>
                <a:spcPts val="0"/>
              </a:spcAft>
              <a:buFont typeface="Wingdings"/>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rgbClr val="FF0000"/>
                </a:solidFill>
              </a:rPr>
              <a:t>ЦЕЛИ УРОКА:</a:t>
            </a:r>
            <a:endParaRPr lang="ru-RU" dirty="0">
              <a:solidFill>
                <a:srgbClr val="FF0000"/>
              </a:solidFill>
            </a:endParaRPr>
          </a:p>
        </p:txBody>
      </p:sp>
      <p:sp>
        <p:nvSpPr>
          <p:cNvPr id="3" name="Содержимое 2"/>
          <p:cNvSpPr>
            <a:spLocks noGrp="1"/>
          </p:cNvSpPr>
          <p:nvPr>
            <p:ph idx="1"/>
          </p:nvPr>
        </p:nvSpPr>
        <p:spPr/>
        <p:txBody>
          <a:bodyPr>
            <a:normAutofit fontScale="85000" lnSpcReduction="20000"/>
          </a:bodyPr>
          <a:lstStyle/>
          <a:p>
            <a:pPr marL="411480" eaLnBrk="1" fontAlgn="auto" hangingPunct="1">
              <a:spcAft>
                <a:spcPts val="0"/>
              </a:spcAft>
              <a:buFont typeface="Wingdings"/>
              <a:buChar char=""/>
              <a:defRPr/>
            </a:pPr>
            <a:r>
              <a:rPr lang="ru-RU" dirty="0" smtClean="0">
                <a:latin typeface="Arial" pitchFamily="34" charset="0"/>
                <a:cs typeface="Arial" pitchFamily="34" charset="0"/>
              </a:rPr>
              <a:t>продолжить знакомство с  жизнью и творчеством М.А. Булгакова</a:t>
            </a:r>
          </a:p>
          <a:p>
            <a:pPr marL="411480" eaLnBrk="1" fontAlgn="auto" hangingPunct="1">
              <a:spcAft>
                <a:spcPts val="0"/>
              </a:spcAft>
              <a:buFont typeface="Wingdings"/>
              <a:buChar char=""/>
              <a:defRPr/>
            </a:pPr>
            <a:r>
              <a:rPr lang="ru-RU" dirty="0" smtClean="0">
                <a:latin typeface="Arial" pitchFamily="34" charset="0"/>
                <a:cs typeface="Arial" pitchFamily="34" charset="0"/>
              </a:rPr>
              <a:t>познакомиться с  творческой историей повести “Собачье сердце”</a:t>
            </a:r>
          </a:p>
          <a:p>
            <a:pPr marL="411480" eaLnBrk="1" fontAlgn="auto" hangingPunct="1">
              <a:spcAft>
                <a:spcPts val="0"/>
              </a:spcAft>
              <a:buFont typeface="Wingdings"/>
              <a:buChar char=""/>
              <a:defRPr/>
            </a:pPr>
            <a:r>
              <a:rPr lang="ru-RU" dirty="0" smtClean="0">
                <a:latin typeface="Arial" pitchFamily="34" charset="0"/>
                <a:cs typeface="Arial" pitchFamily="34" charset="0"/>
              </a:rPr>
              <a:t>познакомить с темой, идеей, сатирической направленностью произведения</a:t>
            </a:r>
          </a:p>
          <a:p>
            <a:pPr marL="411480" eaLnBrk="1" fontAlgn="auto" hangingPunct="1">
              <a:spcAft>
                <a:spcPts val="0"/>
              </a:spcAft>
              <a:buFont typeface="Wingdings"/>
              <a:buChar char=""/>
              <a:defRPr/>
            </a:pPr>
            <a:r>
              <a:rPr lang="ru-RU" dirty="0" smtClean="0">
                <a:latin typeface="Arial" pitchFamily="34" charset="0"/>
                <a:cs typeface="Arial" pitchFamily="34" charset="0"/>
              </a:rPr>
              <a:t>определить общественную позицию главных героев повести, анализируя эпизоды повести и фильма “Собачье сердце”</a:t>
            </a:r>
          </a:p>
          <a:p>
            <a:pPr marL="411480" eaLnBrk="1" fontAlgn="auto" hangingPunct="1">
              <a:spcAft>
                <a:spcPts val="0"/>
              </a:spcAft>
              <a:buFont typeface="Wingdings"/>
              <a:buChar char=""/>
              <a:defRPr/>
            </a:pPr>
            <a:r>
              <a:rPr lang="ru-RU" dirty="0" smtClean="0">
                <a:latin typeface="Arial" pitchFamily="34" charset="0"/>
                <a:cs typeface="Arial" pitchFamily="34" charset="0"/>
              </a:rPr>
              <a:t>повторить признаки сатиры, проследить за процессом её развития в повести</a:t>
            </a:r>
          </a:p>
          <a:p>
            <a:pPr marL="411480" eaLnBrk="1" fontAlgn="auto" hangingPunct="1">
              <a:spcAft>
                <a:spcPts val="0"/>
              </a:spcAft>
              <a:buFont typeface="Wingdings"/>
              <a:buChar char=""/>
              <a:defRPr/>
            </a:pPr>
            <a:r>
              <a:rPr lang="ru-RU" dirty="0" smtClean="0">
                <a:latin typeface="Arial" pitchFamily="34" charset="0"/>
                <a:cs typeface="Arial" pitchFamily="34" charset="0"/>
              </a:rPr>
              <a:t>развитие устной речи учащихся</a:t>
            </a:r>
          </a:p>
          <a:p>
            <a:pPr marL="411480" eaLnBrk="1" fontAlgn="auto" hangingPunct="1">
              <a:spcAft>
                <a:spcPts val="0"/>
              </a:spcAft>
              <a:buFont typeface="Wingdings"/>
              <a:buChar char=""/>
              <a:defRPr/>
            </a:pPr>
            <a:endParaRPr lang="ru-RU" dirty="0">
              <a:latin typeface="Arial" pitchFamily="34" charset="0"/>
              <a:cs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rgbClr val="FF0000"/>
                </a:solidFill>
              </a:rPr>
              <a:t>ОТВЕТ</a:t>
            </a:r>
            <a:endParaRPr lang="ru-RU" dirty="0">
              <a:solidFill>
                <a:srgbClr val="FF0000"/>
              </a:solidFill>
            </a:endParaRPr>
          </a:p>
        </p:txBody>
      </p:sp>
      <p:sp>
        <p:nvSpPr>
          <p:cNvPr id="3" name="Содержимое 2"/>
          <p:cNvSpPr>
            <a:spLocks noGrp="1"/>
          </p:cNvSpPr>
          <p:nvPr>
            <p:ph idx="1"/>
          </p:nvPr>
        </p:nvSpPr>
        <p:spPr/>
        <p:txBody>
          <a:bodyPr/>
          <a:lstStyle/>
          <a:p>
            <a:pPr eaLnBrk="1" hangingPunct="1"/>
            <a:r>
              <a:rPr lang="ru-RU" b="1" smtClean="0">
                <a:solidFill>
                  <a:srgbClr val="FFFF00"/>
                </a:solidFill>
              </a:rPr>
              <a:t>А. П. Чехов  рассказ «Хамелеон»</a:t>
            </a:r>
          </a:p>
          <a:p>
            <a:pPr eaLnBrk="1" hangingPunct="1"/>
            <a:endParaRPr lang="ru-RU" smtClean="0"/>
          </a:p>
        </p:txBody>
      </p:sp>
      <p:pic>
        <p:nvPicPr>
          <p:cNvPr id="4" name="Picture 11" descr="File0212_">
            <a:hlinkClick r:id="rId2" action="ppaction://hlinksldjump" tooltip="Антон Павлович Чехов"/>
          </p:cNvPr>
          <p:cNvPicPr>
            <a:picLocks noChangeAspect="1" noChangeArrowheads="1"/>
          </p:cNvPicPr>
          <p:nvPr/>
        </p:nvPicPr>
        <p:blipFill>
          <a:blip r:embed="rId3" cstate="email">
            <a:lum bright="-6000"/>
          </a:blip>
          <a:srcRect/>
          <a:stretch>
            <a:fillRect/>
          </a:stretch>
        </p:blipFill>
        <p:spPr bwMode="auto">
          <a:xfrm>
            <a:off x="2928938" y="2714625"/>
            <a:ext cx="2714625" cy="3500438"/>
          </a:xfrm>
          <a:prstGeom prst="rect">
            <a:avLst/>
          </a:prstGeom>
          <a:noFill/>
          <a:ln w="38100">
            <a:solidFill>
              <a:srgbClr val="99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nodeType="clickEffect">
                                  <p:stCondLst>
                                    <p:cond delay="0"/>
                                  </p:stCondLst>
                                  <p:iterate type="lt">
                                    <p:tmPct val="10000"/>
                                  </p:iterate>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sz="2400" b="1" dirty="0" smtClean="0">
                <a:solidFill>
                  <a:srgbClr val="FF0000"/>
                </a:solidFill>
                <a:latin typeface="Arial Black" pitchFamily="34" charset="0"/>
              </a:rPr>
              <a:t>Назовите  известные вам произведения, какие можно назвать сатирическими. Вспомните их авторов.</a:t>
            </a:r>
            <a:r>
              <a:rPr lang="ru-RU" sz="2400" dirty="0" smtClean="0">
                <a:solidFill>
                  <a:schemeClr val="tx2">
                    <a:satMod val="200000"/>
                  </a:schemeClr>
                </a:solidFill>
              </a:rPr>
              <a:t/>
            </a:r>
            <a:br>
              <a:rPr lang="ru-RU" sz="2400" dirty="0" smtClean="0">
                <a:solidFill>
                  <a:schemeClr val="tx2">
                    <a:satMod val="200000"/>
                  </a:schemeClr>
                </a:solidFill>
              </a:rPr>
            </a:br>
            <a:r>
              <a:rPr lang="ru-RU" sz="2400" b="1" dirty="0" smtClean="0">
                <a:solidFill>
                  <a:schemeClr val="tx2">
                    <a:satMod val="200000"/>
                  </a:schemeClr>
                </a:solidFill>
              </a:rPr>
              <a:t> </a:t>
            </a:r>
            <a:endParaRPr lang="ru-RU" sz="2400" dirty="0">
              <a:solidFill>
                <a:schemeClr val="tx2">
                  <a:satMod val="200000"/>
                </a:schemeClr>
              </a:solidFill>
            </a:endParaRPr>
          </a:p>
        </p:txBody>
      </p:sp>
      <p:sp>
        <p:nvSpPr>
          <p:cNvPr id="3" name="Содержимое 2"/>
          <p:cNvSpPr>
            <a:spLocks noGrp="1"/>
          </p:cNvSpPr>
          <p:nvPr>
            <p:ph idx="1"/>
          </p:nvPr>
        </p:nvSpPr>
        <p:spPr/>
        <p:txBody>
          <a:bodyPr>
            <a:normAutofit lnSpcReduction="10000"/>
          </a:bodyPr>
          <a:lstStyle/>
          <a:p>
            <a:pPr marL="411480" eaLnBrk="1" fontAlgn="auto" hangingPunct="1">
              <a:spcAft>
                <a:spcPts val="0"/>
              </a:spcAft>
              <a:buFont typeface="Wingdings"/>
              <a:buChar char=""/>
              <a:defRPr/>
            </a:pPr>
            <a:r>
              <a:rPr lang="ru-RU" b="1" dirty="0" smtClean="0"/>
              <a:t>Тонкий вдруг побледнел, окаменел, но скоро лицо его искривилось во все стороны широчайшей улыбкой; казалось, что от лица и глаз его посыпались искры. Сам он съёжился, сгорбился, сузился…Его чемоданы, узлы и картонки съёжились, поморщились… Длинный подбородок жены стал ещё длиннее; </a:t>
            </a:r>
            <a:r>
              <a:rPr lang="ru-RU" b="1" dirty="0" err="1" smtClean="0"/>
              <a:t>Нафанаил</a:t>
            </a:r>
            <a:r>
              <a:rPr lang="ru-RU" b="1" dirty="0" smtClean="0"/>
              <a:t> вытянулся во </a:t>
            </a:r>
            <a:r>
              <a:rPr lang="ru-RU" b="1" dirty="0" err="1" smtClean="0"/>
              <a:t>фрунт</a:t>
            </a:r>
            <a:r>
              <a:rPr lang="ru-RU" b="1" dirty="0" smtClean="0"/>
              <a:t> и застегнул все пуговки своего мундира…”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rgbClr val="FF0000"/>
                </a:solidFill>
              </a:rPr>
              <a:t>ОТВЕТ</a:t>
            </a:r>
            <a:endParaRPr lang="ru-RU" b="1" dirty="0">
              <a:solidFill>
                <a:srgbClr val="FF0000"/>
              </a:solidFill>
            </a:endParaRPr>
          </a:p>
        </p:txBody>
      </p:sp>
      <p:sp>
        <p:nvSpPr>
          <p:cNvPr id="3" name="Содержимое 2"/>
          <p:cNvSpPr>
            <a:spLocks noGrp="1"/>
          </p:cNvSpPr>
          <p:nvPr>
            <p:ph idx="1"/>
          </p:nvPr>
        </p:nvSpPr>
        <p:spPr>
          <a:xfrm>
            <a:off x="857250" y="1785938"/>
            <a:ext cx="7772400" cy="4572000"/>
          </a:xfrm>
        </p:spPr>
        <p:txBody>
          <a:bodyPr/>
          <a:lstStyle/>
          <a:p>
            <a:pPr eaLnBrk="1" hangingPunct="1"/>
            <a:r>
              <a:rPr lang="ru-RU" b="1" smtClean="0">
                <a:solidFill>
                  <a:srgbClr val="FFFF00"/>
                </a:solidFill>
              </a:rPr>
              <a:t>А.П. Чехов, рассказ “Толстый и тонкий”</a:t>
            </a:r>
          </a:p>
          <a:p>
            <a:pPr eaLnBrk="1" hangingPunct="1"/>
            <a:endParaRPr lang="ru-RU" b="1" smtClean="0"/>
          </a:p>
        </p:txBody>
      </p:sp>
      <p:pic>
        <p:nvPicPr>
          <p:cNvPr id="4" name="Picture 11" descr="File0212_">
            <a:hlinkClick r:id="rId2" action="ppaction://hlinksldjump" tooltip="Антон Павлович Чехов"/>
          </p:cNvPr>
          <p:cNvPicPr>
            <a:picLocks noChangeAspect="1" noChangeArrowheads="1"/>
          </p:cNvPicPr>
          <p:nvPr/>
        </p:nvPicPr>
        <p:blipFill>
          <a:blip r:embed="rId3" cstate="email">
            <a:lum bright="-6000"/>
          </a:blip>
          <a:srcRect/>
          <a:stretch>
            <a:fillRect/>
          </a:stretch>
        </p:blipFill>
        <p:spPr bwMode="auto">
          <a:xfrm>
            <a:off x="2928938" y="2714625"/>
            <a:ext cx="2714625" cy="3500438"/>
          </a:xfrm>
          <a:prstGeom prst="rect">
            <a:avLst/>
          </a:prstGeom>
          <a:noFill/>
          <a:ln w="38100">
            <a:solidFill>
              <a:srgbClr val="99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763"/>
            <a:ext cx="7772400" cy="1130300"/>
          </a:xfrm>
        </p:spPr>
        <p:txBody>
          <a:bodyPr/>
          <a:lstStyle/>
          <a:p>
            <a:pPr eaLnBrk="1" fontAlgn="auto" hangingPunct="1">
              <a:spcAft>
                <a:spcPts val="0"/>
              </a:spcAft>
              <a:defRPr/>
            </a:pPr>
            <a:r>
              <a:rPr lang="ru-RU" sz="2400" b="1" dirty="0" smtClean="0">
                <a:solidFill>
                  <a:srgbClr val="FF0000"/>
                </a:solidFill>
                <a:latin typeface="Arial Black" pitchFamily="34" charset="0"/>
              </a:rPr>
              <a:t>Назовите  известные вам произведения, какие можно назвать сатирическими. Вспомните их авторов.</a:t>
            </a:r>
            <a:endParaRPr lang="ru-RU" sz="2400" dirty="0">
              <a:solidFill>
                <a:schemeClr val="tx2">
                  <a:satMod val="200000"/>
                </a:schemeClr>
              </a:solidFill>
            </a:endParaRPr>
          </a:p>
        </p:txBody>
      </p:sp>
      <p:sp>
        <p:nvSpPr>
          <p:cNvPr id="3" name="Содержимое 2"/>
          <p:cNvSpPr>
            <a:spLocks noGrp="1"/>
          </p:cNvSpPr>
          <p:nvPr>
            <p:ph idx="1"/>
          </p:nvPr>
        </p:nvSpPr>
        <p:spPr/>
        <p:txBody>
          <a:bodyPr>
            <a:normAutofit fontScale="92500" lnSpcReduction="20000"/>
          </a:bodyPr>
          <a:lstStyle/>
          <a:p>
            <a:pPr marL="411480" eaLnBrk="1" fontAlgn="auto" hangingPunct="1">
              <a:spcAft>
                <a:spcPts val="0"/>
              </a:spcAft>
              <a:buFont typeface="Wingdings"/>
              <a:buChar char=""/>
              <a:defRPr/>
            </a:pPr>
            <a:r>
              <a:rPr lang="ru-RU" b="1" dirty="0" smtClean="0"/>
              <a:t>“То же я должен вам заметить и об участие по исторической части. Он учёная голова – это видно, и сведений нахватал тьму, но только объясняет с таким жаром, что не помнит себя. Я раз слушал его: ну, покамест говорил об ассириянах и вавилонянах – ещё ничего, а как добрался до Александра Македонского, то я не могу вам сказать, что с ним сделалось. Я думал, что пожар, ей – богу! Сбежал с кафедры и что есть силы хвать стулом об пол. Оно, конечно, Александр Македонский герой, но зачем же стулья ломать?»</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5"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rgbClr val="FF0000"/>
                </a:solidFill>
              </a:rPr>
              <a:t>ОТВЕТ</a:t>
            </a:r>
            <a:endParaRPr lang="ru-RU" b="1" dirty="0">
              <a:solidFill>
                <a:srgbClr val="FF0000"/>
              </a:solidFill>
            </a:endParaRPr>
          </a:p>
        </p:txBody>
      </p:sp>
      <p:sp>
        <p:nvSpPr>
          <p:cNvPr id="3" name="Содержимое 2"/>
          <p:cNvSpPr>
            <a:spLocks noGrp="1"/>
          </p:cNvSpPr>
          <p:nvPr>
            <p:ph idx="1"/>
          </p:nvPr>
        </p:nvSpPr>
        <p:spPr/>
        <p:txBody>
          <a:bodyPr/>
          <a:lstStyle/>
          <a:p>
            <a:pPr eaLnBrk="1" hangingPunct="1"/>
            <a:r>
              <a:rPr lang="ru-RU" b="1" smtClean="0">
                <a:solidFill>
                  <a:srgbClr val="FFFF00"/>
                </a:solidFill>
              </a:rPr>
              <a:t>Н.В. Гоголь, пьеса “Ревизор”</a:t>
            </a:r>
          </a:p>
          <a:p>
            <a:pPr eaLnBrk="1" hangingPunct="1"/>
            <a:endParaRPr lang="ru-RU" smtClean="0">
              <a:solidFill>
                <a:srgbClr val="FFFF00"/>
              </a:solidFill>
            </a:endParaRPr>
          </a:p>
        </p:txBody>
      </p:sp>
      <p:pic>
        <p:nvPicPr>
          <p:cNvPr id="4" name="Picture 6" descr="File0214_">
            <a:hlinkClick r:id="rId2" action="ppaction://hlinksldjump" tooltip="Николай Васильевич Гоголь"/>
          </p:cNvPr>
          <p:cNvPicPr>
            <a:picLocks noChangeAspect="1" noChangeArrowheads="1"/>
          </p:cNvPicPr>
          <p:nvPr/>
        </p:nvPicPr>
        <p:blipFill>
          <a:blip r:embed="rId3" cstate="email">
            <a:lum bright="-6000"/>
          </a:blip>
          <a:srcRect/>
          <a:stretch>
            <a:fillRect/>
          </a:stretch>
        </p:blipFill>
        <p:spPr bwMode="auto">
          <a:xfrm>
            <a:off x="4786313" y="2571750"/>
            <a:ext cx="2714625" cy="3714750"/>
          </a:xfrm>
          <a:prstGeom prst="rect">
            <a:avLst/>
          </a:prstGeom>
          <a:noFill/>
          <a:ln w="38100">
            <a:solidFill>
              <a:srgbClr val="99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00063"/>
            <a:ext cx="7772400" cy="1143000"/>
          </a:xfrm>
        </p:spPr>
        <p:txBody>
          <a:bodyPr/>
          <a:lstStyle/>
          <a:p>
            <a:pPr algn="ctr" eaLnBrk="1" hangingPunct="1">
              <a:defRPr/>
            </a:pPr>
            <a:r>
              <a:rPr lang="ru-RU" sz="3600" b="1" dirty="0" smtClean="0">
                <a:solidFill>
                  <a:srgbClr val="FF0000"/>
                </a:solidFill>
              </a:rPr>
              <a:t>Назовите произведение и его автора</a:t>
            </a:r>
            <a:endParaRPr lang="ru-RU" sz="3600" b="1" dirty="0">
              <a:solidFill>
                <a:srgbClr val="FF0000"/>
              </a:solidFill>
            </a:endParaRPr>
          </a:p>
        </p:txBody>
      </p:sp>
      <p:sp>
        <p:nvSpPr>
          <p:cNvPr id="43011" name="Содержимое 2"/>
          <p:cNvSpPr>
            <a:spLocks noGrp="1"/>
          </p:cNvSpPr>
          <p:nvPr>
            <p:ph idx="1"/>
          </p:nvPr>
        </p:nvSpPr>
        <p:spPr/>
        <p:txBody>
          <a:bodyPr/>
          <a:lstStyle/>
          <a:p>
            <a:pPr eaLnBrk="1" hangingPunct="1"/>
            <a:r>
              <a:rPr lang="ru-RU" sz="2800" smtClean="0"/>
              <a:t>- Как же, а я приказал самовар. Я, признаюсь, не охотник до чаю: напиток дорогой, да и цена на сахар поднялась немилосердная. Прошка! Не нужно самовара! Сухарь отнеси Мавре, слышишь: пусть его положит на то же место, или нет подай его сюда, я ужо снесу его сам. Прощайте, батюшка, да благословит вас бог, а письмо – то председателю отдайте. Да! Пусть прочтет, он мой старый знакомый. Как же! Были с ним однокорытниками! </a:t>
            </a:r>
          </a:p>
          <a:p>
            <a:pPr eaLnBrk="1" hangingPunct="1"/>
            <a:endParaRPr lang="ru-RU" sz="2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b="1" dirty="0" smtClean="0">
                <a:solidFill>
                  <a:srgbClr val="FF0000"/>
                </a:solidFill>
              </a:rPr>
              <a:t>ОТВЕТ</a:t>
            </a:r>
            <a:endParaRPr lang="ru-RU" b="1" dirty="0">
              <a:solidFill>
                <a:srgbClr val="FF0000"/>
              </a:solidFill>
            </a:endParaRPr>
          </a:p>
        </p:txBody>
      </p:sp>
      <p:sp>
        <p:nvSpPr>
          <p:cNvPr id="3" name="Содержимое 2"/>
          <p:cNvSpPr>
            <a:spLocks noGrp="1"/>
          </p:cNvSpPr>
          <p:nvPr>
            <p:ph idx="1"/>
          </p:nvPr>
        </p:nvSpPr>
        <p:spPr>
          <a:xfrm>
            <a:off x="857250" y="1214438"/>
            <a:ext cx="7772400" cy="5214937"/>
          </a:xfrm>
        </p:spPr>
        <p:txBody>
          <a:bodyPr/>
          <a:lstStyle/>
          <a:p>
            <a:pPr eaLnBrk="1" hangingPunct="1"/>
            <a:r>
              <a:rPr lang="ru-RU" sz="3200" smtClean="0">
                <a:solidFill>
                  <a:srgbClr val="FFFF00"/>
                </a:solidFill>
              </a:rPr>
              <a:t>Н. В. Гоголь  поэма «Мертвые души»</a:t>
            </a:r>
            <a:endParaRPr lang="ru-RU" smtClean="0">
              <a:solidFill>
                <a:srgbClr val="FFFF00"/>
              </a:solidFill>
            </a:endParaRPr>
          </a:p>
        </p:txBody>
      </p:sp>
      <p:pic>
        <p:nvPicPr>
          <p:cNvPr id="4" name="Picture 6" descr="File0214_">
            <a:hlinkClick r:id="rId2" action="ppaction://hlinksldjump" tooltip="Николай Васильевич Гоголь"/>
          </p:cNvPr>
          <p:cNvPicPr>
            <a:picLocks noChangeAspect="1" noChangeArrowheads="1"/>
          </p:cNvPicPr>
          <p:nvPr/>
        </p:nvPicPr>
        <p:blipFill>
          <a:blip r:embed="rId3" cstate="email">
            <a:lum bright="-6000"/>
          </a:blip>
          <a:srcRect/>
          <a:stretch>
            <a:fillRect/>
          </a:stretch>
        </p:blipFill>
        <p:spPr bwMode="auto">
          <a:xfrm>
            <a:off x="4786313" y="2571750"/>
            <a:ext cx="2714625" cy="3714750"/>
          </a:xfrm>
          <a:prstGeom prst="rect">
            <a:avLst/>
          </a:prstGeom>
          <a:noFill/>
          <a:ln w="38100">
            <a:solidFill>
              <a:srgbClr val="99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Содержимое 2"/>
          <p:cNvSpPr>
            <a:spLocks noGrp="1"/>
          </p:cNvSpPr>
          <p:nvPr>
            <p:ph sz="half" idx="1"/>
          </p:nvPr>
        </p:nvSpPr>
        <p:spPr>
          <a:xfrm>
            <a:off x="500063" y="2000250"/>
            <a:ext cx="8035925" cy="1428750"/>
          </a:xfrm>
        </p:spPr>
        <p:txBody>
          <a:bodyPr/>
          <a:lstStyle/>
          <a:p>
            <a:pPr eaLnBrk="1" hangingPunct="1"/>
            <a:r>
              <a:rPr lang="ru-RU" smtClean="0"/>
              <a:t>Вспомните русских писателей и поэтов, чьи произведения можно назвать сатирическими ?</a:t>
            </a:r>
            <a:br>
              <a:rPr lang="ru-RU" smtClean="0"/>
            </a:br>
            <a:endParaRPr lang="ru-RU" smtClean="0"/>
          </a:p>
        </p:txBody>
      </p:sp>
      <p:pic>
        <p:nvPicPr>
          <p:cNvPr id="43011" name="Picture 3" descr="File0215_">
            <a:hlinkClick r:id="rId3" tooltip="Иван Андреевич Крылов"/>
          </p:cNvPr>
          <p:cNvPicPr>
            <a:picLocks noChangeAspect="1" noChangeArrowheads="1"/>
          </p:cNvPicPr>
          <p:nvPr/>
        </p:nvPicPr>
        <p:blipFill>
          <a:blip r:embed="rId4" cstate="email">
            <a:lum bright="-6000"/>
          </a:blip>
          <a:srcRect/>
          <a:stretch>
            <a:fillRect/>
          </a:stretch>
        </p:blipFill>
        <p:spPr bwMode="auto">
          <a:xfrm>
            <a:off x="6929438" y="357188"/>
            <a:ext cx="1357312" cy="1571625"/>
          </a:xfrm>
          <a:prstGeom prst="rect">
            <a:avLst/>
          </a:prstGeom>
          <a:noFill/>
          <a:ln w="38100">
            <a:solidFill>
              <a:srgbClr val="993300"/>
            </a:solidFill>
            <a:miter lim="800000"/>
            <a:headEnd/>
            <a:tailEnd/>
          </a:ln>
        </p:spPr>
      </p:pic>
      <p:pic>
        <p:nvPicPr>
          <p:cNvPr id="43012" name="Picture 10" descr="File0213_">
            <a:hlinkClick r:id="rId5" action="ppaction://hlinksldjump" tooltip="Михаил Евграфович Салтыков-Щедрин"/>
          </p:cNvPr>
          <p:cNvPicPr>
            <a:picLocks noChangeAspect="1" noChangeArrowheads="1"/>
          </p:cNvPicPr>
          <p:nvPr/>
        </p:nvPicPr>
        <p:blipFill>
          <a:blip r:embed="rId6" cstate="email">
            <a:lum bright="-6000"/>
          </a:blip>
          <a:srcRect/>
          <a:stretch>
            <a:fillRect/>
          </a:stretch>
        </p:blipFill>
        <p:spPr bwMode="auto">
          <a:xfrm>
            <a:off x="571500" y="3857625"/>
            <a:ext cx="1428750" cy="1857375"/>
          </a:xfrm>
          <a:prstGeom prst="rect">
            <a:avLst/>
          </a:prstGeom>
          <a:noFill/>
          <a:ln w="38100">
            <a:solidFill>
              <a:srgbClr val="993300"/>
            </a:solidFill>
            <a:miter lim="800000"/>
            <a:headEnd/>
            <a:tailEnd/>
          </a:ln>
        </p:spPr>
      </p:pic>
      <p:pic>
        <p:nvPicPr>
          <p:cNvPr id="43013" name="Picture 11" descr="File0212_">
            <a:hlinkClick r:id="rId7" action="ppaction://hlinksldjump" tooltip="Антон Павлович Чехов"/>
          </p:cNvPr>
          <p:cNvPicPr>
            <a:picLocks noChangeAspect="1" noChangeArrowheads="1"/>
          </p:cNvPicPr>
          <p:nvPr/>
        </p:nvPicPr>
        <p:blipFill>
          <a:blip r:embed="rId8" cstate="email">
            <a:lum bright="-6000"/>
          </a:blip>
          <a:srcRect/>
          <a:stretch>
            <a:fillRect/>
          </a:stretch>
        </p:blipFill>
        <p:spPr bwMode="auto">
          <a:xfrm>
            <a:off x="2643188" y="3857625"/>
            <a:ext cx="1500187" cy="1857375"/>
          </a:xfrm>
          <a:prstGeom prst="rect">
            <a:avLst/>
          </a:prstGeom>
          <a:noFill/>
          <a:ln w="38100">
            <a:solidFill>
              <a:srgbClr val="993300"/>
            </a:solidFill>
            <a:miter lim="800000"/>
            <a:headEnd/>
            <a:tailEnd/>
          </a:ln>
        </p:spPr>
      </p:pic>
      <p:pic>
        <p:nvPicPr>
          <p:cNvPr id="43014" name="Picture 13" descr="File0213_">
            <a:hlinkClick r:id="rId5" action="ppaction://hlinksldjump" tooltip="Александр Николаевич Островский"/>
          </p:cNvPr>
          <p:cNvPicPr>
            <a:picLocks noChangeAspect="1" noChangeArrowheads="1"/>
          </p:cNvPicPr>
          <p:nvPr/>
        </p:nvPicPr>
        <p:blipFill>
          <a:blip r:embed="rId9" cstate="email"/>
          <a:srcRect/>
          <a:stretch>
            <a:fillRect/>
          </a:stretch>
        </p:blipFill>
        <p:spPr bwMode="auto">
          <a:xfrm>
            <a:off x="2714625" y="428625"/>
            <a:ext cx="1357313" cy="1571625"/>
          </a:xfrm>
          <a:prstGeom prst="rect">
            <a:avLst/>
          </a:prstGeom>
          <a:noFill/>
          <a:ln w="38100">
            <a:solidFill>
              <a:srgbClr val="993300"/>
            </a:solidFill>
            <a:miter lim="800000"/>
            <a:headEnd/>
            <a:tailEnd/>
          </a:ln>
        </p:spPr>
      </p:pic>
      <p:pic>
        <p:nvPicPr>
          <p:cNvPr id="43017" name="Picture 6" descr="File0214_">
            <a:hlinkClick r:id="rId10" action="ppaction://hlinksldjump" tooltip="Николай Васильевич Гоголь"/>
          </p:cNvPr>
          <p:cNvPicPr>
            <a:picLocks noChangeAspect="1" noChangeArrowheads="1"/>
          </p:cNvPicPr>
          <p:nvPr/>
        </p:nvPicPr>
        <p:blipFill>
          <a:blip r:embed="rId11" cstate="email">
            <a:lum bright="-6000"/>
          </a:blip>
          <a:srcRect/>
          <a:stretch>
            <a:fillRect/>
          </a:stretch>
        </p:blipFill>
        <p:spPr bwMode="auto">
          <a:xfrm>
            <a:off x="4786313" y="428625"/>
            <a:ext cx="1428750" cy="1571625"/>
          </a:xfrm>
          <a:prstGeom prst="rect">
            <a:avLst/>
          </a:prstGeom>
          <a:noFill/>
          <a:ln w="38100">
            <a:solidFill>
              <a:srgbClr val="993300"/>
            </a:solidFill>
            <a:miter lim="800000"/>
            <a:headEnd/>
            <a:tailEnd/>
          </a:ln>
        </p:spPr>
      </p:pic>
      <p:pic>
        <p:nvPicPr>
          <p:cNvPr id="43018" name="Picture 16" descr="6"/>
          <p:cNvPicPr>
            <a:picLocks noChangeAspect="1" noChangeArrowheads="1"/>
          </p:cNvPicPr>
          <p:nvPr/>
        </p:nvPicPr>
        <p:blipFill>
          <a:blip r:embed="rId12" cstate="email"/>
          <a:srcRect/>
          <a:stretch>
            <a:fillRect/>
          </a:stretch>
        </p:blipFill>
        <p:spPr bwMode="auto">
          <a:xfrm>
            <a:off x="7000875" y="3786188"/>
            <a:ext cx="1428750" cy="1857375"/>
          </a:xfrm>
          <a:prstGeom prst="rect">
            <a:avLst/>
          </a:prstGeom>
          <a:noFill/>
          <a:ln w="57150">
            <a:solidFill>
              <a:schemeClr val="accent3">
                <a:lumMod val="75000"/>
              </a:schemeClr>
            </a:solidFill>
            <a:miter lim="800000"/>
            <a:headEnd/>
            <a:tailEnd/>
          </a:ln>
        </p:spPr>
      </p:pic>
      <p:pic>
        <p:nvPicPr>
          <p:cNvPr id="11" name="Picture 5" descr="File0211_">
            <a:hlinkClick r:id="rId13" action="ppaction://hlinksldjump" tooltip="Александр Сергеевич Грибоедов"/>
          </p:cNvPr>
          <p:cNvPicPr>
            <a:picLocks noChangeAspect="1" noChangeArrowheads="1"/>
          </p:cNvPicPr>
          <p:nvPr/>
        </p:nvPicPr>
        <p:blipFill>
          <a:blip r:embed="rId14" cstate="email"/>
          <a:srcRect/>
          <a:stretch>
            <a:fillRect/>
          </a:stretch>
        </p:blipFill>
        <p:spPr bwMode="auto">
          <a:xfrm>
            <a:off x="785813" y="428625"/>
            <a:ext cx="1357312" cy="1571625"/>
          </a:xfrm>
          <a:prstGeom prst="rect">
            <a:avLst/>
          </a:prstGeom>
          <a:noFill/>
          <a:ln w="38100">
            <a:solidFill>
              <a:srgbClr val="993300"/>
            </a:solidFill>
            <a:miter lim="800000"/>
            <a:headEnd/>
            <a:tailEnd/>
          </a:ln>
        </p:spPr>
      </p:pic>
      <p:pic>
        <p:nvPicPr>
          <p:cNvPr id="45067" name="Picture 11" descr="C:\Documents and Settings\Admin\Мои документы\Мои рисунки\М. А. Булгаков\портрет булгакова.jpg"/>
          <p:cNvPicPr>
            <a:picLocks noChangeAspect="1" noChangeArrowheads="1"/>
          </p:cNvPicPr>
          <p:nvPr/>
        </p:nvPicPr>
        <p:blipFill>
          <a:blip r:embed="rId15" cstate="email"/>
          <a:srcRect/>
          <a:stretch>
            <a:fillRect/>
          </a:stretch>
        </p:blipFill>
        <p:spPr bwMode="auto">
          <a:xfrm>
            <a:off x="4857750" y="3857625"/>
            <a:ext cx="1428750" cy="1857375"/>
          </a:xfrm>
          <a:prstGeom prst="rect">
            <a:avLst/>
          </a:prstGeom>
          <a:noFill/>
          <a:ln w="57150">
            <a:solidFill>
              <a:schemeClr val="accent3">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p:cTn id="7" dur="1000" fill="hold"/>
                                        <p:tgtEl>
                                          <p:spTgt spid="4403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403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403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style.rotation</p:attrName>
                                        </p:attrNameLst>
                                      </p:cBhvr>
                                      <p:tavLst>
                                        <p:tav tm="0">
                                          <p:val>
                                            <p:fltVal val="720"/>
                                          </p:val>
                                        </p:tav>
                                        <p:tav tm="100000">
                                          <p:val>
                                            <p:fltVal val="0"/>
                                          </p:val>
                                        </p:tav>
                                      </p:tavLst>
                                    </p:anim>
                                    <p:anim calcmode="lin" valueType="num">
                                      <p:cBhvr>
                                        <p:cTn id="17" dur="2000" fill="hold"/>
                                        <p:tgtEl>
                                          <p:spTgt spid="11"/>
                                        </p:tgtEl>
                                        <p:attrNameLst>
                                          <p:attrName>ppt_h</p:attrName>
                                        </p:attrNameLst>
                                      </p:cBhvr>
                                      <p:tavLst>
                                        <p:tav tm="0">
                                          <p:val>
                                            <p:fltVal val="0"/>
                                          </p:val>
                                        </p:tav>
                                        <p:tav tm="100000">
                                          <p:val>
                                            <p:strVal val="#ppt_h"/>
                                          </p:val>
                                        </p:tav>
                                      </p:tavLst>
                                    </p:anim>
                                    <p:anim calcmode="lin" valueType="num">
                                      <p:cBhvr>
                                        <p:cTn id="18"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43014"/>
                                        </p:tgtEl>
                                        <p:attrNameLst>
                                          <p:attrName>style.visibility</p:attrName>
                                        </p:attrNameLst>
                                      </p:cBhvr>
                                      <p:to>
                                        <p:strVal val="visible"/>
                                      </p:to>
                                    </p:set>
                                    <p:animEffect transition="in" filter="fade">
                                      <p:cBhvr>
                                        <p:cTn id="23" dur="2000"/>
                                        <p:tgtEl>
                                          <p:spTgt spid="43014"/>
                                        </p:tgtEl>
                                      </p:cBhvr>
                                    </p:animEffect>
                                    <p:anim calcmode="lin" valueType="num">
                                      <p:cBhvr>
                                        <p:cTn id="24" dur="2000" fill="hold"/>
                                        <p:tgtEl>
                                          <p:spTgt spid="43014"/>
                                        </p:tgtEl>
                                        <p:attrNameLst>
                                          <p:attrName>style.rotation</p:attrName>
                                        </p:attrNameLst>
                                      </p:cBhvr>
                                      <p:tavLst>
                                        <p:tav tm="0">
                                          <p:val>
                                            <p:fltVal val="720"/>
                                          </p:val>
                                        </p:tav>
                                        <p:tav tm="100000">
                                          <p:val>
                                            <p:fltVal val="0"/>
                                          </p:val>
                                        </p:tav>
                                      </p:tavLst>
                                    </p:anim>
                                    <p:anim calcmode="lin" valueType="num">
                                      <p:cBhvr>
                                        <p:cTn id="25" dur="2000" fill="hold"/>
                                        <p:tgtEl>
                                          <p:spTgt spid="43014"/>
                                        </p:tgtEl>
                                        <p:attrNameLst>
                                          <p:attrName>ppt_h</p:attrName>
                                        </p:attrNameLst>
                                      </p:cBhvr>
                                      <p:tavLst>
                                        <p:tav tm="0">
                                          <p:val>
                                            <p:fltVal val="0"/>
                                          </p:val>
                                        </p:tav>
                                        <p:tav tm="100000">
                                          <p:val>
                                            <p:strVal val="#ppt_h"/>
                                          </p:val>
                                        </p:tav>
                                      </p:tavLst>
                                    </p:anim>
                                    <p:anim calcmode="lin" valueType="num">
                                      <p:cBhvr>
                                        <p:cTn id="26" dur="2000" fill="hold"/>
                                        <p:tgtEl>
                                          <p:spTgt spid="43014"/>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3017"/>
                                        </p:tgtEl>
                                        <p:attrNameLst>
                                          <p:attrName>style.visibility</p:attrName>
                                        </p:attrNameLst>
                                      </p:cBhvr>
                                      <p:to>
                                        <p:strVal val="visible"/>
                                      </p:to>
                                    </p:set>
                                    <p:anim calcmode="lin" valueType="num">
                                      <p:cBhvr>
                                        <p:cTn id="31" dur="500" decel="50000" fill="hold">
                                          <p:stCondLst>
                                            <p:cond delay="0"/>
                                          </p:stCondLst>
                                        </p:cTn>
                                        <p:tgtEl>
                                          <p:spTgt spid="4301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301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3017"/>
                                        </p:tgtEl>
                                        <p:attrNameLst>
                                          <p:attrName>ppt_w</p:attrName>
                                        </p:attrNameLst>
                                      </p:cBhvr>
                                      <p:tavLst>
                                        <p:tav tm="0">
                                          <p:val>
                                            <p:strVal val="#ppt_w*.05"/>
                                          </p:val>
                                        </p:tav>
                                        <p:tav tm="100000">
                                          <p:val>
                                            <p:strVal val="#ppt_w"/>
                                          </p:val>
                                        </p:tav>
                                      </p:tavLst>
                                    </p:anim>
                                    <p:anim calcmode="lin" valueType="num">
                                      <p:cBhvr>
                                        <p:cTn id="34" dur="1000" fill="hold"/>
                                        <p:tgtEl>
                                          <p:spTgt spid="4301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301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301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301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3017"/>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43011"/>
                                        </p:tgtEl>
                                        <p:attrNameLst>
                                          <p:attrName>style.visibility</p:attrName>
                                        </p:attrNameLst>
                                      </p:cBhvr>
                                      <p:to>
                                        <p:strVal val="visible"/>
                                      </p:to>
                                    </p:set>
                                    <p:anim calcmode="lin" valueType="num">
                                      <p:cBhvr>
                                        <p:cTn id="43" dur="1000" fill="hold"/>
                                        <p:tgtEl>
                                          <p:spTgt spid="43011"/>
                                        </p:tgtEl>
                                        <p:attrNameLst>
                                          <p:attrName>ppt_w</p:attrName>
                                        </p:attrNameLst>
                                      </p:cBhvr>
                                      <p:tavLst>
                                        <p:tav tm="0">
                                          <p:val>
                                            <p:fltVal val="0"/>
                                          </p:val>
                                        </p:tav>
                                        <p:tav tm="100000">
                                          <p:val>
                                            <p:strVal val="#ppt_w"/>
                                          </p:val>
                                        </p:tav>
                                      </p:tavLst>
                                    </p:anim>
                                    <p:anim calcmode="lin" valueType="num">
                                      <p:cBhvr>
                                        <p:cTn id="44" dur="1000" fill="hold"/>
                                        <p:tgtEl>
                                          <p:spTgt spid="43011"/>
                                        </p:tgtEl>
                                        <p:attrNameLst>
                                          <p:attrName>ppt_h</p:attrName>
                                        </p:attrNameLst>
                                      </p:cBhvr>
                                      <p:tavLst>
                                        <p:tav tm="0">
                                          <p:val>
                                            <p:fltVal val="0"/>
                                          </p:val>
                                        </p:tav>
                                        <p:tav tm="100000">
                                          <p:val>
                                            <p:strVal val="#ppt_h"/>
                                          </p:val>
                                        </p:tav>
                                      </p:tavLst>
                                    </p:anim>
                                    <p:anim calcmode="lin" valueType="num">
                                      <p:cBhvr>
                                        <p:cTn id="45" dur="1000" fill="hold"/>
                                        <p:tgtEl>
                                          <p:spTgt spid="43011"/>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430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nodeType="clickEffect">
                                  <p:stCondLst>
                                    <p:cond delay="0"/>
                                  </p:stCondLst>
                                  <p:childTnLst>
                                    <p:set>
                                      <p:cBhvr>
                                        <p:cTn id="50" dur="1" fill="hold">
                                          <p:stCondLst>
                                            <p:cond delay="0"/>
                                          </p:stCondLst>
                                        </p:cTn>
                                        <p:tgtEl>
                                          <p:spTgt spid="43012"/>
                                        </p:tgtEl>
                                        <p:attrNameLst>
                                          <p:attrName>style.visibility</p:attrName>
                                        </p:attrNameLst>
                                      </p:cBhvr>
                                      <p:to>
                                        <p:strVal val="visible"/>
                                      </p:to>
                                    </p:set>
                                    <p:animEffect transition="in" filter="fade">
                                      <p:cBhvr>
                                        <p:cTn id="51" dur="2000"/>
                                        <p:tgtEl>
                                          <p:spTgt spid="43012"/>
                                        </p:tgtEl>
                                      </p:cBhvr>
                                    </p:animEffect>
                                    <p:anim calcmode="lin" valueType="num">
                                      <p:cBhvr>
                                        <p:cTn id="52" dur="2000" fill="hold"/>
                                        <p:tgtEl>
                                          <p:spTgt spid="43012"/>
                                        </p:tgtEl>
                                        <p:attrNameLst>
                                          <p:attrName>style.rotation</p:attrName>
                                        </p:attrNameLst>
                                      </p:cBhvr>
                                      <p:tavLst>
                                        <p:tav tm="0">
                                          <p:val>
                                            <p:fltVal val="720"/>
                                          </p:val>
                                        </p:tav>
                                        <p:tav tm="100000">
                                          <p:val>
                                            <p:fltVal val="0"/>
                                          </p:val>
                                        </p:tav>
                                      </p:tavLst>
                                    </p:anim>
                                    <p:anim calcmode="lin" valueType="num">
                                      <p:cBhvr>
                                        <p:cTn id="53" dur="2000" fill="hold"/>
                                        <p:tgtEl>
                                          <p:spTgt spid="43012"/>
                                        </p:tgtEl>
                                        <p:attrNameLst>
                                          <p:attrName>ppt_h</p:attrName>
                                        </p:attrNameLst>
                                      </p:cBhvr>
                                      <p:tavLst>
                                        <p:tav tm="0">
                                          <p:val>
                                            <p:fltVal val="0"/>
                                          </p:val>
                                        </p:tav>
                                        <p:tav tm="100000">
                                          <p:val>
                                            <p:strVal val="#ppt_h"/>
                                          </p:val>
                                        </p:tav>
                                      </p:tavLst>
                                    </p:anim>
                                    <p:anim calcmode="lin" valueType="num">
                                      <p:cBhvr>
                                        <p:cTn id="54" dur="2000" fill="hold"/>
                                        <p:tgtEl>
                                          <p:spTgt spid="43012"/>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34" presetClass="entr" presetSubtype="0" fill="hold" nodeType="clickEffect">
                                  <p:stCondLst>
                                    <p:cond delay="0"/>
                                  </p:stCondLst>
                                  <p:childTnLst>
                                    <p:set>
                                      <p:cBhvr>
                                        <p:cTn id="58" dur="1" fill="hold">
                                          <p:stCondLst>
                                            <p:cond delay="0"/>
                                          </p:stCondLst>
                                        </p:cTn>
                                        <p:tgtEl>
                                          <p:spTgt spid="43013"/>
                                        </p:tgtEl>
                                        <p:attrNameLst>
                                          <p:attrName>style.visibility</p:attrName>
                                        </p:attrNameLst>
                                      </p:cBhvr>
                                      <p:to>
                                        <p:strVal val="visible"/>
                                      </p:to>
                                    </p:set>
                                    <p:anim from="(-#ppt_w/2)" to="(#ppt_x)" calcmode="lin" valueType="num">
                                      <p:cBhvr>
                                        <p:cTn id="59" dur="600" fill="hold">
                                          <p:stCondLst>
                                            <p:cond delay="0"/>
                                          </p:stCondLst>
                                        </p:cTn>
                                        <p:tgtEl>
                                          <p:spTgt spid="43013"/>
                                        </p:tgtEl>
                                        <p:attrNameLst>
                                          <p:attrName>ppt_x</p:attrName>
                                        </p:attrNameLst>
                                      </p:cBhvr>
                                    </p:anim>
                                    <p:anim from="0" to="-1.0" calcmode="lin" valueType="num">
                                      <p:cBhvr>
                                        <p:cTn id="60" dur="200" decel="50000" autoRev="1" fill="hold">
                                          <p:stCondLst>
                                            <p:cond delay="600"/>
                                          </p:stCondLst>
                                        </p:cTn>
                                        <p:tgtEl>
                                          <p:spTgt spid="43013"/>
                                        </p:tgtEl>
                                        <p:attrNameLst>
                                          <p:attrName>xshear</p:attrName>
                                        </p:attrNameLst>
                                      </p:cBhvr>
                                    </p:anim>
                                    <p:animScale>
                                      <p:cBhvr>
                                        <p:cTn id="61" dur="200" decel="100000" autoRev="1" fill="hold">
                                          <p:stCondLst>
                                            <p:cond delay="600"/>
                                          </p:stCondLst>
                                        </p:cTn>
                                        <p:tgtEl>
                                          <p:spTgt spid="43013"/>
                                        </p:tgtEl>
                                      </p:cBhvr>
                                      <p:from x="100000" y="100000"/>
                                      <p:to x="80000" y="100000"/>
                                    </p:animScale>
                                    <p:anim by="(#ppt_h/3+#ppt_w*0.1)" calcmode="lin" valueType="num">
                                      <p:cBhvr additive="sum">
                                        <p:cTn id="62" dur="200" decel="100000" autoRev="1" fill="hold">
                                          <p:stCondLst>
                                            <p:cond delay="600"/>
                                          </p:stCondLst>
                                        </p:cTn>
                                        <p:tgtEl>
                                          <p:spTgt spid="43013"/>
                                        </p:tgtEl>
                                        <p:attrNameLst>
                                          <p:attrName>ppt_x</p:attrName>
                                        </p:attrNameLst>
                                      </p:cBhvr>
                                    </p:anim>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45067"/>
                                        </p:tgtEl>
                                        <p:attrNameLst>
                                          <p:attrName>style.visibility</p:attrName>
                                        </p:attrNameLst>
                                      </p:cBhvr>
                                      <p:to>
                                        <p:strVal val="visible"/>
                                      </p:to>
                                    </p:set>
                                    <p:anim calcmode="lin" valueType="num">
                                      <p:cBhvr>
                                        <p:cTn id="67" dur="500" decel="50000" fill="hold">
                                          <p:stCondLst>
                                            <p:cond delay="0"/>
                                          </p:stCondLst>
                                        </p:cTn>
                                        <p:tgtEl>
                                          <p:spTgt spid="45067"/>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5067"/>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5067"/>
                                        </p:tgtEl>
                                        <p:attrNameLst>
                                          <p:attrName>ppt_w</p:attrName>
                                        </p:attrNameLst>
                                      </p:cBhvr>
                                      <p:tavLst>
                                        <p:tav tm="0">
                                          <p:val>
                                            <p:strVal val="#ppt_w*.05"/>
                                          </p:val>
                                        </p:tav>
                                        <p:tav tm="100000">
                                          <p:val>
                                            <p:strVal val="#ppt_w"/>
                                          </p:val>
                                        </p:tav>
                                      </p:tavLst>
                                    </p:anim>
                                    <p:anim calcmode="lin" valueType="num">
                                      <p:cBhvr>
                                        <p:cTn id="70" dur="1000" fill="hold"/>
                                        <p:tgtEl>
                                          <p:spTgt spid="45067"/>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5067"/>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5067"/>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5067"/>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5067"/>
                                        </p:tgtEl>
                                      </p:cBhvr>
                                    </p:animEffect>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nodeType="clickEffect">
                                  <p:stCondLst>
                                    <p:cond delay="0"/>
                                  </p:stCondLst>
                                  <p:childTnLst>
                                    <p:set>
                                      <p:cBhvr>
                                        <p:cTn id="78" dur="1" fill="hold">
                                          <p:stCondLst>
                                            <p:cond delay="0"/>
                                          </p:stCondLst>
                                        </p:cTn>
                                        <p:tgtEl>
                                          <p:spTgt spid="43018"/>
                                        </p:tgtEl>
                                        <p:attrNameLst>
                                          <p:attrName>style.visibility</p:attrName>
                                        </p:attrNameLst>
                                      </p:cBhvr>
                                      <p:to>
                                        <p:strVal val="visible"/>
                                      </p:to>
                                    </p:set>
                                    <p:anim calcmode="lin" valueType="num">
                                      <p:cBhvr>
                                        <p:cTn id="79" dur="1000" fill="hold"/>
                                        <p:tgtEl>
                                          <p:spTgt spid="43018"/>
                                        </p:tgtEl>
                                        <p:attrNameLst>
                                          <p:attrName>ppt_w</p:attrName>
                                        </p:attrNameLst>
                                      </p:cBhvr>
                                      <p:tavLst>
                                        <p:tav tm="0">
                                          <p:val>
                                            <p:fltVal val="0"/>
                                          </p:val>
                                        </p:tav>
                                        <p:tav tm="100000">
                                          <p:val>
                                            <p:strVal val="#ppt_w"/>
                                          </p:val>
                                        </p:tav>
                                      </p:tavLst>
                                    </p:anim>
                                    <p:anim calcmode="lin" valueType="num">
                                      <p:cBhvr>
                                        <p:cTn id="80" dur="1000" fill="hold"/>
                                        <p:tgtEl>
                                          <p:spTgt spid="43018"/>
                                        </p:tgtEl>
                                        <p:attrNameLst>
                                          <p:attrName>ppt_h</p:attrName>
                                        </p:attrNameLst>
                                      </p:cBhvr>
                                      <p:tavLst>
                                        <p:tav tm="0">
                                          <p:val>
                                            <p:fltVal val="0"/>
                                          </p:val>
                                        </p:tav>
                                        <p:tav tm="100000">
                                          <p:val>
                                            <p:strVal val="#ppt_h"/>
                                          </p:val>
                                        </p:tav>
                                      </p:tavLst>
                                    </p:anim>
                                    <p:anim calcmode="lin" valueType="num">
                                      <p:cBhvr>
                                        <p:cTn id="81" dur="1000" fill="hold"/>
                                        <p:tgtEl>
                                          <p:spTgt spid="43018"/>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430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Содержимое 2"/>
          <p:cNvSpPr>
            <a:spLocks noGrp="1"/>
          </p:cNvSpPr>
          <p:nvPr>
            <p:ph sz="half" idx="1"/>
          </p:nvPr>
        </p:nvSpPr>
        <p:spPr>
          <a:xfrm>
            <a:off x="465138" y="1500188"/>
            <a:ext cx="4038600" cy="4795837"/>
          </a:xfrm>
        </p:spPr>
        <p:txBody>
          <a:bodyPr/>
          <a:lstStyle/>
          <a:p>
            <a:pPr eaLnBrk="1" hangingPunct="1"/>
            <a:r>
              <a:rPr lang="ru-RU" sz="3200" b="1" smtClean="0">
                <a:solidFill>
                  <a:srgbClr val="FFFF00"/>
                </a:solidFill>
              </a:rPr>
              <a:t>М. А.Булгакова называли продолжателем сатирических традиций Салтыкова-Щедрина и Н. В. Гоголя.</a:t>
            </a:r>
          </a:p>
          <a:p>
            <a:pPr eaLnBrk="1" hangingPunct="1"/>
            <a:endParaRPr lang="ru-RU" smtClean="0"/>
          </a:p>
        </p:txBody>
      </p:sp>
      <p:pic>
        <p:nvPicPr>
          <p:cNvPr id="46084" name="Picture 4" descr="C:\Documents and Settings\Admin\Мои документы\Мои рисунки\М. А. Булгаков\портрет булгакова.jpg"/>
          <p:cNvPicPr>
            <a:picLocks noGrp="1" noChangeAspect="1" noChangeArrowheads="1"/>
          </p:cNvPicPr>
          <p:nvPr>
            <p:ph sz="half" idx="2"/>
          </p:nvPr>
        </p:nvPicPr>
        <p:blipFill>
          <a:blip r:embed="rId2" cstate="email"/>
          <a:srcRect/>
          <a:stretch>
            <a:fillRect/>
          </a:stretch>
        </p:blipFill>
        <p:spPr>
          <a:xfrm>
            <a:off x="4656138" y="1571625"/>
            <a:ext cx="4038600" cy="40005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2000"/>
                                        <p:tgtEl>
                                          <p:spTgt spid="46084"/>
                                        </p:tgtEl>
                                      </p:cBhvr>
                                    </p:animEffect>
                                    <p:anim calcmode="lin" valueType="num">
                                      <p:cBhvr>
                                        <p:cTn id="8" dur="2000" fill="hold"/>
                                        <p:tgtEl>
                                          <p:spTgt spid="46084"/>
                                        </p:tgtEl>
                                        <p:attrNameLst>
                                          <p:attrName>style.rotation</p:attrName>
                                        </p:attrNameLst>
                                      </p:cBhvr>
                                      <p:tavLst>
                                        <p:tav tm="0">
                                          <p:val>
                                            <p:fltVal val="720"/>
                                          </p:val>
                                        </p:tav>
                                        <p:tav tm="100000">
                                          <p:val>
                                            <p:fltVal val="0"/>
                                          </p:val>
                                        </p:tav>
                                      </p:tavLst>
                                    </p:anim>
                                    <p:anim calcmode="lin" valueType="num">
                                      <p:cBhvr>
                                        <p:cTn id="9" dur="2000" fill="hold"/>
                                        <p:tgtEl>
                                          <p:spTgt spid="46084"/>
                                        </p:tgtEl>
                                        <p:attrNameLst>
                                          <p:attrName>ppt_h</p:attrName>
                                        </p:attrNameLst>
                                      </p:cBhvr>
                                      <p:tavLst>
                                        <p:tav tm="0">
                                          <p:val>
                                            <p:fltVal val="0"/>
                                          </p:val>
                                        </p:tav>
                                        <p:tav tm="100000">
                                          <p:val>
                                            <p:strVal val="#ppt_h"/>
                                          </p:val>
                                        </p:tav>
                                      </p:tavLst>
                                    </p:anim>
                                    <p:anim calcmode="lin" valueType="num">
                                      <p:cBhvr>
                                        <p:cTn id="10" dur="2000" fill="hold"/>
                                        <p:tgtEl>
                                          <p:spTgt spid="4608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5058">
                                            <p:txEl>
                                              <p:pRg st="0" end="0"/>
                                            </p:txEl>
                                          </p:spTgt>
                                        </p:tgtEl>
                                        <p:attrNameLst>
                                          <p:attrName>style.visibility</p:attrName>
                                        </p:attrNameLst>
                                      </p:cBhvr>
                                      <p:to>
                                        <p:strVal val="visible"/>
                                      </p:to>
                                    </p:set>
                                    <p:animEffect transition="in" filter="fade">
                                      <p:cBhvr>
                                        <p:cTn id="15" dur="1000"/>
                                        <p:tgtEl>
                                          <p:spTgt spid="45058">
                                            <p:txEl>
                                              <p:pRg st="0" end="0"/>
                                            </p:txEl>
                                          </p:spTgt>
                                        </p:tgtEl>
                                      </p:cBhvr>
                                    </p:animEffect>
                                    <p:anim calcmode="lin" valueType="num">
                                      <p:cBhvr>
                                        <p:cTn id="16" dur="1000" fill="hold"/>
                                        <p:tgtEl>
                                          <p:spTgt spid="4505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505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75"/>
            <a:ext cx="8229600" cy="1357313"/>
          </a:xfrm>
        </p:spPr>
        <p:txBody>
          <a:bodyPr/>
          <a:lstStyle/>
          <a:p>
            <a:pPr algn="ctr" eaLnBrk="1" fontAlgn="auto" hangingPunct="1">
              <a:spcAft>
                <a:spcPts val="0"/>
              </a:spcAft>
              <a:defRPr/>
            </a:pPr>
            <a:r>
              <a:rPr lang="ru-RU" b="1" dirty="0" smtClean="0">
                <a:solidFill>
                  <a:srgbClr val="FF0000"/>
                </a:solidFill>
              </a:rPr>
              <a:t>ЛЮДИ ВСЕ МОГУТ ПРОСТИТЬ, ТОЛЬКО НЕ СМЕХ НАД СОБОЙ…</a:t>
            </a:r>
            <a:endParaRPr lang="ru-RU" b="1" dirty="0">
              <a:solidFill>
                <a:srgbClr val="FF0000"/>
              </a:solidFill>
            </a:endParaRPr>
          </a:p>
        </p:txBody>
      </p:sp>
      <p:sp>
        <p:nvSpPr>
          <p:cNvPr id="3" name="Содержимое 2"/>
          <p:cNvSpPr>
            <a:spLocks noGrp="1"/>
          </p:cNvSpPr>
          <p:nvPr>
            <p:ph sz="half" idx="1"/>
          </p:nvPr>
        </p:nvSpPr>
        <p:spPr>
          <a:xfrm>
            <a:off x="465138" y="1770063"/>
            <a:ext cx="4038600" cy="4525962"/>
          </a:xfrm>
        </p:spPr>
        <p:txBody>
          <a:bodyPr>
            <a:normAutofit fontScale="85000" lnSpcReduction="10000"/>
          </a:bodyPr>
          <a:lstStyle/>
          <a:p>
            <a:pPr marL="411480" eaLnBrk="1" fontAlgn="auto" hangingPunct="1">
              <a:spcAft>
                <a:spcPts val="0"/>
              </a:spcAft>
              <a:buFont typeface="Wingdings"/>
              <a:buChar char=""/>
              <a:defRPr/>
            </a:pPr>
            <a:r>
              <a:rPr lang="ru-RU" dirty="0" smtClean="0"/>
              <a:t>Как говорил Ю.В. Томашевский о Михаиле  Зощенко: </a:t>
            </a:r>
            <a:r>
              <a:rPr lang="ru-RU" i="1" dirty="0" smtClean="0">
                <a:solidFill>
                  <a:srgbClr val="FFFF00"/>
                </a:solidFill>
              </a:rPr>
              <a:t>“Грех был один: Зощенко имел возможность родиться сатириком”.</a:t>
            </a:r>
            <a:r>
              <a:rPr lang="ru-RU" i="1" dirty="0" smtClean="0"/>
              <a:t> </a:t>
            </a:r>
            <a:r>
              <a:rPr lang="ru-RU" dirty="0" smtClean="0"/>
              <a:t>Да, это так: сатирикам везде и во все времена жить было опасней, чем представителям иных профессий. Люди всё могут простить, но только не смех над собой.</a:t>
            </a:r>
          </a:p>
          <a:p>
            <a:pPr marL="411480" eaLnBrk="1" fontAlgn="auto" hangingPunct="1">
              <a:spcAft>
                <a:spcPts val="0"/>
              </a:spcAft>
              <a:buFont typeface="Wingdings"/>
              <a:buChar char=""/>
              <a:defRPr/>
            </a:pPr>
            <a:endParaRPr lang="ru-RU" dirty="0"/>
          </a:p>
        </p:txBody>
      </p:sp>
      <p:pic>
        <p:nvPicPr>
          <p:cNvPr id="47108" name="Picture 2" descr="C:\Documents and Settings\Admin\Мои документы\Мои рисунки\АНИМАЦИЯ\бомба.jpg"/>
          <p:cNvPicPr>
            <a:picLocks noGrp="1" noChangeAspect="1" noChangeArrowheads="1"/>
          </p:cNvPicPr>
          <p:nvPr>
            <p:ph sz="half" idx="2"/>
          </p:nvPr>
        </p:nvPicPr>
        <p:blipFill>
          <a:blip r:embed="rId2" cstate="email"/>
          <a:srcRect/>
          <a:stretch>
            <a:fillRect/>
          </a:stretch>
        </p:blipFill>
        <p:spPr>
          <a:xfrm>
            <a:off x="5741988" y="3100388"/>
            <a:ext cx="1866900" cy="18669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3">
                                            <p:txEl>
                                              <p:pRg st="0" end="0"/>
                                            </p:txEl>
                                          </p:spTgt>
                                        </p:tgtEl>
                                        <p:attrNameLst>
                                          <p:attrName>ppt_x</p:attrName>
                                        </p:attrNameLst>
                                      </p:cBhvr>
                                    </p:anim>
                                    <p:anim from="0" to="-1.0" calcmode="lin" valueType="num">
                                      <p:cBhvr>
                                        <p:cTn id="15" dur="200" decel="50000" autoRev="1" fill="hold">
                                          <p:stCondLst>
                                            <p:cond delay="600"/>
                                          </p:stCondLst>
                                        </p:cTn>
                                        <p:tgtEl>
                                          <p:spTgt spid="3">
                                            <p:txEl>
                                              <p:pRg st="0" end="0"/>
                                            </p:txEl>
                                          </p:spTgt>
                                        </p:tgtEl>
                                        <p:attrNameLst>
                                          <p:attrName>xshear</p:attrName>
                                        </p:attrNameLst>
                                      </p:cBhvr>
                                    </p:anim>
                                    <p:animScale>
                                      <p:cBhvr>
                                        <p:cTn id="16" dur="200" decel="100000" autoRev="1" fill="hold">
                                          <p:stCondLst>
                                            <p:cond delay="600"/>
                                          </p:stCondLst>
                                        </p:cTn>
                                        <p:tgtEl>
                                          <p:spTgt spid="3">
                                            <p:txEl>
                                              <p:pRg st="0" end="0"/>
                                            </p:txEl>
                                          </p:spTgt>
                                        </p:tgtEl>
                                      </p:cBhvr>
                                      <p:from x="100000" y="100000"/>
                                      <p:to x="80000" y="100000"/>
                                    </p:animScale>
                                    <p:anim by="(#ppt_h/3+#ppt_w*0.1)" calcmode="lin" valueType="num">
                                      <p:cBhvr additive="sum">
                                        <p:cTn id="17"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47108"/>
                                        </p:tgtEl>
                                        <p:attrNameLst>
                                          <p:attrName>style.visibility</p:attrName>
                                        </p:attrNameLst>
                                      </p:cBhvr>
                                      <p:to>
                                        <p:strVal val="visible"/>
                                      </p:to>
                                    </p:set>
                                    <p:anim calcmode="lin" valueType="num">
                                      <p:cBhvr>
                                        <p:cTn id="22" dur="1000" fill="hold"/>
                                        <p:tgtEl>
                                          <p:spTgt spid="47108"/>
                                        </p:tgtEl>
                                        <p:attrNameLst>
                                          <p:attrName>ppt_w</p:attrName>
                                        </p:attrNameLst>
                                      </p:cBhvr>
                                      <p:tavLst>
                                        <p:tav tm="0">
                                          <p:val>
                                            <p:fltVal val="0"/>
                                          </p:val>
                                        </p:tav>
                                        <p:tav tm="100000">
                                          <p:val>
                                            <p:strVal val="#ppt_w"/>
                                          </p:val>
                                        </p:tav>
                                      </p:tavLst>
                                    </p:anim>
                                    <p:anim calcmode="lin" valueType="num">
                                      <p:cBhvr>
                                        <p:cTn id="23" dur="1000" fill="hold"/>
                                        <p:tgtEl>
                                          <p:spTgt spid="47108"/>
                                        </p:tgtEl>
                                        <p:attrNameLst>
                                          <p:attrName>ppt_h</p:attrName>
                                        </p:attrNameLst>
                                      </p:cBhvr>
                                      <p:tavLst>
                                        <p:tav tm="0">
                                          <p:val>
                                            <p:fltVal val="0"/>
                                          </p:val>
                                        </p:tav>
                                        <p:tav tm="100000">
                                          <p:val>
                                            <p:strVal val="#ppt_h"/>
                                          </p:val>
                                        </p:tav>
                                      </p:tavLst>
                                    </p:anim>
                                    <p:anim calcmode="lin" valueType="num">
                                      <p:cBhvr>
                                        <p:cTn id="24" dur="1000" fill="hold"/>
                                        <p:tgtEl>
                                          <p:spTgt spid="4710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710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u="sng" dirty="0" smtClean="0">
                <a:solidFill>
                  <a:srgbClr val="FF0000"/>
                </a:solidFill>
              </a:rPr>
              <a:t>Проблемный вопрос урока: </a:t>
            </a:r>
            <a:r>
              <a:rPr lang="ru-RU" dirty="0" smtClean="0">
                <a:solidFill>
                  <a:srgbClr val="FF0000"/>
                </a:solidFill>
              </a:rPr>
              <a:t/>
            </a:r>
            <a:br>
              <a:rPr lang="ru-RU" dirty="0" smtClean="0">
                <a:solidFill>
                  <a:srgbClr val="FF0000"/>
                </a:solidFill>
              </a:rPr>
            </a:br>
            <a:endParaRPr lang="ru-RU" dirty="0">
              <a:solidFill>
                <a:schemeClr val="tx2">
                  <a:satMod val="200000"/>
                </a:schemeClr>
              </a:solidFill>
            </a:endParaRPr>
          </a:p>
        </p:txBody>
      </p:sp>
      <p:sp>
        <p:nvSpPr>
          <p:cNvPr id="11267" name="Содержимое 2"/>
          <p:cNvSpPr>
            <a:spLocks noGrp="1"/>
          </p:cNvSpPr>
          <p:nvPr>
            <p:ph idx="1"/>
          </p:nvPr>
        </p:nvSpPr>
        <p:spPr/>
        <p:txBody>
          <a:bodyPr/>
          <a:lstStyle/>
          <a:p>
            <a:pPr eaLnBrk="1" hangingPunct="1"/>
            <a:r>
              <a:rPr lang="ru-RU" sz="4000" smtClean="0"/>
              <a:t>Можно ли повесть М. Булгакова «Собачье сердце назвать «Острым памфлетом на современность»?</a:t>
            </a:r>
          </a:p>
          <a:p>
            <a:pPr eaLnBrk="1" hangingPunct="1"/>
            <a:endParaRPr lang="ru-RU" sz="4000" smtClean="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dirty="0" smtClean="0">
                <a:solidFill>
                  <a:srgbClr val="FF0000"/>
                </a:solidFill>
              </a:rPr>
              <a:t>ОТВЕТЬ НА ВОПРОСЫ</a:t>
            </a:r>
            <a:endParaRPr lang="ru-RU" dirty="0">
              <a:solidFill>
                <a:srgbClr val="FF0000"/>
              </a:solidFill>
            </a:endParaRPr>
          </a:p>
        </p:txBody>
      </p:sp>
      <p:sp>
        <p:nvSpPr>
          <p:cNvPr id="46083" name="Содержимое 2"/>
          <p:cNvSpPr>
            <a:spLocks noGrp="1"/>
          </p:cNvSpPr>
          <p:nvPr>
            <p:ph sz="half" idx="1"/>
          </p:nvPr>
        </p:nvSpPr>
        <p:spPr>
          <a:xfrm>
            <a:off x="465138" y="1770063"/>
            <a:ext cx="8178800" cy="4525962"/>
          </a:xfrm>
        </p:spPr>
        <p:txBody>
          <a:bodyPr/>
          <a:lstStyle/>
          <a:p>
            <a:pPr eaLnBrk="1" hangingPunct="1"/>
            <a:r>
              <a:rPr lang="ru-RU" sz="3600" b="1" smtClean="0">
                <a:solidFill>
                  <a:srgbClr val="FFFF00"/>
                </a:solidFill>
              </a:rPr>
              <a:t>Что же такое сатира?</a:t>
            </a:r>
            <a:endParaRPr lang="ru-RU" sz="3600" smtClean="0">
              <a:solidFill>
                <a:srgbClr val="FFFF00"/>
              </a:solidFill>
            </a:endParaRPr>
          </a:p>
          <a:p>
            <a:pPr eaLnBrk="1" hangingPunct="1"/>
            <a:r>
              <a:rPr lang="ru-RU" sz="3600" b="1" smtClean="0"/>
              <a:t>Какой из видов сатиры более злой?</a:t>
            </a:r>
            <a:endParaRPr lang="ru-RU" sz="3600" smtClean="0"/>
          </a:p>
          <a:p>
            <a:pPr eaLnBrk="1" hangingPunct="1"/>
            <a:r>
              <a:rPr lang="ru-RU" sz="3600" b="1" smtClean="0">
                <a:solidFill>
                  <a:srgbClr val="FFFF00"/>
                </a:solidFill>
              </a:rPr>
              <a:t>В каких видах искусства помимо литературы ещё проявляется сатира?</a:t>
            </a:r>
          </a:p>
          <a:p>
            <a:pPr eaLnBrk="1" hangingPunct="1"/>
            <a:r>
              <a:rPr lang="ru-RU" sz="3600" b="1" smtClean="0"/>
              <a:t>Как воспринимались сатирические произведения во все времена?</a:t>
            </a:r>
          </a:p>
          <a:p>
            <a:pPr eaLnBrk="1" hangingPunct="1"/>
            <a:endParaRPr lang="ru-RU" smtClean="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46083">
                                            <p:txEl>
                                              <p:pRg st="0" end="0"/>
                                            </p:txEl>
                                          </p:spTgt>
                                        </p:tgtEl>
                                        <p:attrNameLst>
                                          <p:attrName>style.visibility</p:attrName>
                                        </p:attrNameLst>
                                      </p:cBhvr>
                                      <p:to>
                                        <p:strVal val="visible"/>
                                      </p:to>
                                    </p:set>
                                    <p:anim calcmode="discrete" valueType="clr">
                                      <p:cBhvr override="childStyle">
                                        <p:cTn id="15" dur="80"/>
                                        <p:tgtEl>
                                          <p:spTgt spid="460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6083">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6083">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46083">
                                            <p:txEl>
                                              <p:pRg st="1" end="1"/>
                                            </p:txEl>
                                          </p:spTgt>
                                        </p:tgtEl>
                                        <p:attrNameLst>
                                          <p:attrName>style.visibility</p:attrName>
                                        </p:attrNameLst>
                                      </p:cBhvr>
                                      <p:to>
                                        <p:strVal val="visible"/>
                                      </p:to>
                                    </p:set>
                                    <p:anim calcmode="discrete" valueType="clr">
                                      <p:cBhvr override="childStyle">
                                        <p:cTn id="22" dur="80"/>
                                        <p:tgtEl>
                                          <p:spTgt spid="4608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6083">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6083">
                                            <p:txEl>
                                              <p:pRg st="1" end="1"/>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46083">
                                            <p:txEl>
                                              <p:pRg st="2" end="2"/>
                                            </p:txEl>
                                          </p:spTgt>
                                        </p:tgtEl>
                                        <p:attrNameLst>
                                          <p:attrName>style.visibility</p:attrName>
                                        </p:attrNameLst>
                                      </p:cBhvr>
                                      <p:to>
                                        <p:strVal val="visible"/>
                                      </p:to>
                                    </p:set>
                                    <p:anim calcmode="discrete" valueType="clr">
                                      <p:cBhvr override="childStyle">
                                        <p:cTn id="29" dur="80"/>
                                        <p:tgtEl>
                                          <p:spTgt spid="4608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6083">
                                            <p:txEl>
                                              <p:pRg st="2" end="2"/>
                                            </p:txEl>
                                          </p:spTgt>
                                        </p:tgtEl>
                                        <p:attrNameLst>
                                          <p:attrName>fillcolor</p:attrName>
                                        </p:attrNameLst>
                                      </p:cBhvr>
                                      <p:tavLst>
                                        <p:tav tm="0">
                                          <p:val>
                                            <p:clrVal>
                                              <a:schemeClr val="accent2"/>
                                            </p:clrVal>
                                          </p:val>
                                        </p:tav>
                                        <p:tav tm="50000">
                                          <p:val>
                                            <p:clrVal>
                                              <a:schemeClr val="hlink"/>
                                            </p:clrVal>
                                          </p:val>
                                        </p:tav>
                                      </p:tavLst>
                                    </p:anim>
                                    <p:set>
                                      <p:cBhvr>
                                        <p:cTn id="31" dur="80"/>
                                        <p:tgtEl>
                                          <p:spTgt spid="46083">
                                            <p:txEl>
                                              <p:pRg st="2" end="2"/>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46083">
                                            <p:txEl>
                                              <p:pRg st="3" end="3"/>
                                            </p:txEl>
                                          </p:spTgt>
                                        </p:tgtEl>
                                        <p:attrNameLst>
                                          <p:attrName>style.visibility</p:attrName>
                                        </p:attrNameLst>
                                      </p:cBhvr>
                                      <p:to>
                                        <p:strVal val="visible"/>
                                      </p:to>
                                    </p:set>
                                    <p:anim calcmode="discrete" valueType="clr">
                                      <p:cBhvr override="childStyle">
                                        <p:cTn id="36" dur="80"/>
                                        <p:tgtEl>
                                          <p:spTgt spid="4608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46083">
                                            <p:txEl>
                                              <p:pRg st="3" end="3"/>
                                            </p:txEl>
                                          </p:spTgt>
                                        </p:tgtEl>
                                        <p:attrNameLst>
                                          <p:attrName>fillcolor</p:attrName>
                                        </p:attrNameLst>
                                      </p:cBhvr>
                                      <p:tavLst>
                                        <p:tav tm="0">
                                          <p:val>
                                            <p:clrVal>
                                              <a:schemeClr val="accent2"/>
                                            </p:clrVal>
                                          </p:val>
                                        </p:tav>
                                        <p:tav tm="50000">
                                          <p:val>
                                            <p:clrVal>
                                              <a:schemeClr val="hlink"/>
                                            </p:clrVal>
                                          </p:val>
                                        </p:tav>
                                      </p:tavLst>
                                    </p:anim>
                                    <p:set>
                                      <p:cBhvr>
                                        <p:cTn id="38" dur="80"/>
                                        <p:tgtEl>
                                          <p:spTgt spid="4608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1273175"/>
          </a:xfrm>
        </p:spPr>
        <p:txBody>
          <a:bodyPr/>
          <a:lstStyle/>
          <a:p>
            <a:pPr algn="ctr" eaLnBrk="1" fontAlgn="auto" hangingPunct="1">
              <a:spcAft>
                <a:spcPts val="0"/>
              </a:spcAft>
              <a:defRPr/>
            </a:pPr>
            <a:r>
              <a:rPr lang="ru-RU" b="1" dirty="0" smtClean="0">
                <a:solidFill>
                  <a:srgbClr val="FF0000"/>
                </a:solidFill>
                <a:latin typeface="Arial" pitchFamily="34" charset="0"/>
                <a:cs typeface="Arial" pitchFamily="34" charset="0"/>
              </a:rPr>
              <a:t>Анализ 1,2,3 глав повести “Собачье сердце”.</a:t>
            </a:r>
            <a:r>
              <a:rPr lang="ru-RU" b="1" dirty="0" smtClean="0">
                <a:solidFill>
                  <a:schemeClr val="tx2">
                    <a:satMod val="200000"/>
                  </a:schemeClr>
                </a:solidFill>
              </a:rPr>
              <a:t/>
            </a:r>
            <a:br>
              <a:rPr lang="ru-RU" b="1" dirty="0" smtClean="0">
                <a:solidFill>
                  <a:schemeClr val="tx2">
                    <a:satMod val="200000"/>
                  </a:schemeClr>
                </a:solidFill>
              </a:rPr>
            </a:br>
            <a:endParaRPr lang="ru-RU" b="1" dirty="0">
              <a:solidFill>
                <a:schemeClr val="tx2">
                  <a:satMod val="200000"/>
                </a:schemeClr>
              </a:solidFill>
            </a:endParaRPr>
          </a:p>
        </p:txBody>
      </p:sp>
      <p:sp>
        <p:nvSpPr>
          <p:cNvPr id="51203" name="Содержимое 2"/>
          <p:cNvSpPr>
            <a:spLocks noGrp="1"/>
          </p:cNvSpPr>
          <p:nvPr>
            <p:ph sz="half" idx="1"/>
          </p:nvPr>
        </p:nvSpPr>
        <p:spPr>
          <a:xfrm>
            <a:off x="465138" y="2428875"/>
            <a:ext cx="8250237" cy="3867150"/>
          </a:xfrm>
        </p:spPr>
        <p:txBody>
          <a:bodyPr/>
          <a:lstStyle/>
          <a:p>
            <a:pPr eaLnBrk="1" hangingPunct="1"/>
            <a:r>
              <a:rPr lang="ru-RU" smtClean="0"/>
              <a:t>Вопросы к 1-й главе:</a:t>
            </a:r>
          </a:p>
          <a:p>
            <a:pPr eaLnBrk="1" hangingPunct="1"/>
            <a:r>
              <a:rPr lang="ru-RU" sz="4000" smtClean="0">
                <a:solidFill>
                  <a:srgbClr val="FFFF00"/>
                </a:solidFill>
              </a:rPr>
              <a:t>От лица кого идет повествование в первых главах?</a:t>
            </a:r>
          </a:p>
          <a:p>
            <a:pPr eaLnBrk="1" hangingPunct="1"/>
            <a:endParaRPr lang="ru-RU" sz="4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03">
                                            <p:txEl>
                                              <p:pRg st="0" end="0"/>
                                            </p:txEl>
                                          </p:spTgt>
                                        </p:tgtEl>
                                        <p:attrNameLst>
                                          <p:attrName>style.visibility</p:attrName>
                                        </p:attrNameLst>
                                      </p:cBhvr>
                                      <p:to>
                                        <p:strVal val="visible"/>
                                      </p:to>
                                    </p:set>
                                    <p:anim calcmode="lin" valueType="num">
                                      <p:cBhvr additive="base">
                                        <p:cTn id="14"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1203">
                                            <p:txEl>
                                              <p:pRg st="1" end="1"/>
                                            </p:txEl>
                                          </p:spTgt>
                                        </p:tgtEl>
                                        <p:attrNameLst>
                                          <p:attrName>style.visibility</p:attrName>
                                        </p:attrNameLst>
                                      </p:cBhvr>
                                      <p:to>
                                        <p:strVal val="visible"/>
                                      </p:to>
                                    </p:set>
                                    <p:animEffect transition="in" filter="fade">
                                      <p:cBhvr>
                                        <p:cTn id="20" dur="1000"/>
                                        <p:tgtEl>
                                          <p:spTgt spid="51203">
                                            <p:txEl>
                                              <p:pRg st="1" end="1"/>
                                            </p:txEl>
                                          </p:spTgt>
                                        </p:tgtEl>
                                      </p:cBhvr>
                                    </p:animEffect>
                                    <p:anim calcmode="lin" valueType="num">
                                      <p:cBhvr>
                                        <p:cTn id="21" dur="1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120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1344612"/>
          </a:xfrm>
        </p:spPr>
        <p:txBody>
          <a:bodyPr/>
          <a:lstStyle/>
          <a:p>
            <a:pPr algn="ctr" eaLnBrk="1" fontAlgn="auto" hangingPunct="1">
              <a:spcAft>
                <a:spcPts val="0"/>
              </a:spcAft>
              <a:defRPr/>
            </a:pPr>
            <a:r>
              <a:rPr lang="ru-RU" dirty="0" smtClean="0">
                <a:solidFill>
                  <a:srgbClr val="FF0000"/>
                </a:solidFill>
              </a:rPr>
              <a:t>ПОВЕСТВОВАНИЕ В ПЕРВЫХ ТРЕХ ГЛАВАХ ВЕДЕТСЯ ОТ ЛИЦА СОБАКИ</a:t>
            </a:r>
            <a:endParaRPr lang="ru-RU" dirty="0">
              <a:solidFill>
                <a:srgbClr val="FF0000"/>
              </a:solidFill>
            </a:endParaRPr>
          </a:p>
        </p:txBody>
      </p:sp>
      <p:sp>
        <p:nvSpPr>
          <p:cNvPr id="52227" name="Содержимое 2"/>
          <p:cNvSpPr>
            <a:spLocks noGrp="1"/>
          </p:cNvSpPr>
          <p:nvPr>
            <p:ph sz="half" idx="1"/>
          </p:nvPr>
        </p:nvSpPr>
        <p:spPr>
          <a:xfrm>
            <a:off x="465138" y="2143125"/>
            <a:ext cx="7821612" cy="4500563"/>
          </a:xfrm>
        </p:spPr>
        <p:txBody>
          <a:bodyPr>
            <a:normAutofit lnSpcReduction="10000"/>
          </a:bodyPr>
          <a:lstStyle/>
          <a:p>
            <a:pPr marL="411480" eaLnBrk="1" fontAlgn="auto" hangingPunct="1">
              <a:spcAft>
                <a:spcPts val="0"/>
              </a:spcAft>
              <a:buFont typeface="Wingdings"/>
              <a:buChar char=""/>
              <a:defRPr/>
            </a:pPr>
            <a:r>
              <a:rPr lang="ru-RU" sz="2000" b="1" dirty="0" smtClean="0"/>
              <a:t>Бродяжничающий пес наблюдателен и социально грамотен (стоит лишь вспомнить  его разграничения между «господином», «товарищем» и «гражданином»), добр и осведомлен в медицине (о девушке, пробегавшей мимо подворотни, куда он прячется от вьюги, он чуть покровительственно и сочувственно замечает:«верхушка правого легкого не в порядке»), не лишен остроумия («ошейник – все равно что портфель», - сострит он чуть позже). Шарик с уважением относится к графу Толстому, замирает, когда слышит арию из «</a:t>
            </a:r>
            <a:r>
              <a:rPr lang="ru-RU" sz="2000" b="1" dirty="0" err="1" smtClean="0"/>
              <a:t>Аиды</a:t>
            </a:r>
            <a:r>
              <a:rPr lang="ru-RU" sz="2000" b="1" dirty="0" smtClean="0"/>
              <a:t>», не любит жестоких  людей. Он может поделиться с нами отношением к «свободе воли», вспомнить, причем во вполне уместном контексте, о «Садах Семирамиды» и т.д. Собственно, словарь, интонации и темы рассуждений Шарика – это лексика и размышления интеллигентного человека.  </a:t>
            </a:r>
          </a:p>
          <a:p>
            <a:pPr marL="411480" eaLnBrk="1" fontAlgn="auto" hangingPunct="1">
              <a:spcAft>
                <a:spcPts val="0"/>
              </a:spcAft>
              <a:buFont typeface="Wingdings"/>
              <a:buChar char=""/>
              <a:defRPr/>
            </a:pPr>
            <a:endParaRPr lang="ru-RU"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Effect transition="in" filter="fade">
                                      <p:cBhvr>
                                        <p:cTn id="14" dur="1000"/>
                                        <p:tgtEl>
                                          <p:spTgt spid="52227">
                                            <p:txEl>
                                              <p:pRg st="0" end="0"/>
                                            </p:txEl>
                                          </p:spTgt>
                                        </p:tgtEl>
                                      </p:cBhvr>
                                    </p:animEffect>
                                    <p:anim calcmode="lin" valueType="num">
                                      <p:cBhvr>
                                        <p:cTn id="15"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1344612"/>
          </a:xfrm>
        </p:spPr>
        <p:txBody>
          <a:bodyPr/>
          <a:lstStyle/>
          <a:p>
            <a:pPr algn="ctr" eaLnBrk="1" fontAlgn="auto" hangingPunct="1">
              <a:spcAft>
                <a:spcPts val="0"/>
              </a:spcAft>
              <a:defRPr/>
            </a:pPr>
            <a:r>
              <a:rPr lang="ru-RU" b="1" dirty="0" smtClean="0">
                <a:solidFill>
                  <a:srgbClr val="FF0000"/>
                </a:solidFill>
                <a:latin typeface="Arial" pitchFamily="34" charset="0"/>
                <a:cs typeface="Arial" pitchFamily="34" charset="0"/>
              </a:rPr>
              <a:t>Анализ 1,2,3 глав </a:t>
            </a:r>
            <a:br>
              <a:rPr lang="ru-RU" b="1" dirty="0" smtClean="0">
                <a:solidFill>
                  <a:srgbClr val="FF0000"/>
                </a:solidFill>
                <a:latin typeface="Arial" pitchFamily="34" charset="0"/>
                <a:cs typeface="Arial" pitchFamily="34" charset="0"/>
              </a:rPr>
            </a:br>
            <a:r>
              <a:rPr lang="ru-RU" b="1" dirty="0" smtClean="0">
                <a:solidFill>
                  <a:srgbClr val="FF0000"/>
                </a:solidFill>
                <a:latin typeface="Arial" pitchFamily="34" charset="0"/>
                <a:cs typeface="Arial" pitchFamily="34" charset="0"/>
              </a:rPr>
              <a:t>повести “Собачье сердце”.</a:t>
            </a:r>
            <a:endParaRPr lang="ru-RU" dirty="0">
              <a:solidFill>
                <a:schemeClr val="tx2">
                  <a:satMod val="200000"/>
                </a:schemeClr>
              </a:solidFill>
            </a:endParaRPr>
          </a:p>
        </p:txBody>
      </p:sp>
      <p:sp>
        <p:nvSpPr>
          <p:cNvPr id="53251" name="Содержимое 2"/>
          <p:cNvSpPr>
            <a:spLocks noGrp="1"/>
          </p:cNvSpPr>
          <p:nvPr>
            <p:ph sz="half" idx="1"/>
          </p:nvPr>
        </p:nvSpPr>
        <p:spPr>
          <a:xfrm>
            <a:off x="465138" y="1770063"/>
            <a:ext cx="4038600" cy="4525962"/>
          </a:xfrm>
        </p:spPr>
        <p:txBody>
          <a:bodyPr/>
          <a:lstStyle/>
          <a:p>
            <a:pPr eaLnBrk="1" hangingPunct="1"/>
            <a:r>
              <a:rPr lang="ru-RU" smtClean="0"/>
              <a:t>Какое отношение сложилось к собаке?</a:t>
            </a:r>
          </a:p>
          <a:p>
            <a:pPr eaLnBrk="1" hangingPunct="1"/>
            <a:r>
              <a:rPr lang="ru-RU" smtClean="0"/>
              <a:t>Почему профессор не наказывает Шарика, когда тот разорвал чучело совы?</a:t>
            </a:r>
          </a:p>
        </p:txBody>
      </p:sp>
      <p:pic>
        <p:nvPicPr>
          <p:cNvPr id="53252" name="Picture 2" descr="C:\Documents and Settings\Admin\Мои документы\Мои рисунки\Булгаков-2\соб.сердце -2.jpg"/>
          <p:cNvPicPr>
            <a:picLocks noGrp="1" noChangeAspect="1" noChangeArrowheads="1"/>
          </p:cNvPicPr>
          <p:nvPr>
            <p:ph sz="half" idx="2"/>
          </p:nvPr>
        </p:nvPicPr>
        <p:blipFill>
          <a:blip r:embed="rId2" cstate="email"/>
          <a:srcRect/>
          <a:stretch>
            <a:fillRect/>
          </a:stretch>
        </p:blipFill>
        <p:spPr>
          <a:xfrm>
            <a:off x="4656138" y="2249488"/>
            <a:ext cx="4038600" cy="35671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3252"/>
                                        </p:tgtEl>
                                        <p:attrNameLst>
                                          <p:attrName>style.visibility</p:attrName>
                                        </p:attrNameLst>
                                      </p:cBhvr>
                                      <p:to>
                                        <p:strVal val="visible"/>
                                      </p:to>
                                    </p:set>
                                    <p:animEffect transition="in" filter="fade">
                                      <p:cBhvr>
                                        <p:cTn id="14" dur="1000"/>
                                        <p:tgtEl>
                                          <p:spTgt spid="53252"/>
                                        </p:tgtEl>
                                      </p:cBhvr>
                                    </p:animEffect>
                                    <p:anim calcmode="lin" valueType="num">
                                      <p:cBhvr>
                                        <p:cTn id="15" dur="1000" fill="hold"/>
                                        <p:tgtEl>
                                          <p:spTgt spid="53252"/>
                                        </p:tgtEl>
                                        <p:attrNameLst>
                                          <p:attrName>ppt_x</p:attrName>
                                        </p:attrNameLst>
                                      </p:cBhvr>
                                      <p:tavLst>
                                        <p:tav tm="0">
                                          <p:val>
                                            <p:strVal val="#ppt_x"/>
                                          </p:val>
                                        </p:tav>
                                        <p:tav tm="100000">
                                          <p:val>
                                            <p:strVal val="#ppt_x"/>
                                          </p:val>
                                        </p:tav>
                                      </p:tavLst>
                                    </p:anim>
                                    <p:anim calcmode="lin" valueType="num">
                                      <p:cBhvr>
                                        <p:cTn id="16" dur="1000" fill="hold"/>
                                        <p:tgtEl>
                                          <p:spTgt spid="532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3251">
                                            <p:txEl>
                                              <p:pRg st="0" end="0"/>
                                            </p:txEl>
                                          </p:spTgt>
                                        </p:tgtEl>
                                        <p:attrNameLst>
                                          <p:attrName>style.visibility</p:attrName>
                                        </p:attrNameLst>
                                      </p:cBhvr>
                                      <p:to>
                                        <p:strVal val="visible"/>
                                      </p:to>
                                    </p:set>
                                    <p:anim calcmode="lin" valueType="num">
                                      <p:cBhvr>
                                        <p:cTn id="21" dur="1000" fill="hold"/>
                                        <p:tgtEl>
                                          <p:spTgt spid="53251">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53251">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5325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3251">
                                            <p:txEl>
                                              <p:pRg st="1" end="1"/>
                                            </p:txEl>
                                          </p:spTgt>
                                        </p:tgtEl>
                                        <p:attrNameLst>
                                          <p:attrName>style.visibility</p:attrName>
                                        </p:attrNameLst>
                                      </p:cBhvr>
                                      <p:to>
                                        <p:strVal val="visible"/>
                                      </p:to>
                                    </p:set>
                                    <p:animEffect transition="in" filter="fade">
                                      <p:cBhvr>
                                        <p:cTn id="28" dur="1000"/>
                                        <p:tgtEl>
                                          <p:spTgt spid="53251">
                                            <p:txEl>
                                              <p:pRg st="1" end="1"/>
                                            </p:txEl>
                                          </p:spTgt>
                                        </p:tgtEl>
                                      </p:cBhvr>
                                    </p:animEffect>
                                    <p:anim calcmode="lin" valueType="num">
                                      <p:cBhvr>
                                        <p:cTn id="29" dur="1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325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1701800"/>
          </a:xfrm>
        </p:spPr>
        <p:txBody>
          <a:bodyPr/>
          <a:lstStyle/>
          <a:p>
            <a:pPr eaLnBrk="1" fontAlgn="auto" hangingPunct="1">
              <a:spcAft>
                <a:spcPts val="0"/>
              </a:spcAft>
              <a:defRPr/>
            </a:pPr>
            <a:r>
              <a:rPr lang="ru-RU" sz="3600" b="1" dirty="0" smtClean="0">
                <a:solidFill>
                  <a:srgbClr val="FF0000"/>
                </a:solidFill>
              </a:rPr>
              <a:t>КАК ВЫ ДУМАЕТЕ, НА КАКОЕ НАСИЛИЕ НАМЕКАЕТ ПРОФЕССОР ПРЕОБРАЖЕНСКИЙ?</a:t>
            </a:r>
            <a:endParaRPr lang="ru-RU" sz="3600" b="1" dirty="0">
              <a:solidFill>
                <a:srgbClr val="FF0000"/>
              </a:solidFill>
            </a:endParaRPr>
          </a:p>
        </p:txBody>
      </p:sp>
      <p:sp>
        <p:nvSpPr>
          <p:cNvPr id="3" name="Содержимое 2"/>
          <p:cNvSpPr>
            <a:spLocks noGrp="1"/>
          </p:cNvSpPr>
          <p:nvPr>
            <p:ph sz="half" idx="1"/>
          </p:nvPr>
        </p:nvSpPr>
        <p:spPr>
          <a:xfrm>
            <a:off x="428625" y="2332038"/>
            <a:ext cx="4038600" cy="4025900"/>
          </a:xfrm>
        </p:spPr>
        <p:txBody>
          <a:bodyPr>
            <a:normAutofit fontScale="77500" lnSpcReduction="20000"/>
          </a:bodyPr>
          <a:lstStyle/>
          <a:p>
            <a:pPr marL="411480" eaLnBrk="1" fontAlgn="auto" hangingPunct="1">
              <a:spcAft>
                <a:spcPts val="0"/>
              </a:spcAft>
              <a:buFont typeface="Wingdings"/>
              <a:buChar char=""/>
              <a:defRPr/>
            </a:pPr>
            <a:r>
              <a:rPr lang="ru-RU" b="1" dirty="0" smtClean="0"/>
              <a:t>Насилие – это диктатура пролетариата. Ничто  нельзя навязать человеку насильно. Рано или поздно  человек взбунтуется против тирании. Только по-доброму надо решать все вопросы, - так считает профессор. </a:t>
            </a:r>
          </a:p>
          <a:p>
            <a:pPr marL="411480" eaLnBrk="1" fontAlgn="auto" hangingPunct="1">
              <a:spcAft>
                <a:spcPts val="0"/>
              </a:spcAft>
              <a:buFont typeface="Wingdings"/>
              <a:buChar char=""/>
              <a:defRPr/>
            </a:pPr>
            <a:r>
              <a:rPr lang="ru-RU" b="1" dirty="0" smtClean="0"/>
              <a:t>Нельзя построить новое общество с помощи диктатуры и насилия, ни к чему хорошему это не приведет</a:t>
            </a:r>
            <a:endParaRPr lang="ru-RU" b="1" dirty="0"/>
          </a:p>
        </p:txBody>
      </p:sp>
      <p:pic>
        <p:nvPicPr>
          <p:cNvPr id="104450" name="Picture 2" descr="C:\Documents and Settings\Admin\Мои документы\Мои рисунки\Булгаков-2\преображенский -3.jpeg"/>
          <p:cNvPicPr>
            <a:picLocks noGrp="1" noChangeAspect="1" noChangeArrowheads="1"/>
          </p:cNvPicPr>
          <p:nvPr>
            <p:ph sz="half" idx="2"/>
          </p:nvPr>
        </p:nvPicPr>
        <p:blipFill>
          <a:blip r:embed="rId2" cstate="email"/>
          <a:srcRect/>
          <a:stretch>
            <a:fillRect/>
          </a:stretch>
        </p:blipFill>
        <p:spPr>
          <a:xfrm>
            <a:off x="4656138" y="2378128"/>
            <a:ext cx="4038600" cy="3765515"/>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04450"/>
                                        </p:tgtEl>
                                        <p:attrNameLst>
                                          <p:attrName>style.visibility</p:attrName>
                                        </p:attrNameLst>
                                      </p:cBhvr>
                                      <p:to>
                                        <p:strVal val="visible"/>
                                      </p:to>
                                    </p:set>
                                    <p:anim calcmode="lin" valueType="num">
                                      <p:cBhvr>
                                        <p:cTn id="13" dur="1000" fill="hold"/>
                                        <p:tgtEl>
                                          <p:spTgt spid="104450"/>
                                        </p:tgtEl>
                                        <p:attrNameLst>
                                          <p:attrName>ppt_w</p:attrName>
                                        </p:attrNameLst>
                                      </p:cBhvr>
                                      <p:tavLst>
                                        <p:tav tm="0">
                                          <p:val>
                                            <p:strVal val="#ppt_w*0.70"/>
                                          </p:val>
                                        </p:tav>
                                        <p:tav tm="100000">
                                          <p:val>
                                            <p:strVal val="#ppt_w"/>
                                          </p:val>
                                        </p:tav>
                                      </p:tavLst>
                                    </p:anim>
                                    <p:anim calcmode="lin" valueType="num">
                                      <p:cBhvr>
                                        <p:cTn id="14" dur="1000" fill="hold"/>
                                        <p:tgtEl>
                                          <p:spTgt spid="104450"/>
                                        </p:tgtEl>
                                        <p:attrNameLst>
                                          <p:attrName>ppt_h</p:attrName>
                                        </p:attrNameLst>
                                      </p:cBhvr>
                                      <p:tavLst>
                                        <p:tav tm="0">
                                          <p:val>
                                            <p:strVal val="#ppt_h"/>
                                          </p:val>
                                        </p:tav>
                                        <p:tav tm="100000">
                                          <p:val>
                                            <p:strVal val="#ppt_h"/>
                                          </p:val>
                                        </p:tav>
                                      </p:tavLst>
                                    </p:anim>
                                    <p:animEffect transition="in" filter="fade">
                                      <p:cBhvr>
                                        <p:cTn id="15" dur="1000"/>
                                        <p:tgtEl>
                                          <p:spTgt spid="104450"/>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428625"/>
            <a:ext cx="7772400" cy="1414463"/>
          </a:xfrm>
        </p:spPr>
        <p:txBody>
          <a:bodyPr/>
          <a:lstStyle/>
          <a:p>
            <a:pPr algn="ctr" eaLnBrk="1" fontAlgn="auto" hangingPunct="1">
              <a:spcAft>
                <a:spcPts val="0"/>
              </a:spcAft>
              <a:defRPr/>
            </a:pPr>
            <a:r>
              <a:rPr lang="ru-RU" b="1" dirty="0" smtClean="0">
                <a:solidFill>
                  <a:schemeClr val="tx1"/>
                </a:solidFill>
                <a:latin typeface="Arial" pitchFamily="34" charset="0"/>
                <a:cs typeface="Arial" pitchFamily="34" charset="0"/>
              </a:rPr>
              <a:t>Анализ 1,2,3 глав </a:t>
            </a:r>
            <a:br>
              <a:rPr lang="ru-RU" b="1" dirty="0" smtClean="0">
                <a:solidFill>
                  <a:schemeClr val="tx1"/>
                </a:solidFill>
                <a:latin typeface="Arial" pitchFamily="34" charset="0"/>
                <a:cs typeface="Arial" pitchFamily="34" charset="0"/>
              </a:rPr>
            </a:br>
            <a:r>
              <a:rPr lang="ru-RU" b="1" dirty="0" smtClean="0">
                <a:solidFill>
                  <a:schemeClr val="tx1"/>
                </a:solidFill>
                <a:latin typeface="Arial" pitchFamily="34" charset="0"/>
                <a:cs typeface="Arial" pitchFamily="34" charset="0"/>
              </a:rPr>
              <a:t>повести “Собачье сердце”.</a:t>
            </a:r>
            <a:endParaRPr lang="ru-RU" dirty="0">
              <a:solidFill>
                <a:schemeClr val="tx1"/>
              </a:solidFill>
            </a:endParaRPr>
          </a:p>
        </p:txBody>
      </p:sp>
      <p:sp>
        <p:nvSpPr>
          <p:cNvPr id="51203" name="Текст 3"/>
          <p:cNvSpPr>
            <a:spLocks noGrp="1"/>
          </p:cNvSpPr>
          <p:nvPr>
            <p:ph type="body" idx="1"/>
          </p:nvPr>
        </p:nvSpPr>
        <p:spPr>
          <a:xfrm>
            <a:off x="4645025" y="5929313"/>
            <a:ext cx="4041775" cy="571500"/>
          </a:xfrm>
        </p:spPr>
        <p:txBody>
          <a:bodyPr/>
          <a:lstStyle/>
          <a:p>
            <a:pPr marL="73025" algn="ctr" eaLnBrk="1" hangingPunct="1"/>
            <a:r>
              <a:rPr lang="ru-RU" smtClean="0">
                <a:solidFill>
                  <a:schemeClr val="tx1"/>
                </a:solidFill>
              </a:rPr>
              <a:t>«Похабная  квартирка!»</a:t>
            </a:r>
          </a:p>
        </p:txBody>
      </p:sp>
      <p:sp>
        <p:nvSpPr>
          <p:cNvPr id="54276" name="Содержимое 4"/>
          <p:cNvSpPr>
            <a:spLocks noGrp="1"/>
          </p:cNvSpPr>
          <p:nvPr>
            <p:ph sz="quarter" idx="2"/>
          </p:nvPr>
        </p:nvSpPr>
        <p:spPr>
          <a:xfrm>
            <a:off x="457200" y="2459038"/>
            <a:ext cx="4040188" cy="3959225"/>
          </a:xfrm>
        </p:spPr>
        <p:txBody>
          <a:bodyPr/>
          <a:lstStyle/>
          <a:p>
            <a:pPr eaLnBrk="1" hangingPunct="1"/>
            <a:r>
              <a:rPr lang="ru-RU" sz="2800" b="1" smtClean="0"/>
              <a:t>Приведите примеры сатирического изображения  действительности в первых трех главах повести?</a:t>
            </a:r>
          </a:p>
          <a:p>
            <a:pPr eaLnBrk="1" hangingPunct="1"/>
            <a:endParaRPr lang="ru-RU" b="1" smtClean="0"/>
          </a:p>
        </p:txBody>
      </p:sp>
      <p:pic>
        <p:nvPicPr>
          <p:cNvPr id="54277" name="Picture 2" descr="C:\Documents and Settings\Admin\Мои документы\Мои рисунки\Булгаков-2\поганая квартирка.jpg"/>
          <p:cNvPicPr>
            <a:picLocks noGrp="1" noChangeAspect="1" noChangeArrowheads="1"/>
          </p:cNvPicPr>
          <p:nvPr>
            <p:ph sz="quarter" idx="4"/>
          </p:nvPr>
        </p:nvPicPr>
        <p:blipFill>
          <a:blip r:embed="rId2" cstate="email"/>
          <a:srcRect/>
          <a:stretch>
            <a:fillRect/>
          </a:stretch>
        </p:blipFill>
        <p:spPr>
          <a:xfrm>
            <a:off x="4645025" y="2643188"/>
            <a:ext cx="4041775" cy="33115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4277"/>
                                        </p:tgtEl>
                                        <p:attrNameLst>
                                          <p:attrName>style.visibility</p:attrName>
                                        </p:attrNameLst>
                                      </p:cBhvr>
                                      <p:to>
                                        <p:strVal val="visible"/>
                                      </p:to>
                                    </p:set>
                                    <p:animEffect transition="in" filter="fade">
                                      <p:cBhvr>
                                        <p:cTn id="13" dur="2000"/>
                                        <p:tgtEl>
                                          <p:spTgt spid="54277"/>
                                        </p:tgtEl>
                                      </p:cBhvr>
                                    </p:animEffect>
                                    <p:anim calcmode="lin" valueType="num">
                                      <p:cBhvr>
                                        <p:cTn id="14" dur="2000" fill="hold"/>
                                        <p:tgtEl>
                                          <p:spTgt spid="54277"/>
                                        </p:tgtEl>
                                        <p:attrNameLst>
                                          <p:attrName>style.rotation</p:attrName>
                                        </p:attrNameLst>
                                      </p:cBhvr>
                                      <p:tavLst>
                                        <p:tav tm="0">
                                          <p:val>
                                            <p:fltVal val="720"/>
                                          </p:val>
                                        </p:tav>
                                        <p:tav tm="100000">
                                          <p:val>
                                            <p:fltVal val="0"/>
                                          </p:val>
                                        </p:tav>
                                      </p:tavLst>
                                    </p:anim>
                                    <p:anim calcmode="lin" valueType="num">
                                      <p:cBhvr>
                                        <p:cTn id="15" dur="2000" fill="hold"/>
                                        <p:tgtEl>
                                          <p:spTgt spid="54277"/>
                                        </p:tgtEl>
                                        <p:attrNameLst>
                                          <p:attrName>ppt_h</p:attrName>
                                        </p:attrNameLst>
                                      </p:cBhvr>
                                      <p:tavLst>
                                        <p:tav tm="0">
                                          <p:val>
                                            <p:fltVal val="0"/>
                                          </p:val>
                                        </p:tav>
                                        <p:tav tm="100000">
                                          <p:val>
                                            <p:strVal val="#ppt_h"/>
                                          </p:val>
                                        </p:tav>
                                      </p:tavLst>
                                    </p:anim>
                                    <p:anim calcmode="lin" valueType="num">
                                      <p:cBhvr>
                                        <p:cTn id="16" dur="2000" fill="hold"/>
                                        <p:tgtEl>
                                          <p:spTgt spid="54277"/>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51203">
                                            <p:txEl>
                                              <p:pRg st="0" end="0"/>
                                            </p:txEl>
                                          </p:spTgt>
                                        </p:tgtEl>
                                        <p:attrNameLst>
                                          <p:attrName>style.visibility</p:attrName>
                                        </p:attrNameLst>
                                      </p:cBhvr>
                                      <p:to>
                                        <p:strVal val="visible"/>
                                      </p:to>
                                    </p:set>
                                    <p:animEffect transition="in" filter="fade">
                                      <p:cBhvr>
                                        <p:cTn id="21" dur="2000"/>
                                        <p:tgtEl>
                                          <p:spTgt spid="51203">
                                            <p:txEl>
                                              <p:pRg st="0" end="0"/>
                                            </p:txEl>
                                          </p:spTgt>
                                        </p:tgtEl>
                                      </p:cBhvr>
                                    </p:animEffect>
                                    <p:anim calcmode="lin" valueType="num">
                                      <p:cBhvr>
                                        <p:cTn id="22" dur="2000" fill="hold"/>
                                        <p:tgtEl>
                                          <p:spTgt spid="51203">
                                            <p:txEl>
                                              <p:pRg st="0" end="0"/>
                                            </p:txEl>
                                          </p:spTgt>
                                        </p:tgtEl>
                                        <p:attrNameLst>
                                          <p:attrName>style.rotation</p:attrName>
                                        </p:attrNameLst>
                                      </p:cBhvr>
                                      <p:tavLst>
                                        <p:tav tm="0">
                                          <p:val>
                                            <p:fltVal val="720"/>
                                          </p:val>
                                        </p:tav>
                                        <p:tav tm="100000">
                                          <p:val>
                                            <p:fltVal val="0"/>
                                          </p:val>
                                        </p:tav>
                                      </p:tavLst>
                                    </p:anim>
                                    <p:anim calcmode="lin" valueType="num">
                                      <p:cBhvr>
                                        <p:cTn id="23" dur="2000" fill="hold"/>
                                        <p:tgtEl>
                                          <p:spTgt spid="51203">
                                            <p:txEl>
                                              <p:pRg st="0" end="0"/>
                                            </p:txEl>
                                          </p:spTgt>
                                        </p:tgtEl>
                                        <p:attrNameLst>
                                          <p:attrName>ppt_h</p:attrName>
                                        </p:attrNameLst>
                                      </p:cBhvr>
                                      <p:tavLst>
                                        <p:tav tm="0">
                                          <p:val>
                                            <p:fltVal val="0"/>
                                          </p:val>
                                        </p:tav>
                                        <p:tav tm="100000">
                                          <p:val>
                                            <p:strVal val="#ppt_h"/>
                                          </p:val>
                                        </p:tav>
                                      </p:tavLst>
                                    </p:anim>
                                    <p:anim calcmode="lin" valueType="num">
                                      <p:cBhvr>
                                        <p:cTn id="24" dur="2000" fill="hold"/>
                                        <p:tgtEl>
                                          <p:spTgt spid="5120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4276">
                                            <p:txEl>
                                              <p:pRg st="0" end="0"/>
                                            </p:txEl>
                                          </p:spTgt>
                                        </p:tgtEl>
                                        <p:attrNameLst>
                                          <p:attrName>style.visibility</p:attrName>
                                        </p:attrNameLst>
                                      </p:cBhvr>
                                      <p:to>
                                        <p:strVal val="visible"/>
                                      </p:to>
                                    </p:set>
                                    <p:anim calcmode="lin" valueType="num">
                                      <p:cBhvr additive="base">
                                        <p:cTn id="29" dur="500" fill="hold"/>
                                        <p:tgtEl>
                                          <p:spTgt spid="5427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42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27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357188"/>
            <a:ext cx="7772400" cy="1571625"/>
          </a:xfrm>
        </p:spPr>
        <p:txBody>
          <a:bodyPr/>
          <a:lstStyle/>
          <a:p>
            <a:pPr algn="ctr" eaLnBrk="1" fontAlgn="auto" hangingPunct="1">
              <a:spcAft>
                <a:spcPts val="0"/>
              </a:spcAft>
              <a:defRPr/>
            </a:pPr>
            <a:r>
              <a:rPr lang="ru-RU" sz="2800" b="1" dirty="0" smtClean="0">
                <a:solidFill>
                  <a:srgbClr val="FFFF00"/>
                </a:solidFill>
              </a:rPr>
              <a:t>О невероятном сластолюбии большевистских вождей и о том, что похотливые пациенты профессора - реальные люди</a:t>
            </a:r>
            <a:r>
              <a:rPr lang="ru-RU" dirty="0" smtClean="0">
                <a:solidFill>
                  <a:srgbClr val="FFFF00"/>
                </a:solidFill>
              </a:rPr>
              <a:t/>
            </a:r>
            <a:br>
              <a:rPr lang="ru-RU" dirty="0" smtClean="0">
                <a:solidFill>
                  <a:srgbClr val="FFFF00"/>
                </a:solidFill>
              </a:rPr>
            </a:br>
            <a:r>
              <a:rPr lang="ru-RU" b="1" dirty="0" smtClean="0">
                <a:solidFill>
                  <a:srgbClr val="FFFF00"/>
                </a:solidFill>
              </a:rPr>
              <a:t> </a:t>
            </a:r>
            <a:r>
              <a:rPr lang="ru-RU" dirty="0" smtClean="0">
                <a:solidFill>
                  <a:schemeClr val="tx2">
                    <a:satMod val="200000"/>
                  </a:schemeClr>
                </a:solidFill>
              </a:rPr>
              <a:t/>
            </a:r>
            <a:br>
              <a:rPr lang="ru-RU" dirty="0" smtClean="0">
                <a:solidFill>
                  <a:schemeClr val="tx2">
                    <a:satMod val="200000"/>
                  </a:schemeClr>
                </a:solidFill>
              </a:rPr>
            </a:br>
            <a:endParaRPr lang="ru-RU" dirty="0">
              <a:solidFill>
                <a:schemeClr val="tx2">
                  <a:satMod val="200000"/>
                </a:schemeClr>
              </a:solidFill>
            </a:endParaRPr>
          </a:p>
        </p:txBody>
      </p:sp>
      <p:sp>
        <p:nvSpPr>
          <p:cNvPr id="5" name="Содержимое 4"/>
          <p:cNvSpPr>
            <a:spLocks noGrp="1"/>
          </p:cNvSpPr>
          <p:nvPr>
            <p:ph sz="quarter" idx="2"/>
          </p:nvPr>
        </p:nvSpPr>
        <p:spPr>
          <a:xfrm>
            <a:off x="457200" y="1785938"/>
            <a:ext cx="8258175" cy="4857750"/>
          </a:xfrm>
        </p:spPr>
        <p:txBody>
          <a:bodyPr/>
          <a:lstStyle/>
          <a:p>
            <a:pPr eaLnBrk="1" hangingPunct="1"/>
            <a:r>
              <a:rPr lang="ru-RU" b="1" smtClean="0"/>
              <a:t>В ранних редакциях «Собачьего сердца» среди пациентов Преображенского угадывались вполне конкретные лица. Так, упоминаемый пожилой дамой ее неистовый любовник Мориц - это хороший знакомый Булгакова В. Э. Мориц (1890-1972), искусствовед, работавший в Государственной Академии Художественных Наук (ГАХН) и пользовавшийся большим успехом у дам,  преподавал мастерство актера в Театральном училище им. </a:t>
            </a:r>
            <a:r>
              <a:rPr lang="en-US" b="1" smtClean="0"/>
              <a:t>М. С. Щепкина. </a:t>
            </a:r>
            <a:r>
              <a:rPr lang="ru-RU" b="1" smtClean="0"/>
              <a:t>В позднейшей редакции фамилия Мориц заменена на Альфонс. </a:t>
            </a:r>
          </a:p>
          <a:p>
            <a:pPr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50" y="214313"/>
            <a:ext cx="7772400" cy="1500187"/>
          </a:xfrm>
        </p:spPr>
        <p:txBody>
          <a:bodyPr/>
          <a:lstStyle/>
          <a:p>
            <a:pPr algn="ctr" eaLnBrk="1" fontAlgn="auto" hangingPunct="1">
              <a:spcAft>
                <a:spcPts val="0"/>
              </a:spcAft>
              <a:defRPr/>
            </a:pPr>
            <a:r>
              <a:rPr lang="ru-RU" sz="2800" b="1" dirty="0" smtClean="0">
                <a:solidFill>
                  <a:srgbClr val="FF0000"/>
                </a:solidFill>
              </a:rPr>
              <a:t>О невероятном сластолюбии большевистских вождей и о том, что похотливые пациенты профессора - реальные люди</a:t>
            </a:r>
            <a:endParaRPr lang="ru-RU" sz="2800" dirty="0">
              <a:solidFill>
                <a:schemeClr val="tx2">
                  <a:satMod val="200000"/>
                </a:schemeClr>
              </a:solidFill>
            </a:endParaRPr>
          </a:p>
        </p:txBody>
      </p:sp>
      <p:sp>
        <p:nvSpPr>
          <p:cNvPr id="3" name="Содержимое 2"/>
          <p:cNvSpPr>
            <a:spLocks noGrp="1"/>
          </p:cNvSpPr>
          <p:nvPr>
            <p:ph idx="1"/>
          </p:nvPr>
        </p:nvSpPr>
        <p:spPr>
          <a:xfrm>
            <a:off x="914400" y="1784350"/>
            <a:ext cx="7772400" cy="4859338"/>
          </a:xfrm>
        </p:spPr>
        <p:txBody>
          <a:bodyPr>
            <a:normAutofit fontScale="70000" lnSpcReduction="20000"/>
          </a:bodyPr>
          <a:lstStyle/>
          <a:p>
            <a:pPr marL="411480" eaLnBrk="1" fontAlgn="auto" hangingPunct="1">
              <a:spcAft>
                <a:spcPts val="0"/>
              </a:spcAft>
              <a:buFont typeface="Wingdings"/>
              <a:buChar char=""/>
              <a:defRPr/>
            </a:pPr>
            <a:r>
              <a:rPr lang="ru-RU" dirty="0" smtClean="0"/>
              <a:t> </a:t>
            </a:r>
            <a:r>
              <a:rPr lang="ru-RU" b="1" dirty="0" smtClean="0"/>
              <a:t>Эпизод  с "известным общественным деятелем", воспылавшим страстью к четырнадцатилетней девочке, в первой редакции был снабжен такими прозрачными подробностями, что читатели сразу понимали, о ком идет речь</a:t>
            </a:r>
          </a:p>
          <a:p>
            <a:pPr marL="411480" eaLnBrk="1" fontAlgn="auto" hangingPunct="1">
              <a:spcAft>
                <a:spcPts val="0"/>
              </a:spcAft>
              <a:buFont typeface="Wingdings"/>
              <a:buChar char=""/>
              <a:defRPr/>
            </a:pPr>
            <a:r>
              <a:rPr lang="ru-RU" b="1" dirty="0" smtClean="0"/>
              <a:t>. Дело в том, что слова об общественном деятеле и Лондоне делали прототип легко опознаваемым. До весны 1925 г. из видных деятелей Коммунистической партии в британскую столицу ездили только двое. Первый - Леонид Борисович Красин (1870-1926), с 1920 г. - нарком внешней торговли и одновременно полпред и торгпред в Англии, с 1924 г. ставший полпредом во Франции. Второй - Христиан Георгиевич Раковский (1873-1941), бывший глава Совнаркома Украины, сменивший Красина на посту полпреда в Лондоне в начале 1924 г. Действие «С. с.» происходит зимой 1924-1925 гг., когда полпредом в Англии был Раковский, который, вероятно, и послужил прототипом развратника в « Собачьем  сердце».</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8"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15" presetID="28"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5000" fill="hold"/>
                                        <p:tgtEl>
                                          <p:spTgt spid="3">
                                            <p:txEl>
                                              <p:pRg st="1" end="1"/>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b="1" dirty="0" smtClean="0">
                <a:solidFill>
                  <a:srgbClr val="FF0000"/>
                </a:solidFill>
              </a:rPr>
              <a:t>АНАЛИЗ ЭПИЗОДА</a:t>
            </a:r>
            <a:br>
              <a:rPr lang="ru-RU" b="1" dirty="0" smtClean="0">
                <a:solidFill>
                  <a:srgbClr val="FF0000"/>
                </a:solidFill>
              </a:rPr>
            </a:br>
            <a:r>
              <a:rPr lang="ru-RU" b="1" dirty="0" smtClean="0">
                <a:solidFill>
                  <a:srgbClr val="FF0000"/>
                </a:solidFill>
              </a:rPr>
              <a:t/>
            </a:r>
            <a:br>
              <a:rPr lang="ru-RU" b="1" dirty="0" smtClean="0">
                <a:solidFill>
                  <a:srgbClr val="FF0000"/>
                </a:solidFill>
              </a:rPr>
            </a:br>
            <a:endParaRPr lang="ru-RU" b="1" dirty="0">
              <a:solidFill>
                <a:srgbClr val="FF0000"/>
              </a:solidFill>
            </a:endParaRPr>
          </a:p>
        </p:txBody>
      </p:sp>
      <p:sp>
        <p:nvSpPr>
          <p:cNvPr id="55299" name="Содержимое 2"/>
          <p:cNvSpPr>
            <a:spLocks noGrp="1"/>
          </p:cNvSpPr>
          <p:nvPr>
            <p:ph sz="half" idx="1"/>
          </p:nvPr>
        </p:nvSpPr>
        <p:spPr>
          <a:xfrm>
            <a:off x="465138" y="1770063"/>
            <a:ext cx="8178800" cy="4525962"/>
          </a:xfrm>
        </p:spPr>
        <p:txBody>
          <a:bodyPr>
            <a:normAutofit lnSpcReduction="10000"/>
          </a:bodyPr>
          <a:lstStyle/>
          <a:p>
            <a:pPr marL="411480" eaLnBrk="1" fontAlgn="auto" hangingPunct="1">
              <a:spcAft>
                <a:spcPts val="0"/>
              </a:spcAft>
              <a:buFont typeface="Wingdings"/>
              <a:buChar char=""/>
              <a:defRPr/>
            </a:pPr>
            <a:r>
              <a:rPr lang="ru-RU" sz="3200" b="1" dirty="0" smtClean="0"/>
              <a:t>Просмотр эпизода из фильма “Собачье сердце” - визит членов домоуправления во главе со </a:t>
            </a:r>
            <a:r>
              <a:rPr lang="ru-RU" sz="3200" b="1" dirty="0" err="1" smtClean="0"/>
              <a:t>Швондером</a:t>
            </a:r>
            <a:r>
              <a:rPr lang="ru-RU" sz="3200" b="1" dirty="0" smtClean="0"/>
              <a:t> к профессору Преображенскому и приём посетителей профессором Преображенским</a:t>
            </a:r>
            <a:r>
              <a:rPr lang="ru-RU" sz="3200" u="sng" dirty="0" smtClean="0"/>
              <a:t>.</a:t>
            </a:r>
            <a:endParaRPr lang="ru-RU" sz="3200" dirty="0" smtClean="0"/>
          </a:p>
          <a:p>
            <a:pPr marL="411480" eaLnBrk="1" fontAlgn="auto" hangingPunct="1">
              <a:spcAft>
                <a:spcPts val="0"/>
              </a:spcAft>
              <a:buFont typeface="Wingdings" pitchFamily="2" charset="2"/>
              <a:buNone/>
              <a:defRPr/>
            </a:pPr>
            <a:r>
              <a:rPr lang="ru-RU" sz="3200" dirty="0" smtClean="0"/>
              <a:t>             </a:t>
            </a:r>
          </a:p>
          <a:p>
            <a:pPr marL="411480" eaLnBrk="1" fontAlgn="auto" hangingPunct="1">
              <a:spcAft>
                <a:spcPts val="0"/>
              </a:spcAft>
              <a:buFont typeface="Wingdings"/>
              <a:buChar char=""/>
              <a:defRPr/>
            </a:pPr>
            <a:r>
              <a:rPr lang="ru-RU" sz="3600" b="1" u="sng" dirty="0" smtClean="0">
                <a:solidFill>
                  <a:srgbClr val="FFFF00"/>
                </a:solidFill>
              </a:rPr>
              <a:t>Задание перед просмотром</a:t>
            </a:r>
            <a:r>
              <a:rPr lang="ru-RU" sz="3600" b="1" dirty="0" smtClean="0">
                <a:solidFill>
                  <a:srgbClr val="FFFF00"/>
                </a:solidFill>
              </a:rPr>
              <a:t>: обратить внимание на речь героев эпизода.</a:t>
            </a:r>
          </a:p>
          <a:p>
            <a:pPr marL="411480" eaLnBrk="1" fontAlgn="auto" hangingPunct="1">
              <a:spcAft>
                <a:spcPts val="0"/>
              </a:spcAft>
              <a:buFont typeface="Wingdings"/>
              <a:buChar char=""/>
              <a:defRPr/>
            </a:pP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5299">
                                            <p:txEl>
                                              <p:pRg st="0" end="0"/>
                                            </p:txEl>
                                          </p:spTgt>
                                        </p:tgtEl>
                                        <p:attrNameLst>
                                          <p:attrName>style.visibility</p:attrName>
                                        </p:attrNameLst>
                                      </p:cBhvr>
                                      <p:to>
                                        <p:strVal val="visible"/>
                                      </p:to>
                                    </p:set>
                                    <p:anim calcmode="lin" valueType="num">
                                      <p:cBhvr>
                                        <p:cTn id="19" dur="500" decel="50000" fill="hold">
                                          <p:stCondLst>
                                            <p:cond delay="0"/>
                                          </p:stCondLst>
                                        </p:cTn>
                                        <p:tgtEl>
                                          <p:spTgt spid="55299">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5299">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5299">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55299">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5299">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5299">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5299">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5299">
                                            <p:txEl>
                                              <p:pRg st="0" end="0"/>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55299">
                                            <p:txEl>
                                              <p:pRg st="1" end="1"/>
                                            </p:txEl>
                                          </p:spTgt>
                                        </p:tgtEl>
                                        <p:attrNameLst>
                                          <p:attrName>style.visibility</p:attrName>
                                        </p:attrNameLst>
                                      </p:cBhvr>
                                      <p:to>
                                        <p:strVal val="visible"/>
                                      </p:to>
                                    </p:set>
                                    <p:anim calcmode="lin" valueType="num">
                                      <p:cBhvr>
                                        <p:cTn id="29" dur="500" decel="50000" fill="hold">
                                          <p:stCondLst>
                                            <p:cond delay="0"/>
                                          </p:stCondLst>
                                        </p:cTn>
                                        <p:tgtEl>
                                          <p:spTgt spid="55299">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5299">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5299">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55299">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5299">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5299">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5299">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529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5299">
                                            <p:txEl>
                                              <p:pRg st="2" end="2"/>
                                            </p:txEl>
                                          </p:spTgt>
                                        </p:tgtEl>
                                        <p:attrNameLst>
                                          <p:attrName>style.visibility</p:attrName>
                                        </p:attrNameLst>
                                      </p:cBhvr>
                                      <p:to>
                                        <p:strVal val="visible"/>
                                      </p:to>
                                    </p:set>
                                    <p:anim calcmode="lin" valueType="num">
                                      <p:cBhvr additive="base">
                                        <p:cTn id="41"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b="1" dirty="0" smtClean="0">
                <a:solidFill>
                  <a:srgbClr val="FF0000"/>
                </a:solidFill>
              </a:rPr>
              <a:t>АНАЛИЗ ЭПИЗОДА</a:t>
            </a:r>
            <a:endParaRPr lang="ru-RU" b="1" dirty="0">
              <a:solidFill>
                <a:srgbClr val="FF0000"/>
              </a:solidFill>
            </a:endParaRPr>
          </a:p>
        </p:txBody>
      </p:sp>
      <p:sp>
        <p:nvSpPr>
          <p:cNvPr id="56323" name="Содержимое 2"/>
          <p:cNvSpPr>
            <a:spLocks noGrp="1"/>
          </p:cNvSpPr>
          <p:nvPr>
            <p:ph sz="half" idx="1"/>
          </p:nvPr>
        </p:nvSpPr>
        <p:spPr>
          <a:xfrm>
            <a:off x="465138" y="1770063"/>
            <a:ext cx="4038600" cy="4525962"/>
          </a:xfrm>
        </p:spPr>
        <p:txBody>
          <a:bodyPr/>
          <a:lstStyle/>
          <a:p>
            <a:pPr eaLnBrk="1" hangingPunct="1"/>
            <a:r>
              <a:rPr lang="ru-RU" sz="3200" b="1" smtClean="0"/>
              <a:t>Вас  что – нибудь возмутило  в поведении домкомовцев?</a:t>
            </a:r>
          </a:p>
        </p:txBody>
      </p:sp>
      <p:pic>
        <p:nvPicPr>
          <p:cNvPr id="56324" name="Содержимое 4" descr="975.jpшвондер.jpg"/>
          <p:cNvPicPr>
            <a:picLocks noGrp="1" noChangeAspect="1"/>
          </p:cNvPicPr>
          <p:nvPr>
            <p:ph sz="half" idx="2"/>
          </p:nvPr>
        </p:nvPicPr>
        <p:blipFill>
          <a:blip r:embed="rId2" cstate="email"/>
          <a:stretch>
            <a:fillRect/>
          </a:stretch>
        </p:blipFill>
        <p:spPr>
          <a:xfrm>
            <a:off x="4656138" y="1357298"/>
            <a:ext cx="4038600" cy="4857784"/>
          </a:xfrm>
          <a:solidFill>
            <a:srgbClr val="FFFFFF">
              <a:shade val="85000"/>
            </a:srgbClr>
          </a:solidFill>
          <a:ln w="101600" cap="sq">
            <a:solidFill>
              <a:srgbClr val="FDFDFD"/>
            </a:solidFill>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0" end="0"/>
                                            </p:txEl>
                                          </p:spTgt>
                                        </p:tgtEl>
                                        <p:attrNameLst>
                                          <p:attrName>style.visibility</p:attrName>
                                        </p:attrNameLst>
                                      </p:cBhvr>
                                      <p:to>
                                        <p:strVal val="visible"/>
                                      </p:to>
                                    </p:set>
                                    <p:anim calcmode="lin" valueType="num">
                                      <p:cBhvr additive="base">
                                        <p:cTn id="13"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563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3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55700"/>
          </a:xfrm>
        </p:spPr>
        <p:txBody>
          <a:bodyPr/>
          <a:lstStyle/>
          <a:p>
            <a:pPr algn="ctr" eaLnBrk="1" fontAlgn="auto" hangingPunct="1">
              <a:spcAft>
                <a:spcPts val="0"/>
              </a:spcAft>
              <a:defRPr/>
            </a:pPr>
            <a:r>
              <a:rPr lang="ru-RU" b="1" dirty="0" smtClean="0">
                <a:solidFill>
                  <a:srgbClr val="FF0000"/>
                </a:solidFill>
              </a:rPr>
              <a:t>МИХАИЛ АФАНАСЬЕВИЧ БУЛГАКОВ: </a:t>
            </a:r>
            <a:br>
              <a:rPr lang="ru-RU" b="1" dirty="0" smtClean="0">
                <a:solidFill>
                  <a:srgbClr val="FF0000"/>
                </a:solidFill>
              </a:rPr>
            </a:br>
            <a:r>
              <a:rPr lang="ru-RU" b="1" dirty="0" smtClean="0">
                <a:solidFill>
                  <a:srgbClr val="FF0000"/>
                </a:solidFill>
              </a:rPr>
              <a:t>Жизнь и творчество</a:t>
            </a:r>
            <a:endParaRPr lang="ru-RU" b="1" dirty="0">
              <a:solidFill>
                <a:srgbClr val="FF0000"/>
              </a:solidFill>
            </a:endParaRPr>
          </a:p>
        </p:txBody>
      </p:sp>
      <p:pic>
        <p:nvPicPr>
          <p:cNvPr id="12291" name="Содержимое 4" descr="БУЛГАКОВ -6.jpeg"/>
          <p:cNvPicPr>
            <a:picLocks noGrp="1" noChangeAspect="1"/>
          </p:cNvPicPr>
          <p:nvPr>
            <p:ph sz="half" idx="1"/>
          </p:nvPr>
        </p:nvPicPr>
        <p:blipFill>
          <a:blip r:embed="rId2" cstate="email"/>
          <a:srcRect/>
          <a:stretch>
            <a:fillRect/>
          </a:stretch>
        </p:blipFill>
        <p:spPr>
          <a:xfrm>
            <a:off x="3000375" y="1857375"/>
            <a:ext cx="3286125" cy="43576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1229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1416050"/>
          </a:xfrm>
        </p:spPr>
        <p:txBody>
          <a:bodyPr/>
          <a:lstStyle/>
          <a:p>
            <a:pPr algn="ctr" eaLnBrk="1" fontAlgn="auto" hangingPunct="1">
              <a:spcAft>
                <a:spcPts val="0"/>
              </a:spcAft>
              <a:defRPr/>
            </a:pPr>
            <a:r>
              <a:rPr lang="ru-RU" sz="3200" b="1" dirty="0" smtClean="0">
                <a:solidFill>
                  <a:srgbClr val="FF0000"/>
                </a:solidFill>
              </a:rPr>
              <a:t>СТОЛКНОВЕНИИ ШВОНДЕРА — «ТРУДОВОГО ЭЛЕМЕНТА» И «БУРЖУА» ПРЕОБРАЖЕНСКОГО, УЧЕНОГО. </a:t>
            </a:r>
            <a:endParaRPr lang="ru-RU" sz="3200" b="1" dirty="0">
              <a:solidFill>
                <a:srgbClr val="FF0000"/>
              </a:solidFill>
            </a:endParaRPr>
          </a:p>
        </p:txBody>
      </p:sp>
      <p:sp>
        <p:nvSpPr>
          <p:cNvPr id="3" name="Содержимое 2"/>
          <p:cNvSpPr>
            <a:spLocks noGrp="1"/>
          </p:cNvSpPr>
          <p:nvPr>
            <p:ph sz="half" idx="1"/>
          </p:nvPr>
        </p:nvSpPr>
        <p:spPr>
          <a:xfrm>
            <a:off x="465138" y="2000250"/>
            <a:ext cx="4038600" cy="4295775"/>
          </a:xfrm>
        </p:spPr>
        <p:txBody>
          <a:bodyPr/>
          <a:lstStyle/>
          <a:p>
            <a:pPr eaLnBrk="1" hangingPunct="1"/>
            <a:r>
              <a:rPr lang="ru-RU" sz="1800" b="1" smtClean="0"/>
              <a:t>К профессору являются члены домкома, с головой ушедшие в произнесение правильных и полноценных речей, заместив ими практическую и будничную работу. И эти, по саркастическому определению профессора, «певцы» выступают с требованием трудовой дисциплины от человека, в отличие от них не оставляющего работы ни на один день, что бы не происходило вокруг. Не удивительно, что профессор не уважает их.</a:t>
            </a:r>
          </a:p>
          <a:p>
            <a:pPr eaLnBrk="1" hangingPunct="1"/>
            <a:endParaRPr lang="ru-RU" sz="1800" b="1" smtClean="0"/>
          </a:p>
        </p:txBody>
      </p:sp>
      <p:pic>
        <p:nvPicPr>
          <p:cNvPr id="57348" name="Picture 2" descr="C:\Documents and Settings\Admin\Мои документы\Мои рисунки\Булгаков-2\Преображенский.jpg"/>
          <p:cNvPicPr>
            <a:picLocks noGrp="1" noChangeAspect="1" noChangeArrowheads="1"/>
          </p:cNvPicPr>
          <p:nvPr>
            <p:ph sz="half" idx="2"/>
          </p:nvPr>
        </p:nvPicPr>
        <p:blipFill>
          <a:blip r:embed="rId2" cstate="email"/>
          <a:stretch>
            <a:fillRect/>
          </a:stretch>
        </p:blipFill>
        <p:spPr>
          <a:xfrm>
            <a:off x="4656138" y="2143116"/>
            <a:ext cx="4038600" cy="3714776"/>
          </a:xfrm>
          <a:prstGeom prst="roundRect">
            <a:avLst>
              <a:gd name="adj" fmla="val 4167"/>
            </a:avLst>
          </a:prstGeom>
          <a:solidFill>
            <a:srgbClr val="FFFFFF"/>
          </a:solidFill>
          <a:ln w="76200" cap="sq">
            <a:solidFill>
              <a:srgbClr val="292929"/>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7348"/>
                                        </p:tgtEl>
                                        <p:attrNameLst>
                                          <p:attrName>style.visibility</p:attrName>
                                        </p:attrNameLst>
                                      </p:cBhvr>
                                      <p:to>
                                        <p:strVal val="visible"/>
                                      </p:to>
                                    </p:set>
                                    <p:animEffect transition="in" filter="fade">
                                      <p:cBhvr>
                                        <p:cTn id="19" dur="1000"/>
                                        <p:tgtEl>
                                          <p:spTgt spid="57348"/>
                                        </p:tgtEl>
                                      </p:cBhvr>
                                    </p:animEffect>
                                    <p:anim calcmode="lin" valueType="num">
                                      <p:cBhvr>
                                        <p:cTn id="20" dur="1000" fill="hold"/>
                                        <p:tgtEl>
                                          <p:spTgt spid="57348"/>
                                        </p:tgtEl>
                                        <p:attrNameLst>
                                          <p:attrName>ppt_x</p:attrName>
                                        </p:attrNameLst>
                                      </p:cBhvr>
                                      <p:tavLst>
                                        <p:tav tm="0">
                                          <p:val>
                                            <p:strVal val="#ppt_x"/>
                                          </p:val>
                                        </p:tav>
                                        <p:tav tm="100000">
                                          <p:val>
                                            <p:strVal val="#ppt_x"/>
                                          </p:val>
                                        </p:tav>
                                      </p:tavLst>
                                    </p:anim>
                                    <p:anim calcmode="lin" valueType="num">
                                      <p:cBhvr>
                                        <p:cTn id="21" dur="1000" fill="hold"/>
                                        <p:tgtEl>
                                          <p:spTgt spid="5734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313"/>
            <a:ext cx="8229600" cy="1428750"/>
          </a:xfrm>
        </p:spPr>
        <p:txBody>
          <a:bodyPr/>
          <a:lstStyle/>
          <a:p>
            <a:pPr algn="ctr" eaLnBrk="1" fontAlgn="auto" hangingPunct="1">
              <a:spcAft>
                <a:spcPts val="0"/>
              </a:spcAft>
              <a:defRPr/>
            </a:pPr>
            <a:r>
              <a:rPr lang="ru-RU" b="1" dirty="0" smtClean="0">
                <a:solidFill>
                  <a:srgbClr val="FF0000"/>
                </a:solidFill>
                <a:cs typeface="Arial" pitchFamily="34" charset="0"/>
              </a:rPr>
              <a:t>«МЫ НАЗЛО ВРАГАМ-БУРЖУЯМ МИРОВОЙ ПОЖАР РАЗДУЕМ…»</a:t>
            </a:r>
            <a:endParaRPr lang="ru-RU" b="1" dirty="0">
              <a:solidFill>
                <a:srgbClr val="FF0000"/>
              </a:solidFill>
              <a:cs typeface="Arial" pitchFamily="34" charset="0"/>
            </a:endParaRPr>
          </a:p>
        </p:txBody>
      </p:sp>
      <p:sp>
        <p:nvSpPr>
          <p:cNvPr id="3" name="Содержимое 2"/>
          <p:cNvSpPr>
            <a:spLocks noGrp="1"/>
          </p:cNvSpPr>
          <p:nvPr>
            <p:ph sz="half" idx="1"/>
          </p:nvPr>
        </p:nvSpPr>
        <p:spPr>
          <a:xfrm>
            <a:off x="465138" y="2000250"/>
            <a:ext cx="4038600" cy="4295775"/>
          </a:xfrm>
        </p:spPr>
        <p:txBody>
          <a:bodyPr/>
          <a:lstStyle/>
          <a:p>
            <a:pPr eaLnBrk="1" hangingPunct="1"/>
            <a:r>
              <a:rPr lang="ru-RU" sz="1800" b="1" smtClean="0"/>
              <a:t>Но и представление о «буржуе» в этом мире также извращено. «Буржуй» для Швондера,  — тунеядец, грабитель, который только тем и занимается, что пьет кровь из «трудового элемента». И </a:t>
            </a:r>
            <a:r>
              <a:rPr lang="ru-RU" sz="1800" b="1" smtClean="0">
                <a:solidFill>
                  <a:srgbClr val="FFFF00"/>
                </a:solidFill>
              </a:rPr>
              <a:t>булгаковская ирония</a:t>
            </a:r>
            <a:r>
              <a:rPr lang="ru-RU" sz="1800" b="1" smtClean="0"/>
              <a:t> проявляется в столкновении Швондера — «трудового элемента» и «буржуа» Преображенского, ученого, в полном смысле слова живущего своим трудом, — причем трудом высочайшей квалификации!</a:t>
            </a:r>
          </a:p>
        </p:txBody>
      </p:sp>
      <p:pic>
        <p:nvPicPr>
          <p:cNvPr id="59396" name="Picture 5" descr="C:\Documents and Settings\Admin\Мои документы\Мои рисунки\Булгаков-2\преображенский-1.jpg"/>
          <p:cNvPicPr>
            <a:picLocks noGrp="1" noChangeAspect="1" noChangeArrowheads="1"/>
          </p:cNvPicPr>
          <p:nvPr>
            <p:ph sz="half" idx="2"/>
          </p:nvPr>
        </p:nvPicPr>
        <p:blipFill>
          <a:blip r:embed="rId2" cstate="email"/>
          <a:srcRect/>
          <a:stretch>
            <a:fillRect/>
          </a:stretch>
        </p:blipFill>
        <p:spPr>
          <a:xfrm>
            <a:off x="4656138" y="2214554"/>
            <a:ext cx="4038600" cy="3929090"/>
          </a:xfrm>
          <a:prstGeom prst="ellipse">
            <a:avLst/>
          </a:prstGeom>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9396"/>
                                        </p:tgtEl>
                                        <p:attrNameLst>
                                          <p:attrName>style.visibility</p:attrName>
                                        </p:attrNameLst>
                                      </p:cBhvr>
                                      <p:to>
                                        <p:strVal val="visible"/>
                                      </p:to>
                                    </p:set>
                                    <p:animEffect transition="in" filter="fade">
                                      <p:cBhvr>
                                        <p:cTn id="15" dur="2000"/>
                                        <p:tgtEl>
                                          <p:spTgt spid="59396"/>
                                        </p:tgtEl>
                                      </p:cBhvr>
                                    </p:animEffect>
                                    <p:anim calcmode="lin" valueType="num">
                                      <p:cBhvr>
                                        <p:cTn id="16" dur="2000" fill="hold"/>
                                        <p:tgtEl>
                                          <p:spTgt spid="59396"/>
                                        </p:tgtEl>
                                        <p:attrNameLst>
                                          <p:attrName>style.rotation</p:attrName>
                                        </p:attrNameLst>
                                      </p:cBhvr>
                                      <p:tavLst>
                                        <p:tav tm="0">
                                          <p:val>
                                            <p:fltVal val="720"/>
                                          </p:val>
                                        </p:tav>
                                        <p:tav tm="100000">
                                          <p:val>
                                            <p:fltVal val="0"/>
                                          </p:val>
                                        </p:tav>
                                      </p:tavLst>
                                    </p:anim>
                                    <p:anim calcmode="lin" valueType="num">
                                      <p:cBhvr>
                                        <p:cTn id="17" dur="2000" fill="hold"/>
                                        <p:tgtEl>
                                          <p:spTgt spid="59396"/>
                                        </p:tgtEl>
                                        <p:attrNameLst>
                                          <p:attrName>ppt_h</p:attrName>
                                        </p:attrNameLst>
                                      </p:cBhvr>
                                      <p:tavLst>
                                        <p:tav tm="0">
                                          <p:val>
                                            <p:fltVal val="0"/>
                                          </p:val>
                                        </p:tav>
                                        <p:tav tm="100000">
                                          <p:val>
                                            <p:strVal val="#ppt_h"/>
                                          </p:val>
                                        </p:tav>
                                      </p:tavLst>
                                    </p:anim>
                                    <p:anim calcmode="lin" valueType="num">
                                      <p:cBhvr>
                                        <p:cTn id="18" dur="2000" fill="hold"/>
                                        <p:tgtEl>
                                          <p:spTgt spid="5939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1201737"/>
          </a:xfrm>
        </p:spPr>
        <p:txBody>
          <a:bodyPr/>
          <a:lstStyle/>
          <a:p>
            <a:pPr algn="ctr" eaLnBrk="1" fontAlgn="auto" hangingPunct="1">
              <a:spcAft>
                <a:spcPts val="0"/>
              </a:spcAft>
              <a:defRPr/>
            </a:pPr>
            <a:r>
              <a:rPr lang="ru-RU" dirty="0" smtClean="0">
                <a:solidFill>
                  <a:srgbClr val="FF0000"/>
                </a:solidFill>
              </a:rPr>
              <a:t>САТИРИЧЕСКОЕ ИЗОБРАЖЕНИЕ ХОЗЯЕВ НОВОГО ВРЕМЕНИ</a:t>
            </a:r>
            <a:endParaRPr lang="ru-RU" dirty="0">
              <a:solidFill>
                <a:srgbClr val="FF0000"/>
              </a:solidFill>
            </a:endParaRPr>
          </a:p>
        </p:txBody>
      </p:sp>
      <p:sp>
        <p:nvSpPr>
          <p:cNvPr id="4" name="Содержимое 3"/>
          <p:cNvSpPr>
            <a:spLocks noGrp="1"/>
          </p:cNvSpPr>
          <p:nvPr>
            <p:ph sz="half" idx="2"/>
          </p:nvPr>
        </p:nvSpPr>
        <p:spPr>
          <a:xfrm>
            <a:off x="4656138" y="2071688"/>
            <a:ext cx="4038600" cy="4572000"/>
          </a:xfrm>
        </p:spPr>
        <p:txBody>
          <a:bodyPr>
            <a:normAutofit fontScale="62500" lnSpcReduction="20000"/>
          </a:bodyPr>
          <a:lstStyle/>
          <a:p>
            <a:pPr marL="411480" eaLnBrk="1" fontAlgn="auto" hangingPunct="1">
              <a:spcAft>
                <a:spcPts val="0"/>
              </a:spcAft>
              <a:buFont typeface="Wingdings"/>
              <a:buChar char=""/>
              <a:defRPr/>
            </a:pPr>
            <a:r>
              <a:rPr lang="ru-RU" sz="3200" b="1" dirty="0" smtClean="0">
                <a:solidFill>
                  <a:srgbClr val="FFFF00"/>
                </a:solidFill>
              </a:rPr>
              <a:t>Сатирично</a:t>
            </a:r>
            <a:r>
              <a:rPr lang="ru-RU" sz="3200" b="1" dirty="0" smtClean="0"/>
              <a:t> изображение </a:t>
            </a:r>
            <a:r>
              <a:rPr lang="ru-RU" sz="3200" b="1" dirty="0" err="1" smtClean="0"/>
              <a:t>домкомовцев</a:t>
            </a:r>
            <a:r>
              <a:rPr lang="ru-RU" sz="3200" b="1" dirty="0" smtClean="0"/>
              <a:t>. Перед нами то ли женщина, то ли мужчина. И когда профессор спрашивает: «Простите, а вы кто, мужчина или женщина?» В ответ слышит: «А какая разница, товарищ?» Действительно, какая разница. Булгаков </a:t>
            </a:r>
            <a:r>
              <a:rPr lang="ru-RU" sz="3200" b="1" dirty="0" smtClean="0">
                <a:solidFill>
                  <a:srgbClr val="FFFF00"/>
                </a:solidFill>
              </a:rPr>
              <a:t>смеется  </a:t>
            </a:r>
            <a:r>
              <a:rPr lang="ru-RU" sz="3200" b="1" dirty="0" smtClean="0"/>
              <a:t>над попытками диктатуры пролетариата изменить человеческую природу, слиться всем в однородную, безликую массу, где нет деления человечества даже  по половой принадлежности.</a:t>
            </a:r>
          </a:p>
          <a:p>
            <a:pPr marL="411480" eaLnBrk="1" fontAlgn="auto" hangingPunct="1">
              <a:spcAft>
                <a:spcPts val="0"/>
              </a:spcAft>
              <a:buFont typeface="Wingdings"/>
              <a:buChar char=""/>
              <a:defRPr/>
            </a:pPr>
            <a:endParaRPr lang="ru-RU" dirty="0"/>
          </a:p>
        </p:txBody>
      </p:sp>
      <p:pic>
        <p:nvPicPr>
          <p:cNvPr id="8" name="Содержимое 7" descr="975.jpшвондер.jpg"/>
          <p:cNvPicPr>
            <a:picLocks noGrp="1" noChangeAspect="1"/>
          </p:cNvPicPr>
          <p:nvPr>
            <p:ph sz="half" idx="1"/>
          </p:nvPr>
        </p:nvPicPr>
        <p:blipFill>
          <a:blip r:embed="rId2" cstate="email"/>
          <a:srcRect/>
          <a:stretch>
            <a:fillRect/>
          </a:stretch>
        </p:blipFill>
        <p:spPr>
          <a:xfrm>
            <a:off x="465138" y="2143125"/>
            <a:ext cx="4178300" cy="41433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style.rotation</p:attrName>
                                        </p:attrNameLst>
                                      </p:cBhvr>
                                      <p:tavLst>
                                        <p:tav tm="0">
                                          <p:val>
                                            <p:fltVal val="720"/>
                                          </p:val>
                                        </p:tav>
                                        <p:tav tm="100000">
                                          <p:val>
                                            <p:fltVal val="0"/>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from="(-#ppt_w/2)" to="(#ppt_x)" calcmode="lin" valueType="num">
                                      <p:cBhvr>
                                        <p:cTn id="27" dur="600" fill="hold">
                                          <p:stCondLst>
                                            <p:cond delay="0"/>
                                          </p:stCondLst>
                                        </p:cTn>
                                        <p:tgtEl>
                                          <p:spTgt spid="4">
                                            <p:txEl>
                                              <p:pRg st="0" end="0"/>
                                            </p:txEl>
                                          </p:spTgt>
                                        </p:tgtEl>
                                        <p:attrNameLst>
                                          <p:attrName>ppt_x</p:attrName>
                                        </p:attrNameLst>
                                      </p:cBhvr>
                                    </p:anim>
                                    <p:anim from="0" to="-1.0" calcmode="lin" valueType="num">
                                      <p:cBhvr>
                                        <p:cTn id="28" dur="200" decel="50000" autoRev="1" fill="hold">
                                          <p:stCondLst>
                                            <p:cond delay="600"/>
                                          </p:stCondLst>
                                        </p:cTn>
                                        <p:tgtEl>
                                          <p:spTgt spid="4">
                                            <p:txEl>
                                              <p:pRg st="0" end="0"/>
                                            </p:txEl>
                                          </p:spTgt>
                                        </p:tgtEl>
                                        <p:attrNameLst>
                                          <p:attrName>xshear</p:attrName>
                                        </p:attrNameLst>
                                      </p:cBhvr>
                                    </p:anim>
                                    <p:animScale>
                                      <p:cBhvr>
                                        <p:cTn id="29" dur="200" decel="100000" autoRev="1" fill="hold">
                                          <p:stCondLst>
                                            <p:cond delay="600"/>
                                          </p:stCondLst>
                                        </p:cTn>
                                        <p:tgtEl>
                                          <p:spTgt spid="4">
                                            <p:txEl>
                                              <p:pRg st="0" end="0"/>
                                            </p:txEl>
                                          </p:spTgt>
                                        </p:tgtEl>
                                      </p:cBhvr>
                                      <p:from x="100000" y="100000"/>
                                      <p:to x="80000" y="100000"/>
                                    </p:animScale>
                                    <p:anim by="(#ppt_h/3+#ppt_w*0.1)" calcmode="lin" valueType="num">
                                      <p:cBhvr additive="sum">
                                        <p:cTn id="30"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706438" y="1350963"/>
            <a:ext cx="8080375" cy="3649662"/>
          </a:xfrm>
        </p:spPr>
        <p:txBody>
          <a:bodyPr/>
          <a:lstStyle/>
          <a:p>
            <a:pPr marL="53975" eaLnBrk="1" hangingPunct="1"/>
            <a:r>
              <a:rPr lang="ru-RU" sz="3200" b="1" smtClean="0">
                <a:solidFill>
                  <a:schemeClr val="tx1"/>
                </a:solidFill>
              </a:rPr>
              <a:t>Какие моменты вам показались остро сатирическими? </a:t>
            </a:r>
          </a:p>
          <a:p>
            <a:pPr marL="53975" eaLnBrk="1" hangingPunct="1"/>
            <a:r>
              <a:rPr lang="ru-RU" sz="3200" b="1" smtClean="0">
                <a:solidFill>
                  <a:schemeClr val="tx1"/>
                </a:solidFill>
              </a:rPr>
              <a:t>Почему профессор Преображенский восклицает: «Пропал Колабуховский дом!»</a:t>
            </a:r>
          </a:p>
        </p:txBody>
      </p:sp>
      <p:sp>
        <p:nvSpPr>
          <p:cNvPr id="3" name="Заголовок 2"/>
          <p:cNvSpPr>
            <a:spLocks noGrp="1"/>
          </p:cNvSpPr>
          <p:nvPr>
            <p:ph type="title"/>
          </p:nvPr>
        </p:nvSpPr>
        <p:spPr>
          <a:xfrm>
            <a:off x="706438" y="512763"/>
            <a:ext cx="8156575" cy="776287"/>
          </a:xfrm>
        </p:spPr>
        <p:txBody>
          <a:bodyPr/>
          <a:lstStyle/>
          <a:p>
            <a:pPr eaLnBrk="1" fontAlgn="auto" hangingPunct="1">
              <a:spcAft>
                <a:spcPts val="0"/>
              </a:spcAft>
              <a:defRPr/>
            </a:pPr>
            <a:r>
              <a:rPr lang="ru-RU" dirty="0" smtClean="0">
                <a:solidFill>
                  <a:schemeClr val="tx2">
                    <a:satMod val="200000"/>
                  </a:schemeClr>
                </a:solidFill>
              </a:rPr>
              <a:t/>
            </a:r>
            <a:br>
              <a:rPr lang="ru-RU" dirty="0" smtClean="0">
                <a:solidFill>
                  <a:schemeClr val="tx2">
                    <a:satMod val="200000"/>
                  </a:schemeClr>
                </a:solidFill>
              </a:rPr>
            </a:br>
            <a:r>
              <a:rPr lang="ru-RU" dirty="0" smtClean="0">
                <a:solidFill>
                  <a:schemeClr val="tx2">
                    <a:satMod val="200000"/>
                  </a:schemeClr>
                </a:solidFill>
              </a:rPr>
              <a:t> </a:t>
            </a:r>
            <a:endParaRPr lang="ru-RU" dirty="0">
              <a:solidFill>
                <a:schemeClr val="tx2">
                  <a:satMod val="200000"/>
                </a:schemeClr>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rgbClr val="FF0000"/>
                </a:solidFill>
              </a:rPr>
              <a:t>«ПРОПАЛ КОЛАБУХОВСКИЙ ДОМ!»</a:t>
            </a:r>
            <a:endParaRPr lang="ru-RU" dirty="0">
              <a:solidFill>
                <a:srgbClr val="FF0000"/>
              </a:solidFill>
            </a:endParaRPr>
          </a:p>
        </p:txBody>
      </p:sp>
      <p:sp>
        <p:nvSpPr>
          <p:cNvPr id="60419" name="Содержимое 2"/>
          <p:cNvSpPr>
            <a:spLocks noGrp="1"/>
          </p:cNvSpPr>
          <p:nvPr>
            <p:ph idx="1"/>
          </p:nvPr>
        </p:nvSpPr>
        <p:spPr>
          <a:xfrm>
            <a:off x="914400" y="1428750"/>
            <a:ext cx="7772400" cy="4927600"/>
          </a:xfrm>
        </p:spPr>
        <p:txBody>
          <a:bodyPr/>
          <a:lstStyle/>
          <a:p>
            <a:pPr eaLnBrk="1" hangingPunct="1"/>
            <a:r>
              <a:rPr lang="ru-RU" sz="2400" b="1" smtClean="0"/>
              <a:t>Потому что с появлением в доме жилтоварищей стали пропадать вещи, калоши, ломаться канализация, прорываться отопление. Люди, которые выросли в  отсутствии красоты окружающей действительности, не умеют ее ценить,  не умеют обращаться с водопроводом и канализацией, не ценят блага цивилизации, т. к всю жизнь обходились без них, не ценят труд других людей, т. к не уважают прежде всего самих себя. Вот профессор Преображенский уважает себя и не позволит себе жить в античеловеческих и антисанитарных условиях. Он не будет обедать в кабинете, проводить эксперименты в ванной, а оперировать в столовой.</a:t>
            </a:r>
          </a:p>
          <a:p>
            <a:pPr eaLnBrk="1" hangingPunct="1"/>
            <a:endParaRPr lang="ru-RU"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0419">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60419">
                                            <p:txEl>
                                              <p:pRg st="0" end="0"/>
                                            </p:txEl>
                                          </p:spTgt>
                                        </p:tgtEl>
                                        <p:attrNameLst>
                                          <p:attrName>ppt_x</p:attrName>
                                        </p:attrNameLst>
                                      </p:cBhvr>
                                    </p:anim>
                                    <p:anim from="0" to="-1.0" calcmode="lin" valueType="num">
                                      <p:cBhvr>
                                        <p:cTn id="16" dur="200" decel="50000" autoRev="1" fill="hold">
                                          <p:stCondLst>
                                            <p:cond delay="600"/>
                                          </p:stCondLst>
                                        </p:cTn>
                                        <p:tgtEl>
                                          <p:spTgt spid="60419">
                                            <p:txEl>
                                              <p:pRg st="0" end="0"/>
                                            </p:txEl>
                                          </p:spTgt>
                                        </p:tgtEl>
                                        <p:attrNameLst>
                                          <p:attrName>xshear</p:attrName>
                                        </p:attrNameLst>
                                      </p:cBhvr>
                                    </p:anim>
                                    <p:animScale>
                                      <p:cBhvr>
                                        <p:cTn id="17" dur="200" decel="100000" autoRev="1" fill="hold">
                                          <p:stCondLst>
                                            <p:cond delay="600"/>
                                          </p:stCondLst>
                                        </p:cTn>
                                        <p:tgtEl>
                                          <p:spTgt spid="60419">
                                            <p:txEl>
                                              <p:pRg st="0" end="0"/>
                                            </p:txEl>
                                          </p:spTgt>
                                        </p:tgtEl>
                                      </p:cBhvr>
                                      <p:from x="100000" y="100000"/>
                                      <p:to x="80000" y="100000"/>
                                    </p:animScale>
                                    <p:anim by="(#ppt_h/3+#ppt_w*0.1)" calcmode="lin" valueType="num">
                                      <p:cBhvr additive="sum">
                                        <p:cTn id="18" dur="200" decel="100000" autoRev="1" fill="hold">
                                          <p:stCondLst>
                                            <p:cond delay="600"/>
                                          </p:stCondLst>
                                        </p:cTn>
                                        <p:tgtEl>
                                          <p:spTgt spid="60419">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41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313"/>
            <a:ext cx="8229600" cy="1212850"/>
          </a:xfrm>
        </p:spPr>
        <p:txBody>
          <a:bodyPr/>
          <a:lstStyle/>
          <a:p>
            <a:pPr algn="ctr" eaLnBrk="1" fontAlgn="auto" hangingPunct="1">
              <a:spcAft>
                <a:spcPts val="0"/>
              </a:spcAft>
              <a:defRPr/>
            </a:pPr>
            <a:r>
              <a:rPr lang="ru-RU" b="1" dirty="0" smtClean="0">
                <a:solidFill>
                  <a:srgbClr val="FF0000"/>
                </a:solidFill>
              </a:rPr>
              <a:t>Антиутопия, осуществившаяся в реальной действительности</a:t>
            </a:r>
            <a:endParaRPr lang="ru-RU" dirty="0">
              <a:solidFill>
                <a:srgbClr val="FF0000"/>
              </a:solidFill>
            </a:endParaRPr>
          </a:p>
        </p:txBody>
      </p:sp>
      <p:pic>
        <p:nvPicPr>
          <p:cNvPr id="5" name="Picture 6" descr="C:\Documents and Settings\Admin\Мои документы\Мои рисунки\Булгаков-2\Преображенский.jpg"/>
          <p:cNvPicPr>
            <a:picLocks noGrp="1" noChangeAspect="1" noChangeArrowheads="1"/>
          </p:cNvPicPr>
          <p:nvPr>
            <p:ph sz="half" idx="1"/>
          </p:nvPr>
        </p:nvPicPr>
        <p:blipFill>
          <a:blip r:embed="rId2" cstate="email"/>
          <a:srcRect/>
          <a:stretch>
            <a:fillRect/>
          </a:stretch>
        </p:blipFill>
        <p:spPr>
          <a:xfrm>
            <a:off x="642938" y="1857375"/>
            <a:ext cx="3357562" cy="4071938"/>
          </a:xfrm>
          <a:ln w="57150">
            <a:solidFill>
              <a:srgbClr val="FF0000"/>
            </a:solidFill>
          </a:ln>
        </p:spPr>
      </p:pic>
      <p:sp>
        <p:nvSpPr>
          <p:cNvPr id="4" name="Содержимое 3"/>
          <p:cNvSpPr>
            <a:spLocks noGrp="1"/>
          </p:cNvSpPr>
          <p:nvPr>
            <p:ph sz="half" idx="2"/>
          </p:nvPr>
        </p:nvSpPr>
        <p:spPr>
          <a:xfrm>
            <a:off x="4656138" y="1770063"/>
            <a:ext cx="4038600" cy="4873625"/>
          </a:xfrm>
        </p:spPr>
        <p:txBody>
          <a:bodyPr>
            <a:normAutofit fontScale="62500" lnSpcReduction="20000"/>
          </a:bodyPr>
          <a:lstStyle/>
          <a:p>
            <a:pPr marL="411480" eaLnBrk="1" fontAlgn="auto" hangingPunct="1">
              <a:spcAft>
                <a:spcPts val="0"/>
              </a:spcAft>
              <a:buFont typeface="Wingdings"/>
              <a:buChar char=""/>
              <a:defRPr/>
            </a:pPr>
            <a:r>
              <a:rPr lang="ru-RU" sz="3400" b="1" dirty="0" smtClean="0"/>
              <a:t>Повесть “Собачье сердце” воспринимается как </a:t>
            </a:r>
            <a:r>
              <a:rPr lang="ru-RU" sz="3400" b="1" dirty="0" smtClean="0">
                <a:solidFill>
                  <a:srgbClr val="FF0000"/>
                </a:solidFill>
              </a:rPr>
              <a:t>антиутопия, </a:t>
            </a:r>
            <a:r>
              <a:rPr lang="ru-RU" sz="3400" b="1" dirty="0" smtClean="0"/>
              <a:t>осуществившаяся в реальной действительности.</a:t>
            </a:r>
          </a:p>
          <a:p>
            <a:pPr marL="411480" eaLnBrk="1" fontAlgn="auto" hangingPunct="1">
              <a:spcAft>
                <a:spcPts val="0"/>
              </a:spcAft>
              <a:buFont typeface="Wingdings"/>
              <a:buChar char=""/>
              <a:defRPr/>
            </a:pPr>
            <a:r>
              <a:rPr lang="ru-RU" sz="3400" b="1" dirty="0" smtClean="0"/>
              <a:t> Здесь присутствует традиционное изображение государственной системы, а также противопоставление ей индивидуального начала. Преображенский представлен как человек высокой культуры, независимого ума, обладающий глобальными знаниями в области науки. </a:t>
            </a:r>
          </a:p>
          <a:p>
            <a:pPr marL="411480" eaLnBrk="1" fontAlgn="auto" hangingPunct="1">
              <a:spcAft>
                <a:spcPts val="0"/>
              </a:spcAft>
              <a:buFont typeface="Wingdings"/>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b="1" dirty="0" smtClean="0">
                <a:solidFill>
                  <a:srgbClr val="FF0000"/>
                </a:solidFill>
              </a:rPr>
              <a:t>КОНСТАНТИН СИМОНОВ О ПОВЕСТИ</a:t>
            </a:r>
            <a:r>
              <a:rPr lang="ru-RU" b="1" dirty="0" smtClean="0">
                <a:solidFill>
                  <a:schemeClr val="tx1"/>
                </a:solidFill>
              </a:rPr>
              <a:t> </a:t>
            </a:r>
            <a:br>
              <a:rPr lang="ru-RU" b="1" dirty="0" smtClean="0">
                <a:solidFill>
                  <a:schemeClr val="tx1"/>
                </a:solidFill>
              </a:rPr>
            </a:br>
            <a:endParaRPr lang="ru-RU" dirty="0">
              <a:solidFill>
                <a:schemeClr val="tx2">
                  <a:satMod val="200000"/>
                </a:schemeClr>
              </a:solidFill>
            </a:endParaRPr>
          </a:p>
        </p:txBody>
      </p:sp>
      <p:sp>
        <p:nvSpPr>
          <p:cNvPr id="4" name="Содержимое 3"/>
          <p:cNvSpPr>
            <a:spLocks noGrp="1"/>
          </p:cNvSpPr>
          <p:nvPr>
            <p:ph sz="half" idx="1"/>
          </p:nvPr>
        </p:nvSpPr>
        <p:spPr>
          <a:xfrm>
            <a:off x="571500" y="1770063"/>
            <a:ext cx="8123238" cy="4525962"/>
          </a:xfrm>
        </p:spPr>
        <p:txBody>
          <a:bodyPr>
            <a:normAutofit fontScale="85000" lnSpcReduction="10000"/>
          </a:bodyPr>
          <a:lstStyle/>
          <a:p>
            <a:pPr marL="411480" eaLnBrk="1" fontAlgn="auto" hangingPunct="1">
              <a:spcAft>
                <a:spcPts val="0"/>
              </a:spcAft>
              <a:buFont typeface="Wingdings"/>
              <a:buChar char=""/>
              <a:defRPr/>
            </a:pPr>
            <a:r>
              <a:rPr lang="ru-RU" b="1" dirty="0" smtClean="0"/>
              <a:t>К.  М. Симонов писал, что Булгаков в повести </a:t>
            </a:r>
            <a:r>
              <a:rPr lang="ru-RU" b="1" i="1" dirty="0" smtClean="0">
                <a:solidFill>
                  <a:srgbClr val="FFFF00"/>
                </a:solidFill>
              </a:rPr>
              <a:t>“Собачье сердце” с наибольшей силой “отстаивал свой взгляд на интеллигенцию, на ее права, на ее обязанности, на то, что интеллигенция — это цвет общества. Для меня профессор Булгакова... фигура положительная, фигура </a:t>
            </a:r>
            <a:r>
              <a:rPr lang="ru-RU" b="1" i="1" dirty="0" err="1" smtClean="0">
                <a:solidFill>
                  <a:srgbClr val="FFFF00"/>
                </a:solidFill>
              </a:rPr>
              <a:t>павловского</a:t>
            </a:r>
            <a:r>
              <a:rPr lang="ru-RU" b="1" i="1" dirty="0" smtClean="0">
                <a:solidFill>
                  <a:srgbClr val="FFFF00"/>
                </a:solidFill>
              </a:rPr>
              <a:t> типа. Такой человек может прийти к социализму  и  придет, если увидит, что социализм дает простор для работы в науке. Тогда для него проблема восьми или двух комнат не будет играть роли. Он отстаивает свои восемь комнат потому, что он рассматривает покушение на них не как покушение на свой быт, а как покушение на свои права в обществе". </a:t>
            </a:r>
          </a:p>
          <a:p>
            <a:pPr marL="411480" eaLnBrk="1" fontAlgn="auto" hangingPunct="1">
              <a:spcAft>
                <a:spcPts val="0"/>
              </a:spcAft>
              <a:buFont typeface="Wingdings"/>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4">
                                            <p:txEl>
                                              <p:pRg st="0" end="0"/>
                                            </p:txEl>
                                          </p:spTgt>
                                        </p:tgtEl>
                                        <p:attrNameLst>
                                          <p:attrName>ppt_x</p:attrName>
                                        </p:attrNameLst>
                                      </p:cBhvr>
                                    </p:anim>
                                    <p:anim from="0" to="-1.0" calcmode="lin" valueType="num">
                                      <p:cBhvr>
                                        <p:cTn id="16" dur="200" decel="50000" autoRev="1" fill="hold">
                                          <p:stCondLst>
                                            <p:cond delay="600"/>
                                          </p:stCondLst>
                                        </p:cTn>
                                        <p:tgtEl>
                                          <p:spTgt spid="4">
                                            <p:txEl>
                                              <p:pRg st="0" end="0"/>
                                            </p:txEl>
                                          </p:spTgt>
                                        </p:tgtEl>
                                        <p:attrNameLst>
                                          <p:attrName>xshear</p:attrName>
                                        </p:attrNameLst>
                                      </p:cBhvr>
                                    </p:anim>
                                    <p:animScale>
                                      <p:cBhvr>
                                        <p:cTn id="17" dur="200" decel="100000" autoRev="1" fill="hold">
                                          <p:stCondLst>
                                            <p:cond delay="600"/>
                                          </p:stCondLst>
                                        </p:cTn>
                                        <p:tgtEl>
                                          <p:spTgt spid="4">
                                            <p:txEl>
                                              <p:pRg st="0" end="0"/>
                                            </p:txEl>
                                          </p:spTgt>
                                        </p:tgtEl>
                                      </p:cBhvr>
                                      <p:from x="100000" y="100000"/>
                                      <p:to x="80000" y="100000"/>
                                    </p:animScale>
                                    <p:anim by="(#ppt_h/3+#ppt_w*0.1)" calcmode="lin" valueType="num">
                                      <p:cBhvr additive="sum">
                                        <p:cTn id="18"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b="1" dirty="0" smtClean="0">
                <a:solidFill>
                  <a:srgbClr val="FF0000"/>
                </a:solidFill>
              </a:rPr>
              <a:t>СОЦИАЛЬНАЯ САТИРА В ПОВЕСТИ</a:t>
            </a:r>
            <a:endParaRPr lang="ru-RU" b="1" dirty="0">
              <a:solidFill>
                <a:srgbClr val="FF0000"/>
              </a:solidFill>
            </a:endParaRPr>
          </a:p>
        </p:txBody>
      </p:sp>
      <p:sp>
        <p:nvSpPr>
          <p:cNvPr id="3" name="Содержимое 2"/>
          <p:cNvSpPr>
            <a:spLocks noGrp="1"/>
          </p:cNvSpPr>
          <p:nvPr>
            <p:ph sz="half" idx="1"/>
          </p:nvPr>
        </p:nvSpPr>
        <p:spPr>
          <a:xfrm>
            <a:off x="465138" y="1770063"/>
            <a:ext cx="4038600" cy="4525962"/>
          </a:xfrm>
        </p:spPr>
        <p:txBody>
          <a:bodyPr>
            <a:normAutofit lnSpcReduction="10000"/>
          </a:bodyPr>
          <a:lstStyle/>
          <a:p>
            <a:pPr marL="411480" eaLnBrk="1" fontAlgn="auto" hangingPunct="1">
              <a:spcAft>
                <a:spcPts val="0"/>
              </a:spcAft>
              <a:buFont typeface="Wingdings"/>
              <a:buChar char=""/>
              <a:defRPr/>
            </a:pPr>
            <a:r>
              <a:rPr lang="ru-RU" dirty="0" smtClean="0"/>
              <a:t>Сатирическая повесть М.А.Булгакова “Собачье сердце” объединяет в себе три жанрово художественные формы: </a:t>
            </a:r>
            <a:r>
              <a:rPr lang="ru-RU" b="1" dirty="0" smtClean="0">
                <a:solidFill>
                  <a:srgbClr val="FFFF00"/>
                </a:solidFill>
              </a:rPr>
              <a:t>фантастику, социальную антиутопию и сатирический памфлет.</a:t>
            </a:r>
            <a:endParaRPr lang="ru-RU" dirty="0" smtClean="0">
              <a:solidFill>
                <a:srgbClr val="FFFF00"/>
              </a:solidFill>
            </a:endParaRPr>
          </a:p>
          <a:p>
            <a:pPr marL="411480" eaLnBrk="1" fontAlgn="auto" hangingPunct="1">
              <a:spcAft>
                <a:spcPts val="0"/>
              </a:spcAft>
              <a:buFont typeface="Wingdings"/>
              <a:buChar char=""/>
              <a:defRPr/>
            </a:pPr>
            <a:endParaRPr lang="ru-RU" dirty="0"/>
          </a:p>
        </p:txBody>
      </p:sp>
      <p:pic>
        <p:nvPicPr>
          <p:cNvPr id="61444" name="Picture 2" descr="C:\Documents and Settings\Admin\Мои документы\Мои рисунки\Булгаков-2\шариков -2.jpg"/>
          <p:cNvPicPr>
            <a:picLocks noGrp="1" noChangeAspect="1" noChangeArrowheads="1"/>
          </p:cNvPicPr>
          <p:nvPr>
            <p:ph sz="half" idx="2"/>
          </p:nvPr>
        </p:nvPicPr>
        <p:blipFill>
          <a:blip r:embed="rId2" cstate="email"/>
          <a:srcRect/>
          <a:stretch>
            <a:fillRect/>
          </a:stretch>
        </p:blipFill>
        <p:spPr>
          <a:xfrm>
            <a:off x="4656138" y="1928813"/>
            <a:ext cx="3702050" cy="41433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61444"/>
                                        </p:tgtEl>
                                        <p:attrNameLst>
                                          <p:attrName>style.visibility</p:attrName>
                                        </p:attrNameLst>
                                      </p:cBhvr>
                                      <p:to>
                                        <p:strVal val="visible"/>
                                      </p:to>
                                    </p:set>
                                    <p:animEffect transition="in" filter="fade">
                                      <p:cBhvr>
                                        <p:cTn id="15" dur="2000"/>
                                        <p:tgtEl>
                                          <p:spTgt spid="61444"/>
                                        </p:tgtEl>
                                      </p:cBhvr>
                                    </p:animEffect>
                                    <p:anim calcmode="lin" valueType="num">
                                      <p:cBhvr>
                                        <p:cTn id="16" dur="2000" fill="hold"/>
                                        <p:tgtEl>
                                          <p:spTgt spid="61444"/>
                                        </p:tgtEl>
                                        <p:attrNameLst>
                                          <p:attrName>style.rotation</p:attrName>
                                        </p:attrNameLst>
                                      </p:cBhvr>
                                      <p:tavLst>
                                        <p:tav tm="0">
                                          <p:val>
                                            <p:fltVal val="720"/>
                                          </p:val>
                                        </p:tav>
                                        <p:tav tm="100000">
                                          <p:val>
                                            <p:fltVal val="0"/>
                                          </p:val>
                                        </p:tav>
                                      </p:tavLst>
                                    </p:anim>
                                    <p:anim calcmode="lin" valueType="num">
                                      <p:cBhvr>
                                        <p:cTn id="17" dur="2000" fill="hold"/>
                                        <p:tgtEl>
                                          <p:spTgt spid="61444"/>
                                        </p:tgtEl>
                                        <p:attrNameLst>
                                          <p:attrName>ppt_h</p:attrName>
                                        </p:attrNameLst>
                                      </p:cBhvr>
                                      <p:tavLst>
                                        <p:tav tm="0">
                                          <p:val>
                                            <p:fltVal val="0"/>
                                          </p:val>
                                        </p:tav>
                                        <p:tav tm="100000">
                                          <p:val>
                                            <p:strVal val="#ppt_h"/>
                                          </p:val>
                                        </p:tav>
                                      </p:tavLst>
                                    </p:anim>
                                    <p:anim calcmode="lin" valueType="num">
                                      <p:cBhvr>
                                        <p:cTn id="18" dur="2000" fill="hold"/>
                                        <p:tgtEl>
                                          <p:spTgt spid="61444"/>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b="1" dirty="0" smtClean="0">
                <a:solidFill>
                  <a:srgbClr val="FF0000"/>
                </a:solidFill>
              </a:rPr>
              <a:t>ОПАСНЫЙ ЭКСПЕРИМЕНТ</a:t>
            </a:r>
            <a:endParaRPr lang="ru-RU" dirty="0">
              <a:solidFill>
                <a:srgbClr val="FF0000"/>
              </a:solidFill>
            </a:endParaRPr>
          </a:p>
        </p:txBody>
      </p:sp>
      <p:sp>
        <p:nvSpPr>
          <p:cNvPr id="6" name="Содержимое 5"/>
          <p:cNvSpPr>
            <a:spLocks noGrp="1"/>
          </p:cNvSpPr>
          <p:nvPr>
            <p:ph sz="half" idx="1"/>
          </p:nvPr>
        </p:nvSpPr>
        <p:spPr>
          <a:xfrm>
            <a:off x="465138" y="1770063"/>
            <a:ext cx="8250237" cy="4525962"/>
          </a:xfrm>
        </p:spPr>
        <p:txBody>
          <a:bodyPr>
            <a:normAutofit fontScale="85000" lnSpcReduction="10000"/>
          </a:bodyPr>
          <a:lstStyle/>
          <a:p>
            <a:pPr marL="411480" eaLnBrk="1" fontAlgn="auto" hangingPunct="1">
              <a:spcAft>
                <a:spcPts val="0"/>
              </a:spcAft>
              <a:buFont typeface="Wingdings"/>
              <a:buChar char=""/>
              <a:defRPr/>
            </a:pPr>
            <a:r>
              <a:rPr lang="ru-RU" dirty="0" smtClean="0"/>
              <a:t> В основе повести - рискованный эксперимент. Сложнейшая операция, произведенная профессором Преображенским, ее ошеломляющие  результаты – это, конечно, фантастика. Но для Булгакова она послужила лишь сюжетной основой для раскрытия социальных проблем. Все, что происходило вокруг и что именовалось строительством социализма, воспринималось Булгаковым именно </a:t>
            </a:r>
            <a:r>
              <a:rPr lang="ru-RU" dirty="0" smtClean="0">
                <a:solidFill>
                  <a:srgbClr val="FFFF00"/>
                </a:solidFill>
              </a:rPr>
              <a:t>как эксперимент – огромный по масштабам и более чем опасный. </a:t>
            </a:r>
            <a:r>
              <a:rPr lang="ru-RU" dirty="0" smtClean="0"/>
              <a:t>Ситуация, сложившаяся в первые десятилетия после Октябрьской революции в обществе, трагична. Люди превращены в серую, однородную, безликую массу. Извращены понятия о вечных ценностях и истинных чувствах.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Scale>
                                      <p:cBhvr>
                                        <p:cTn id="19"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xEl>
                                              <p:pRg st="0" end="0"/>
                                            </p:txEl>
                                          </p:spTgt>
                                        </p:tgtEl>
                                        <p:attrNameLst>
                                          <p:attrName>ppt_x</p:attrName>
                                          <p:attrName>ppt_y</p:attrName>
                                        </p:attrNameLst>
                                      </p:cBhvr>
                                    </p:animMotion>
                                    <p:animEffect transition="in" filter="fade">
                                      <p:cBhvr>
                                        <p:cTn id="2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b="1" dirty="0" smtClean="0">
                <a:solidFill>
                  <a:srgbClr val="FF0000"/>
                </a:solidFill>
              </a:rPr>
              <a:t>ОПАСНЫЙ ЭКСПЕРИМЕНТ</a:t>
            </a:r>
            <a:endParaRPr lang="ru-RU" dirty="0">
              <a:solidFill>
                <a:schemeClr val="tx2">
                  <a:satMod val="200000"/>
                </a:schemeClr>
              </a:solidFill>
            </a:endParaRPr>
          </a:p>
        </p:txBody>
      </p:sp>
      <p:sp>
        <p:nvSpPr>
          <p:cNvPr id="50179" name="Содержимое 2"/>
          <p:cNvSpPr>
            <a:spLocks noGrp="1"/>
          </p:cNvSpPr>
          <p:nvPr>
            <p:ph sz="half" idx="1"/>
          </p:nvPr>
        </p:nvSpPr>
        <p:spPr>
          <a:xfrm>
            <a:off x="214313" y="1770063"/>
            <a:ext cx="5000625" cy="4525962"/>
          </a:xfrm>
        </p:spPr>
        <p:txBody>
          <a:bodyPr/>
          <a:lstStyle/>
          <a:p>
            <a:pPr eaLnBrk="1" hangingPunct="1"/>
            <a:r>
              <a:rPr lang="ru-RU" sz="1800" b="1" smtClean="0"/>
              <a:t>Преобладают тупость, убогость, бездуховность, примитивность. Такому обществу противостоят люди неординарные, яркие, мыслящие и чувствующие. К попыткам создания нового совершенного общества революционными, не исключающими насилия, методами, к воспитанию теми же методами нового, свободного человека Булгаков относился крайне скептично. Последствия такого вмешательства в естественный ход вещей могли оказаться плачевными для всех, в том числе и для самих “экспериментаторов”. Об этом, используя гротеск и фантастику, предупреждает Булгаков в своей повести.</a:t>
            </a:r>
          </a:p>
          <a:p>
            <a:pPr eaLnBrk="1" hangingPunct="1"/>
            <a:endParaRPr lang="ru-RU" sz="1800" b="1" smtClean="0"/>
          </a:p>
        </p:txBody>
      </p:sp>
      <p:pic>
        <p:nvPicPr>
          <p:cNvPr id="8" name="Содержимое 7" descr="швондер.jpg"/>
          <p:cNvPicPr>
            <a:picLocks noGrp="1" noChangeAspect="1"/>
          </p:cNvPicPr>
          <p:nvPr>
            <p:ph sz="half" idx="2"/>
          </p:nvPr>
        </p:nvPicPr>
        <p:blipFill>
          <a:blip r:embed="rId2" cstate="email"/>
          <a:srcRect/>
          <a:stretch>
            <a:fillRect/>
          </a:stretch>
        </p:blipFill>
        <p:spPr>
          <a:xfrm>
            <a:off x="5214938" y="1857375"/>
            <a:ext cx="3479800" cy="42862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style.rotation</p:attrName>
                                        </p:attrNameLst>
                                      </p:cBhvr>
                                      <p:tavLst>
                                        <p:tav tm="0">
                                          <p:val>
                                            <p:fltVal val="720"/>
                                          </p:val>
                                        </p:tav>
                                        <p:tav tm="100000">
                                          <p:val>
                                            <p:fltVal val="0"/>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0179">
                                            <p:txEl>
                                              <p:pRg st="0" end="0"/>
                                            </p:txEl>
                                          </p:spTgt>
                                        </p:tgtEl>
                                        <p:attrNameLst>
                                          <p:attrName>style.visibility</p:attrName>
                                        </p:attrNameLst>
                                      </p:cBhvr>
                                      <p:to>
                                        <p:strVal val="visible"/>
                                      </p:to>
                                    </p:set>
                                    <p:anim calcmode="lin" valueType="num">
                                      <p:cBhvr>
                                        <p:cTn id="21" dur="1000" fill="hold"/>
                                        <p:tgtEl>
                                          <p:spTgt spid="50179">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50179">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5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01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dirty="0" smtClean="0">
                <a:solidFill>
                  <a:srgbClr val="FF0000"/>
                </a:solidFill>
              </a:rPr>
              <a:t>МИХАИЛ АФАНАСЬЕВИЧ БУЛГАКОВ</a:t>
            </a:r>
            <a:endParaRPr lang="ru-RU" dirty="0">
              <a:solidFill>
                <a:schemeClr val="tx2">
                  <a:satMod val="200000"/>
                </a:schemeClr>
              </a:solidFill>
            </a:endParaRPr>
          </a:p>
        </p:txBody>
      </p:sp>
      <p:pic>
        <p:nvPicPr>
          <p:cNvPr id="13315" name="Содержимое 4" descr="БУЛГАКОВ.jpg"/>
          <p:cNvPicPr>
            <a:picLocks noGrp="1" noChangeAspect="1"/>
          </p:cNvPicPr>
          <p:nvPr>
            <p:ph sz="half" idx="1"/>
          </p:nvPr>
        </p:nvPicPr>
        <p:blipFill>
          <a:blip r:embed="rId2" cstate="email"/>
          <a:srcRect/>
          <a:stretch>
            <a:fillRect/>
          </a:stretch>
        </p:blipFill>
        <p:spPr>
          <a:xfrm>
            <a:off x="465138" y="1785938"/>
            <a:ext cx="3463925" cy="4071937"/>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Содержимое 3"/>
          <p:cNvSpPr>
            <a:spLocks noGrp="1"/>
          </p:cNvSpPr>
          <p:nvPr>
            <p:ph sz="half" idx="2"/>
          </p:nvPr>
        </p:nvSpPr>
        <p:spPr>
          <a:xfrm>
            <a:off x="4143375" y="1714500"/>
            <a:ext cx="4551363" cy="4929188"/>
          </a:xfrm>
        </p:spPr>
        <p:txBody>
          <a:bodyPr>
            <a:normAutofit fontScale="92500" lnSpcReduction="20000"/>
          </a:bodyPr>
          <a:lstStyle/>
          <a:p>
            <a:pPr marL="365760" indent="-256032" eaLnBrk="1" fontAlgn="auto" hangingPunct="1">
              <a:spcAft>
                <a:spcPts val="0"/>
              </a:spcAft>
              <a:buClr>
                <a:schemeClr val="accent3"/>
              </a:buClr>
              <a:buFont typeface="Georgia"/>
              <a:buChar char="•"/>
              <a:defRPr/>
            </a:pPr>
            <a:r>
              <a:rPr lang="ru-RU" b="1" dirty="0" smtClean="0"/>
              <a:t>Михаил Афанасьевич  родился 3(15) мая 1891 года в Киеве и провел там детство и юность. Критика отличала в стиле Булгакова-писателя яркие поэтические краски, острый малороссийский юмор, «</a:t>
            </a:r>
            <a:r>
              <a:rPr lang="ru-RU" b="1" dirty="0" err="1" smtClean="0"/>
              <a:t>чертовщинку</a:t>
            </a:r>
            <a:r>
              <a:rPr lang="ru-RU" b="1" dirty="0" smtClean="0"/>
              <a:t>», роднящие его с молодым Гоголем. Любовь к Киеву отразилась во многих произведениях Булгакова. </a:t>
            </a:r>
          </a:p>
          <a:p>
            <a:pPr marL="365760" indent="-256032" eaLnBrk="1" fontAlgn="auto" hangingPunct="1">
              <a:spcAft>
                <a:spcPts val="0"/>
              </a:spcAft>
              <a:buClr>
                <a:schemeClr val="accent3"/>
              </a:buClr>
              <a:buFont typeface="Wingdings"/>
              <a:buNone/>
              <a:defRPr/>
            </a:pPr>
            <a:r>
              <a:rPr lang="ru-RU" b="1" dirty="0" smtClean="0"/>
              <a:t>   </a:t>
            </a:r>
          </a:p>
          <a:p>
            <a:pPr marL="365760" indent="-256032" eaLnBrk="1" fontAlgn="auto" hangingPunct="1">
              <a:spcAft>
                <a:spcPts val="0"/>
              </a:spcAft>
              <a:buClr>
                <a:schemeClr val="accent3"/>
              </a:buClr>
              <a:buFont typeface="Georgia"/>
              <a:buChar char="•"/>
              <a:defRPr/>
            </a:pPr>
            <a:endParaRPr lang="ru-RU" b="1" dirty="0" smtClean="0"/>
          </a:p>
          <a:p>
            <a:pPr marL="411480" eaLnBrk="1" fontAlgn="auto" hangingPunct="1">
              <a:spcAft>
                <a:spcPts val="0"/>
              </a:spcAft>
              <a:buFont typeface="Wingdings"/>
              <a:buChar char=""/>
              <a:defRPr/>
            </a:pP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ppt_w</p:attrName>
                                        </p:attrNameLst>
                                      </p:cBhvr>
                                      <p:tavLst>
                                        <p:tav tm="0">
                                          <p:val>
                                            <p:strVal val="#ppt_w*0.70"/>
                                          </p:val>
                                        </p:tav>
                                        <p:tav tm="100000">
                                          <p:val>
                                            <p:strVal val="#ppt_w"/>
                                          </p:val>
                                        </p:tav>
                                      </p:tavLst>
                                    </p:anim>
                                    <p:anim calcmode="lin" valueType="num">
                                      <p:cBhvr>
                                        <p:cTn id="8" dur="1000" fill="hold"/>
                                        <p:tgtEl>
                                          <p:spTgt spid="13315"/>
                                        </p:tgtEl>
                                        <p:attrNameLst>
                                          <p:attrName>ppt_h</p:attrName>
                                        </p:attrNameLst>
                                      </p:cBhvr>
                                      <p:tavLst>
                                        <p:tav tm="0">
                                          <p:val>
                                            <p:strVal val="#ppt_h"/>
                                          </p:val>
                                        </p:tav>
                                        <p:tav tm="100000">
                                          <p:val>
                                            <p:strVal val="#ppt_h"/>
                                          </p:val>
                                        </p:tav>
                                      </p:tavLst>
                                    </p:anim>
                                    <p:animEffect transition="in" filter="fade">
                                      <p:cBhvr>
                                        <p:cTn id="9" dur="1000"/>
                                        <p:tgtEl>
                                          <p:spTgt spid="133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b="1" dirty="0" smtClean="0">
                <a:solidFill>
                  <a:srgbClr val="FF0000"/>
                </a:solidFill>
              </a:rPr>
              <a:t>ЗАДАНИЕ</a:t>
            </a:r>
            <a:br>
              <a:rPr lang="ru-RU" b="1" dirty="0" smtClean="0">
                <a:solidFill>
                  <a:srgbClr val="FF0000"/>
                </a:solidFill>
              </a:rPr>
            </a:br>
            <a:r>
              <a:rPr lang="ru-RU" b="1" dirty="0" smtClean="0">
                <a:solidFill>
                  <a:schemeClr val="tx2">
                    <a:satMod val="200000"/>
                  </a:schemeClr>
                </a:solidFill>
              </a:rPr>
              <a:t> </a:t>
            </a:r>
            <a:r>
              <a:rPr lang="ru-RU" dirty="0" smtClean="0">
                <a:solidFill>
                  <a:schemeClr val="tx2">
                    <a:satMod val="200000"/>
                  </a:schemeClr>
                </a:solidFill>
              </a:rPr>
              <a:t/>
            </a:r>
            <a:br>
              <a:rPr lang="ru-RU" dirty="0" smtClean="0">
                <a:solidFill>
                  <a:schemeClr val="tx2">
                    <a:satMod val="200000"/>
                  </a:schemeClr>
                </a:solidFill>
              </a:rPr>
            </a:br>
            <a:endParaRPr lang="ru-RU" dirty="0">
              <a:solidFill>
                <a:schemeClr val="tx2">
                  <a:satMod val="200000"/>
                </a:schemeClr>
              </a:solidFill>
            </a:endParaRPr>
          </a:p>
        </p:txBody>
      </p:sp>
      <p:sp>
        <p:nvSpPr>
          <p:cNvPr id="68611" name="Содержимое 2"/>
          <p:cNvSpPr>
            <a:spLocks noGrp="1"/>
          </p:cNvSpPr>
          <p:nvPr>
            <p:ph sz="half" idx="1"/>
          </p:nvPr>
        </p:nvSpPr>
        <p:spPr>
          <a:xfrm>
            <a:off x="465138" y="1770063"/>
            <a:ext cx="7821612" cy="4525962"/>
          </a:xfrm>
        </p:spPr>
        <p:txBody>
          <a:bodyPr/>
          <a:lstStyle/>
          <a:p>
            <a:pPr eaLnBrk="1" hangingPunct="1"/>
            <a:r>
              <a:rPr lang="ru-RU" sz="3600" b="1" smtClean="0"/>
              <a:t>Зачитать размышления профессора Преображенского о разрухе (3-я глава).</a:t>
            </a:r>
            <a:endParaRPr lang="ru-RU" sz="3600" smtClean="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1">
                                            <p:txEl>
                                              <p:pRg st="0" end="0"/>
                                            </p:txEl>
                                          </p:spTgt>
                                        </p:tgtEl>
                                        <p:attrNameLst>
                                          <p:attrName>style.visibility</p:attrName>
                                        </p:attrNameLst>
                                      </p:cBhvr>
                                      <p:to>
                                        <p:strVal val="visible"/>
                                      </p:to>
                                    </p:set>
                                    <p:anim calcmode="lin" valueType="num">
                                      <p:cBhvr additive="base">
                                        <p:cTn id="13"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861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Содержимое 2"/>
          <p:cNvSpPr>
            <a:spLocks noGrp="1"/>
          </p:cNvSpPr>
          <p:nvPr>
            <p:ph sz="half" idx="1"/>
          </p:nvPr>
        </p:nvSpPr>
        <p:spPr>
          <a:xfrm>
            <a:off x="465138" y="571500"/>
            <a:ext cx="8250237" cy="5724525"/>
          </a:xfrm>
        </p:spPr>
        <p:txBody>
          <a:bodyPr/>
          <a:lstStyle/>
          <a:p>
            <a:pPr eaLnBrk="1" hangingPunct="1"/>
            <a:r>
              <a:rPr lang="ru-RU" sz="3600" b="1" smtClean="0">
                <a:solidFill>
                  <a:srgbClr val="FF0000"/>
                </a:solidFill>
              </a:rPr>
              <a:t>ВОПРОС:</a:t>
            </a:r>
          </a:p>
          <a:p>
            <a:pPr eaLnBrk="1" hangingPunct="1"/>
            <a:r>
              <a:rPr lang="ru-RU" sz="3600" b="1" smtClean="0"/>
              <a:t>Так что же такое «разруха» в понимании профессора Преображенского? И как с ней бороться? </a:t>
            </a:r>
          </a:p>
          <a:p>
            <a:pPr eaLnBrk="1" hangingPunct="1"/>
            <a:r>
              <a:rPr lang="ru-RU" sz="3600" b="1" smtClean="0"/>
              <a:t>Есть ли здравый смысл в рассуждении профессора?</a:t>
            </a:r>
          </a:p>
          <a:p>
            <a:pPr eaLnBrk="1" hangingPunct="1"/>
            <a:endParaRPr lang="ru-RU" sz="360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500" decel="50000" fill="hold">
                                          <p:stCondLst>
                                            <p:cond delay="0"/>
                                          </p:stCondLst>
                                        </p:cTn>
                                        <p:tgtEl>
                                          <p:spTgt spid="6963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963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963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963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963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963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963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96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9635">
                                            <p:txEl>
                                              <p:pRg st="1" end="1"/>
                                            </p:txEl>
                                          </p:spTgt>
                                        </p:tgtEl>
                                        <p:attrNameLst>
                                          <p:attrName>style.visibility</p:attrName>
                                        </p:attrNameLst>
                                      </p:cBhvr>
                                      <p:to>
                                        <p:strVal val="visible"/>
                                      </p:to>
                                    </p:set>
                                    <p:anim calcmode="lin" valueType="num">
                                      <p:cBhvr>
                                        <p:cTn id="19" dur="500" decel="50000" fill="hold">
                                          <p:stCondLst>
                                            <p:cond delay="0"/>
                                          </p:stCondLst>
                                        </p:cTn>
                                        <p:tgtEl>
                                          <p:spTgt spid="6963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963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963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6963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963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963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963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963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9635">
                                            <p:txEl>
                                              <p:pRg st="2" end="2"/>
                                            </p:txEl>
                                          </p:spTgt>
                                        </p:tgtEl>
                                        <p:attrNameLst>
                                          <p:attrName>style.visibility</p:attrName>
                                        </p:attrNameLst>
                                      </p:cBhvr>
                                      <p:to>
                                        <p:strVal val="visible"/>
                                      </p:to>
                                    </p:set>
                                    <p:anim calcmode="lin" valueType="num">
                                      <p:cBhvr>
                                        <p:cTn id="31" dur="500" decel="50000" fill="hold">
                                          <p:stCondLst>
                                            <p:cond delay="0"/>
                                          </p:stCondLst>
                                        </p:cTn>
                                        <p:tgtEl>
                                          <p:spTgt spid="6963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963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963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6963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963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963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963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1201737"/>
          </a:xfrm>
        </p:spPr>
        <p:txBody>
          <a:bodyPr/>
          <a:lstStyle/>
          <a:p>
            <a:pPr algn="ctr" eaLnBrk="1" fontAlgn="auto" hangingPunct="1">
              <a:spcAft>
                <a:spcPts val="0"/>
              </a:spcAft>
              <a:defRPr/>
            </a:pPr>
            <a:r>
              <a:rPr lang="ru-RU" b="1" dirty="0" smtClean="0">
                <a:solidFill>
                  <a:srgbClr val="FF0000"/>
                </a:solidFill>
              </a:rPr>
              <a:t>«РАЗРУХА НЕ В КЛОЗЕТАХ, А УМАХ!»</a:t>
            </a:r>
            <a:endParaRPr lang="ru-RU" dirty="0">
              <a:solidFill>
                <a:srgbClr val="FF0000"/>
              </a:solidFill>
            </a:endParaRPr>
          </a:p>
        </p:txBody>
      </p:sp>
      <p:sp>
        <p:nvSpPr>
          <p:cNvPr id="3" name="Содержимое 2"/>
          <p:cNvSpPr>
            <a:spLocks noGrp="1"/>
          </p:cNvSpPr>
          <p:nvPr>
            <p:ph sz="half" idx="1"/>
          </p:nvPr>
        </p:nvSpPr>
        <p:spPr>
          <a:xfrm>
            <a:off x="465138" y="1770063"/>
            <a:ext cx="4038600" cy="4525962"/>
          </a:xfrm>
        </p:spPr>
        <p:txBody>
          <a:bodyPr>
            <a:normAutofit fontScale="85000" lnSpcReduction="20000"/>
          </a:bodyPr>
          <a:lstStyle/>
          <a:p>
            <a:pPr marL="411480" eaLnBrk="1" fontAlgn="auto" hangingPunct="1">
              <a:spcAft>
                <a:spcPts val="0"/>
              </a:spcAft>
              <a:buFont typeface="Wingdings"/>
              <a:buChar char=""/>
              <a:defRPr/>
            </a:pPr>
            <a:r>
              <a:rPr lang="ru-RU" b="1" dirty="0" smtClean="0"/>
              <a:t>Советская пропаганда действительно делала из разрухи какую-то мифическую неуловимую злодейку, стремясь скрыть, что первопричина - в политике большевиков, в военном коммунизме, в том, что </a:t>
            </a:r>
            <a:r>
              <a:rPr lang="ru-RU" b="1" i="1" dirty="0" smtClean="0">
                <a:solidFill>
                  <a:srgbClr val="FFFF00"/>
                </a:solidFill>
              </a:rPr>
              <a:t>люди отвыкли честно и качественно работать и не имеют стимулов к труду. </a:t>
            </a:r>
          </a:p>
          <a:p>
            <a:pPr marL="411480" eaLnBrk="1" fontAlgn="auto" hangingPunct="1">
              <a:spcAft>
                <a:spcPts val="0"/>
              </a:spcAft>
              <a:buFont typeface="Wingdings"/>
              <a:buChar char=""/>
              <a:defRPr/>
            </a:pPr>
            <a:endParaRPr lang="ru-RU" dirty="0"/>
          </a:p>
        </p:txBody>
      </p:sp>
      <p:pic>
        <p:nvPicPr>
          <p:cNvPr id="70660" name="Picture 2" descr="C:\Documents and Settings\Admin\Мои документы\Мои рисунки\Булгаков-2\преображенский -3.jpeg"/>
          <p:cNvPicPr>
            <a:picLocks noGrp="1" noChangeAspect="1" noChangeArrowheads="1"/>
          </p:cNvPicPr>
          <p:nvPr>
            <p:ph sz="half" idx="2"/>
          </p:nvPr>
        </p:nvPicPr>
        <p:blipFill>
          <a:blip r:embed="rId2" cstate="email"/>
          <a:srcRect/>
          <a:stretch>
            <a:fillRect/>
          </a:stretch>
        </p:blipFill>
        <p:spPr>
          <a:xfrm>
            <a:off x="4656138" y="2378075"/>
            <a:ext cx="4038600" cy="33099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0660"/>
                                        </p:tgtEl>
                                        <p:attrNameLst>
                                          <p:attrName>style.visibility</p:attrName>
                                        </p:attrNameLst>
                                      </p:cBhvr>
                                      <p:to>
                                        <p:strVal val="visible"/>
                                      </p:to>
                                    </p:set>
                                    <p:animEffect transition="in" filter="fade">
                                      <p:cBhvr>
                                        <p:cTn id="13" dur="1000"/>
                                        <p:tgtEl>
                                          <p:spTgt spid="70660"/>
                                        </p:tgtEl>
                                      </p:cBhvr>
                                    </p:animEffect>
                                    <p:anim calcmode="lin" valueType="num">
                                      <p:cBhvr>
                                        <p:cTn id="14" dur="1000" fill="hold"/>
                                        <p:tgtEl>
                                          <p:spTgt spid="70660"/>
                                        </p:tgtEl>
                                        <p:attrNameLst>
                                          <p:attrName>ppt_x</p:attrName>
                                        </p:attrNameLst>
                                      </p:cBhvr>
                                      <p:tavLst>
                                        <p:tav tm="0">
                                          <p:val>
                                            <p:strVal val="#ppt_x"/>
                                          </p:val>
                                        </p:tav>
                                        <p:tav tm="100000">
                                          <p:val>
                                            <p:strVal val="#ppt_x"/>
                                          </p:val>
                                        </p:tav>
                                      </p:tavLst>
                                    </p:anim>
                                    <p:anim calcmode="lin" valueType="num">
                                      <p:cBhvr>
                                        <p:cTn id="15" dur="1000" fill="hold"/>
                                        <p:tgtEl>
                                          <p:spTgt spid="7066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eaLnBrk="1" fontAlgn="auto" hangingPunct="1">
              <a:spcAft>
                <a:spcPts val="0"/>
              </a:spcAft>
              <a:defRPr/>
            </a:pPr>
            <a:r>
              <a:rPr lang="ru-RU" b="1" dirty="0" smtClean="0">
                <a:solidFill>
                  <a:srgbClr val="FF0000"/>
                </a:solidFill>
              </a:rPr>
              <a:t>ЧЕЛОВЕКА НАДО ЛЮБИТЬ БОЛЬШИМ!</a:t>
            </a:r>
            <a:endParaRPr lang="ru-RU" dirty="0">
              <a:solidFill>
                <a:srgbClr val="FF0000"/>
              </a:solidFill>
            </a:endParaRPr>
          </a:p>
        </p:txBody>
      </p:sp>
      <p:sp>
        <p:nvSpPr>
          <p:cNvPr id="3" name="Содержимое 2"/>
          <p:cNvSpPr>
            <a:spLocks noGrp="1"/>
          </p:cNvSpPr>
          <p:nvPr>
            <p:ph sz="half" idx="1"/>
          </p:nvPr>
        </p:nvSpPr>
        <p:spPr>
          <a:xfrm>
            <a:off x="465138" y="1770063"/>
            <a:ext cx="4678362" cy="4525962"/>
          </a:xfrm>
        </p:spPr>
        <p:txBody>
          <a:bodyPr>
            <a:normAutofit fontScale="77500" lnSpcReduction="20000"/>
          </a:bodyPr>
          <a:lstStyle/>
          <a:p>
            <a:pPr marL="411480" eaLnBrk="1" fontAlgn="auto" hangingPunct="1">
              <a:spcAft>
                <a:spcPts val="0"/>
              </a:spcAft>
              <a:buFont typeface="Wingdings"/>
              <a:buChar char=""/>
              <a:defRPr/>
            </a:pPr>
            <a:r>
              <a:rPr lang="ru-RU" dirty="0" smtClean="0"/>
              <a:t> </a:t>
            </a:r>
            <a:r>
              <a:rPr lang="ru-RU" b="1" dirty="0" smtClean="0"/>
              <a:t>Многие возразят, что, дескать, все русские писатели любили "маленького человека", а Булгаков - нет. Дело в том, что все другие русские писатели или не знали "маленького человека", или спекулировали на любви к нему. А Булгаков, как и, например, Ахматова или Шаламов, "маленького человека" не любил. И правильно делал. </a:t>
            </a:r>
          </a:p>
          <a:p>
            <a:pPr marL="411480" eaLnBrk="1" fontAlgn="auto" hangingPunct="1">
              <a:spcAft>
                <a:spcPts val="0"/>
              </a:spcAft>
              <a:buFont typeface="Wingdings"/>
              <a:buChar char=""/>
              <a:defRPr/>
            </a:pPr>
            <a:r>
              <a:rPr lang="ru-RU" sz="3400" b="1" dirty="0" smtClean="0"/>
              <a:t>Человека надо любить большим. Независимо от профессии. </a:t>
            </a:r>
          </a:p>
          <a:p>
            <a:pPr marL="411480" eaLnBrk="1" fontAlgn="auto" hangingPunct="1">
              <a:spcAft>
                <a:spcPts val="0"/>
              </a:spcAft>
              <a:buFont typeface="Wingdings"/>
              <a:buChar char=""/>
              <a:defRPr/>
            </a:pPr>
            <a:endParaRPr lang="ru-RU" dirty="0"/>
          </a:p>
        </p:txBody>
      </p:sp>
      <p:pic>
        <p:nvPicPr>
          <p:cNvPr id="5" name="Содержимое 4" descr="портрет Булгакова-5.jpeg"/>
          <p:cNvPicPr>
            <a:picLocks noGrp="1" noChangeAspect="1"/>
          </p:cNvPicPr>
          <p:nvPr>
            <p:ph sz="half" idx="2"/>
          </p:nvPr>
        </p:nvPicPr>
        <p:blipFill>
          <a:blip r:embed="rId3" cstate="email"/>
          <a:stretch>
            <a:fillRect/>
          </a:stretch>
        </p:blipFill>
        <p:spPr>
          <a:xfrm>
            <a:off x="5786446" y="1714488"/>
            <a:ext cx="2747596" cy="4525962"/>
          </a:xfrm>
          <a:ln w="228600" cap="sq" cmpd="thickThin">
            <a:solidFill>
              <a:srgbClr val="000000"/>
            </a:solidFill>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from="(-#ppt_w/2)" to="(#ppt_x)" calcmode="lin" valueType="num">
                                      <p:cBhvr>
                                        <p:cTn id="27" dur="600" fill="hold">
                                          <p:stCondLst>
                                            <p:cond delay="0"/>
                                          </p:stCondLst>
                                        </p:cTn>
                                        <p:tgtEl>
                                          <p:spTgt spid="3">
                                            <p:txEl>
                                              <p:pRg st="0" end="0"/>
                                            </p:txEl>
                                          </p:spTgt>
                                        </p:tgtEl>
                                        <p:attrNameLst>
                                          <p:attrName>ppt_x</p:attrName>
                                        </p:attrNameLst>
                                      </p:cBhvr>
                                    </p:anim>
                                    <p:anim from="0" to="-1.0" calcmode="lin" valueType="num">
                                      <p:cBhvr>
                                        <p:cTn id="28" dur="200" decel="50000" autoRev="1" fill="hold">
                                          <p:stCondLst>
                                            <p:cond delay="600"/>
                                          </p:stCondLst>
                                        </p:cTn>
                                        <p:tgtEl>
                                          <p:spTgt spid="3">
                                            <p:txEl>
                                              <p:pRg st="0" end="0"/>
                                            </p:txEl>
                                          </p:spTgt>
                                        </p:tgtEl>
                                        <p:attrNameLst>
                                          <p:attrName>xshear</p:attrName>
                                        </p:attrNameLst>
                                      </p:cBhvr>
                                    </p:anim>
                                    <p:animScale>
                                      <p:cBhvr>
                                        <p:cTn id="29" dur="200" decel="100000" autoRev="1" fill="hold">
                                          <p:stCondLst>
                                            <p:cond delay="600"/>
                                          </p:stCondLst>
                                        </p:cTn>
                                        <p:tgtEl>
                                          <p:spTgt spid="3">
                                            <p:txEl>
                                              <p:pRg st="0" end="0"/>
                                            </p:txEl>
                                          </p:spTgt>
                                        </p:tgtEl>
                                      </p:cBhvr>
                                      <p:from x="100000" y="100000"/>
                                      <p:to x="80000" y="100000"/>
                                    </p:animScale>
                                    <p:anim by="(#ppt_h/3+#ppt_w*0.1)" calcmode="lin" valueType="num">
                                      <p:cBhvr additive="sum">
                                        <p:cTn id="3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from="(-#ppt_w/2)" to="(#ppt_x)" calcmode="lin" valueType="num">
                                      <p:cBhvr>
                                        <p:cTn id="35" dur="600" fill="hold">
                                          <p:stCondLst>
                                            <p:cond delay="0"/>
                                          </p:stCondLst>
                                        </p:cTn>
                                        <p:tgtEl>
                                          <p:spTgt spid="3">
                                            <p:txEl>
                                              <p:pRg st="1" end="1"/>
                                            </p:txEl>
                                          </p:spTgt>
                                        </p:tgtEl>
                                        <p:attrNameLst>
                                          <p:attrName>ppt_x</p:attrName>
                                        </p:attrNameLst>
                                      </p:cBhvr>
                                    </p:anim>
                                    <p:anim from="0" to="-1.0" calcmode="lin" valueType="num">
                                      <p:cBhvr>
                                        <p:cTn id="36" dur="200" decel="50000" autoRev="1" fill="hold">
                                          <p:stCondLst>
                                            <p:cond delay="600"/>
                                          </p:stCondLst>
                                        </p:cTn>
                                        <p:tgtEl>
                                          <p:spTgt spid="3">
                                            <p:txEl>
                                              <p:pRg st="1" end="1"/>
                                            </p:txEl>
                                          </p:spTgt>
                                        </p:tgtEl>
                                        <p:attrNameLst>
                                          <p:attrName>xshear</p:attrName>
                                        </p:attrNameLst>
                                      </p:cBhvr>
                                    </p:anim>
                                    <p:animScale>
                                      <p:cBhvr>
                                        <p:cTn id="37" dur="200" decel="100000" autoRev="1" fill="hold">
                                          <p:stCondLst>
                                            <p:cond delay="600"/>
                                          </p:stCondLst>
                                        </p:cTn>
                                        <p:tgtEl>
                                          <p:spTgt spid="3">
                                            <p:txEl>
                                              <p:pRg st="1" end="1"/>
                                            </p:txEl>
                                          </p:spTgt>
                                        </p:tgtEl>
                                      </p:cBhvr>
                                      <p:from x="100000" y="100000"/>
                                      <p:to x="80000" y="100000"/>
                                    </p:animScale>
                                    <p:anim by="(#ppt_h/3+#ppt_w*0.1)" calcmode="lin" valueType="num">
                                      <p:cBhvr additive="sum">
                                        <p:cTn id="38"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1201737"/>
          </a:xfrm>
        </p:spPr>
        <p:txBody>
          <a:bodyPr/>
          <a:lstStyle/>
          <a:p>
            <a:pPr algn="ctr" eaLnBrk="1" fontAlgn="auto" hangingPunct="1">
              <a:spcAft>
                <a:spcPts val="0"/>
              </a:spcAft>
              <a:defRPr/>
            </a:pPr>
            <a:r>
              <a:rPr lang="ru-RU" b="1" dirty="0" smtClean="0">
                <a:solidFill>
                  <a:srgbClr val="FF0000"/>
                </a:solidFill>
              </a:rPr>
              <a:t> </a:t>
            </a:r>
            <a:r>
              <a:rPr lang="ru-RU" sz="3600" b="1" dirty="0" smtClean="0">
                <a:solidFill>
                  <a:srgbClr val="FF0000"/>
                </a:solidFill>
              </a:rPr>
              <a:t>ПРОРОЧЕСКИЕ ПРЕДСКАЗАНИЯ</a:t>
            </a:r>
            <a:br>
              <a:rPr lang="ru-RU" sz="3600" b="1" dirty="0" smtClean="0">
                <a:solidFill>
                  <a:srgbClr val="FF0000"/>
                </a:solidFill>
              </a:rPr>
            </a:br>
            <a:r>
              <a:rPr lang="ru-RU" sz="3600" b="1" dirty="0" smtClean="0">
                <a:solidFill>
                  <a:srgbClr val="FF0000"/>
                </a:solidFill>
              </a:rPr>
              <a:t> М.А.БУЛГАКОВА В ПОВЕСТИ</a:t>
            </a:r>
            <a:endParaRPr lang="ru-RU" sz="3600" dirty="0">
              <a:solidFill>
                <a:srgbClr val="FF0000"/>
              </a:solidFill>
            </a:endParaRPr>
          </a:p>
        </p:txBody>
      </p:sp>
      <p:pic>
        <p:nvPicPr>
          <p:cNvPr id="5" name="Picture 5" descr="C:\Documents and Settings\Admin\Мои документы\Мои рисунки\М. А. Булгаков\м. Булгаков.jpg"/>
          <p:cNvPicPr>
            <a:picLocks noGrp="1" noChangeAspect="1" noChangeArrowheads="1"/>
          </p:cNvPicPr>
          <p:nvPr>
            <p:ph sz="half" idx="1"/>
          </p:nvPr>
        </p:nvPicPr>
        <p:blipFill>
          <a:blip r:embed="rId2" cstate="email"/>
          <a:srcRect/>
          <a:stretch>
            <a:fillRect/>
          </a:stretch>
        </p:blipFill>
        <p:spPr>
          <a:xfrm>
            <a:off x="581025" y="1928813"/>
            <a:ext cx="3562350" cy="4000500"/>
          </a:xfrm>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4357688" y="1770063"/>
            <a:ext cx="4337050" cy="4525962"/>
          </a:xfrm>
        </p:spPr>
        <p:txBody>
          <a:bodyPr>
            <a:normAutofit fontScale="92500" lnSpcReduction="10000"/>
          </a:bodyPr>
          <a:lstStyle/>
          <a:p>
            <a:pPr marL="411480" eaLnBrk="1" fontAlgn="auto" hangingPunct="1">
              <a:spcAft>
                <a:spcPts val="0"/>
              </a:spcAft>
              <a:buFont typeface="Wingdings"/>
              <a:buChar char=""/>
              <a:defRPr/>
            </a:pPr>
            <a:r>
              <a:rPr lang="ru-RU" b="1" dirty="0" smtClean="0"/>
              <a:t>Гениальный писатель еще в 1926 году предвидит будущую трагедию России, когда убогие, наглые и агрессивные </a:t>
            </a:r>
            <a:r>
              <a:rPr lang="ru-RU" b="1" dirty="0" err="1" smtClean="0"/>
              <a:t>шариковы</a:t>
            </a:r>
            <a:r>
              <a:rPr lang="ru-RU" b="1" dirty="0" smtClean="0"/>
              <a:t>, расплодившись, станут душить все им непонятное и враждебное, то есть гуманное, честное, благородное. </a:t>
            </a:r>
          </a:p>
          <a:p>
            <a:pPr marL="411480" eaLnBrk="1" fontAlgn="auto" hangingPunct="1">
              <a:spcAft>
                <a:spcPts val="0"/>
              </a:spcAft>
              <a:buFont typeface="Wingdings"/>
              <a:buChar char=""/>
              <a:defRPr/>
            </a:pP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eaLnBrk="1" fontAlgn="auto" hangingPunct="1">
              <a:spcAft>
                <a:spcPts val="0"/>
              </a:spcAft>
              <a:defRPr/>
            </a:pPr>
            <a:r>
              <a:rPr lang="ru-RU" dirty="0" smtClean="0">
                <a:solidFill>
                  <a:srgbClr val="FF0000"/>
                </a:solidFill>
              </a:rPr>
              <a:t>ОТВЕТЬ НА ВОПРОС:</a:t>
            </a:r>
            <a:endParaRPr lang="ru-RU" dirty="0">
              <a:solidFill>
                <a:srgbClr val="FF0000"/>
              </a:solidFill>
            </a:endParaRPr>
          </a:p>
        </p:txBody>
      </p:sp>
      <p:sp>
        <p:nvSpPr>
          <p:cNvPr id="48131" name="Содержимое 2"/>
          <p:cNvSpPr>
            <a:spLocks noGrp="1"/>
          </p:cNvSpPr>
          <p:nvPr>
            <p:ph sz="half" idx="1"/>
          </p:nvPr>
        </p:nvSpPr>
        <p:spPr>
          <a:xfrm>
            <a:off x="465138" y="1770063"/>
            <a:ext cx="4038600" cy="4525962"/>
          </a:xfrm>
        </p:spPr>
        <p:txBody>
          <a:bodyPr/>
          <a:lstStyle/>
          <a:p>
            <a:pPr eaLnBrk="1" hangingPunct="1"/>
            <a:r>
              <a:rPr lang="ru-RU" b="1" smtClean="0"/>
              <a:t>Как вы думаете, почему в 1925г.  В советской России повесть “Собачье сердце” была запрещена?</a:t>
            </a:r>
          </a:p>
          <a:p>
            <a:pPr eaLnBrk="1" hangingPunct="1"/>
            <a:r>
              <a:rPr lang="ru-RU" b="1" smtClean="0"/>
              <a:t>Чего боялись  советские чиновники?</a:t>
            </a:r>
          </a:p>
        </p:txBody>
      </p:sp>
      <p:pic>
        <p:nvPicPr>
          <p:cNvPr id="49157" name="Picture 5" descr="C:\Documents and Settings\Admin\Мои документы\Мои рисунки\Булгаков-2\фон к собачьему ч сердцу.jpg"/>
          <p:cNvPicPr>
            <a:picLocks noGrp="1" noChangeAspect="1" noChangeArrowheads="1"/>
          </p:cNvPicPr>
          <p:nvPr>
            <p:ph sz="half" idx="2"/>
          </p:nvPr>
        </p:nvPicPr>
        <p:blipFill>
          <a:blip r:embed="rId2" cstate="email"/>
          <a:srcRect/>
          <a:stretch>
            <a:fillRect/>
          </a:stretch>
        </p:blipFill>
        <p:spPr>
          <a:xfrm>
            <a:off x="5246688" y="2018506"/>
            <a:ext cx="2857500" cy="4029075"/>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915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48131">
                                            <p:txEl>
                                              <p:pRg st="0" end="0"/>
                                            </p:txEl>
                                          </p:spTgt>
                                        </p:tgtEl>
                                        <p:attrNameLst>
                                          <p:attrName>style.visibility</p:attrName>
                                        </p:attrNameLst>
                                      </p:cBhvr>
                                      <p:to>
                                        <p:strVal val="visible"/>
                                      </p:to>
                                    </p:set>
                                    <p:anim calcmode="discrete" valueType="clr">
                                      <p:cBhvr override="childStyle">
                                        <p:cTn id="19" dur="80"/>
                                        <p:tgtEl>
                                          <p:spTgt spid="481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8131">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48131">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48131">
                                            <p:txEl>
                                              <p:pRg st="1" end="1"/>
                                            </p:txEl>
                                          </p:spTgt>
                                        </p:tgtEl>
                                        <p:attrNameLst>
                                          <p:attrName>style.visibility</p:attrName>
                                        </p:attrNameLst>
                                      </p:cBhvr>
                                      <p:to>
                                        <p:strVal val="visible"/>
                                      </p:to>
                                    </p:set>
                                    <p:anim calcmode="discrete" valueType="clr">
                                      <p:cBhvr override="childStyle">
                                        <p:cTn id="26" dur="80"/>
                                        <p:tgtEl>
                                          <p:spTgt spid="4813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8131">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4813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eaLnBrk="1" fontAlgn="auto" hangingPunct="1">
              <a:spcAft>
                <a:spcPts val="0"/>
              </a:spcAft>
              <a:defRPr/>
            </a:pPr>
            <a:r>
              <a:rPr lang="ru-RU" b="1" dirty="0" smtClean="0">
                <a:solidFill>
                  <a:srgbClr val="FF0000"/>
                </a:solidFill>
              </a:rPr>
              <a:t>ПРОБЛЕМНЫЙ ВОПРОС К УРОКУ</a:t>
            </a:r>
            <a:endParaRPr lang="ru-RU" b="1" dirty="0">
              <a:solidFill>
                <a:srgbClr val="FF0000"/>
              </a:solidFill>
            </a:endParaRPr>
          </a:p>
        </p:txBody>
      </p:sp>
      <p:sp>
        <p:nvSpPr>
          <p:cNvPr id="74755" name="Содержимое 2"/>
          <p:cNvSpPr>
            <a:spLocks noGrp="1"/>
          </p:cNvSpPr>
          <p:nvPr>
            <p:ph sz="half" idx="1"/>
          </p:nvPr>
        </p:nvSpPr>
        <p:spPr>
          <a:xfrm>
            <a:off x="465138" y="1770063"/>
            <a:ext cx="4038600" cy="2444750"/>
          </a:xfrm>
        </p:spPr>
        <p:txBody>
          <a:bodyPr/>
          <a:lstStyle/>
          <a:p>
            <a:pPr eaLnBrk="1" hangingPunct="1"/>
            <a:r>
              <a:rPr lang="ru-RU" b="1" smtClean="0"/>
              <a:t>Можно ли повесть М. Булгакова «Собачье сердце назвать </a:t>
            </a:r>
            <a:r>
              <a:rPr lang="ru-RU" b="1" smtClean="0">
                <a:solidFill>
                  <a:srgbClr val="FFFF00"/>
                </a:solidFill>
              </a:rPr>
              <a:t>«острым памфлетом на современность»?</a:t>
            </a:r>
          </a:p>
          <a:p>
            <a:pPr eaLnBrk="1" hangingPunct="1">
              <a:buFont typeface="Wingdings" pitchFamily="2" charset="2"/>
              <a:buNone/>
            </a:pPr>
            <a:endParaRPr lang="ru-RU" smtClean="0"/>
          </a:p>
        </p:txBody>
      </p:sp>
      <p:pic>
        <p:nvPicPr>
          <p:cNvPr id="74756" name="Picture 4" descr="C:\Documents and Settings\Admin\Мои документы\Мои рисунки\Булгаков-2\создатель и его непутевое создание.jpg"/>
          <p:cNvPicPr>
            <a:picLocks noGrp="1" noChangeAspect="1" noChangeArrowheads="1"/>
          </p:cNvPicPr>
          <p:nvPr>
            <p:ph sz="half" idx="2"/>
          </p:nvPr>
        </p:nvPicPr>
        <p:blipFill>
          <a:blip r:embed="rId2" cstate="email"/>
          <a:srcRect/>
          <a:stretch>
            <a:fillRect/>
          </a:stretch>
        </p:blipFill>
        <p:spPr>
          <a:xfrm>
            <a:off x="4656138" y="2000239"/>
            <a:ext cx="4038600" cy="3551249"/>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74756"/>
                                        </p:tgtEl>
                                        <p:attrNameLst>
                                          <p:attrName>style.visibility</p:attrName>
                                        </p:attrNameLst>
                                      </p:cBhvr>
                                      <p:to>
                                        <p:strVal val="visible"/>
                                      </p:to>
                                    </p:set>
                                    <p:animEffect transition="in" filter="fade">
                                      <p:cBhvr>
                                        <p:cTn id="15" dur="2000"/>
                                        <p:tgtEl>
                                          <p:spTgt spid="74756"/>
                                        </p:tgtEl>
                                      </p:cBhvr>
                                    </p:animEffect>
                                    <p:anim calcmode="lin" valueType="num">
                                      <p:cBhvr>
                                        <p:cTn id="16" dur="2000" fill="hold"/>
                                        <p:tgtEl>
                                          <p:spTgt spid="74756"/>
                                        </p:tgtEl>
                                        <p:attrNameLst>
                                          <p:attrName>style.rotation</p:attrName>
                                        </p:attrNameLst>
                                      </p:cBhvr>
                                      <p:tavLst>
                                        <p:tav tm="0">
                                          <p:val>
                                            <p:fltVal val="720"/>
                                          </p:val>
                                        </p:tav>
                                        <p:tav tm="100000">
                                          <p:val>
                                            <p:fltVal val="0"/>
                                          </p:val>
                                        </p:tav>
                                      </p:tavLst>
                                    </p:anim>
                                    <p:anim calcmode="lin" valueType="num">
                                      <p:cBhvr>
                                        <p:cTn id="17" dur="2000" fill="hold"/>
                                        <p:tgtEl>
                                          <p:spTgt spid="74756"/>
                                        </p:tgtEl>
                                        <p:attrNameLst>
                                          <p:attrName>ppt_h</p:attrName>
                                        </p:attrNameLst>
                                      </p:cBhvr>
                                      <p:tavLst>
                                        <p:tav tm="0">
                                          <p:val>
                                            <p:fltVal val="0"/>
                                          </p:val>
                                        </p:tav>
                                        <p:tav tm="100000">
                                          <p:val>
                                            <p:strVal val="#ppt_h"/>
                                          </p:val>
                                        </p:tav>
                                      </p:tavLst>
                                    </p:anim>
                                    <p:anim calcmode="lin" valueType="num">
                                      <p:cBhvr>
                                        <p:cTn id="18" dur="2000" fill="hold"/>
                                        <p:tgtEl>
                                          <p:spTgt spid="7475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74755">
                                            <p:txEl>
                                              <p:pRg st="0" end="0"/>
                                            </p:txEl>
                                          </p:spTgt>
                                        </p:tgtEl>
                                        <p:attrNameLst>
                                          <p:attrName>style.visibility</p:attrName>
                                        </p:attrNameLst>
                                      </p:cBhvr>
                                      <p:to>
                                        <p:strVal val="visible"/>
                                      </p:to>
                                    </p:set>
                                    <p:animScale>
                                      <p:cBhvr>
                                        <p:cTn id="23" dur="1000" decel="50000" fill="hold">
                                          <p:stCondLst>
                                            <p:cond delay="0"/>
                                          </p:stCondLst>
                                        </p:cTn>
                                        <p:tgtEl>
                                          <p:spTgt spid="7475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4755">
                                            <p:txEl>
                                              <p:pRg st="0" end="0"/>
                                            </p:txEl>
                                          </p:spTgt>
                                        </p:tgtEl>
                                        <p:attrNameLst>
                                          <p:attrName>ppt_x</p:attrName>
                                          <p:attrName>ppt_y</p:attrName>
                                        </p:attrNameLst>
                                      </p:cBhvr>
                                    </p:animMotion>
                                    <p:animEffect transition="in" filter="fade">
                                      <p:cBhvr>
                                        <p:cTn id="25" dur="1000"/>
                                        <p:tgtEl>
                                          <p:spTgt spid="74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475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b="1" dirty="0" smtClean="0">
                <a:solidFill>
                  <a:srgbClr val="FF0000"/>
                </a:solidFill>
              </a:rPr>
              <a:t>САТИРИЧЕСКИЙ ПАМФЛЕТ</a:t>
            </a:r>
            <a:endParaRPr lang="ru-RU" b="1" dirty="0">
              <a:solidFill>
                <a:srgbClr val="FF0000"/>
              </a:solidFill>
            </a:endParaRPr>
          </a:p>
        </p:txBody>
      </p:sp>
      <p:sp>
        <p:nvSpPr>
          <p:cNvPr id="3" name="Содержимое 2"/>
          <p:cNvSpPr>
            <a:spLocks noGrp="1"/>
          </p:cNvSpPr>
          <p:nvPr>
            <p:ph sz="half" idx="1"/>
          </p:nvPr>
        </p:nvSpPr>
        <p:spPr>
          <a:xfrm>
            <a:off x="465138" y="1770063"/>
            <a:ext cx="8107362" cy="4525962"/>
          </a:xfrm>
        </p:spPr>
        <p:txBody>
          <a:bodyPr>
            <a:normAutofit fontScale="92500" lnSpcReduction="20000"/>
          </a:bodyPr>
          <a:lstStyle/>
          <a:p>
            <a:pPr marL="411480" eaLnBrk="1" fontAlgn="auto" hangingPunct="1">
              <a:spcAft>
                <a:spcPts val="0"/>
              </a:spcAft>
              <a:buFont typeface="Wingdings"/>
              <a:buChar char=""/>
              <a:defRPr/>
            </a:pPr>
            <a:r>
              <a:rPr lang="ru-RU" b="1" dirty="0" smtClean="0"/>
              <a:t>Сам «новый» социально-бытовой </a:t>
            </a:r>
            <a:r>
              <a:rPr lang="ru-RU" b="1" dirty="0" err="1" smtClean="0"/>
              <a:t>микропорядок</a:t>
            </a:r>
            <a:r>
              <a:rPr lang="ru-RU" b="1" dirty="0" smtClean="0"/>
              <a:t> изображается в стиле </a:t>
            </a:r>
            <a:r>
              <a:rPr lang="ru-RU" b="1" dirty="0" smtClean="0">
                <a:solidFill>
                  <a:srgbClr val="FFFF00"/>
                </a:solidFill>
              </a:rPr>
              <a:t>сатирического памфлета</a:t>
            </a:r>
            <a:r>
              <a:rPr lang="ru-RU" b="1" dirty="0" smtClean="0"/>
              <a:t>. Булгаков использует прием гротеска (поведение </a:t>
            </a:r>
            <a:r>
              <a:rPr lang="ru-RU" b="1" dirty="0" err="1" smtClean="0"/>
              <a:t>Шарикова</a:t>
            </a:r>
            <a:r>
              <a:rPr lang="ru-RU" b="1" dirty="0" smtClean="0"/>
              <a:t>, образы членов домкома), комической буффонады (сцена ловли кота). При всей невероятности, фантастичности повести, она отличается удивительным правдоподобием. Это не только узнаваемые конкретные приметы времени. Это — сам городской пейзаж, место действия: </a:t>
            </a:r>
            <a:r>
              <a:rPr lang="ru-RU" b="1" dirty="0" err="1" smtClean="0"/>
              <a:t>Обуховский</a:t>
            </a:r>
            <a:r>
              <a:rPr lang="ru-RU" b="1" dirty="0" smtClean="0"/>
              <a:t> переулок, дом, квартира, ее быт, облик и поведение персонажей и т. п. В результате нереальная история с Шариковым воспринимается читателем вполне реально.</a:t>
            </a:r>
          </a:p>
          <a:p>
            <a:pPr marL="411480" eaLnBrk="1" fontAlgn="auto" hangingPunct="1">
              <a:spcAft>
                <a:spcPts val="0"/>
              </a:spcAft>
              <a:buFont typeface="Wingdings"/>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b="1" dirty="0" smtClean="0">
                <a:solidFill>
                  <a:srgbClr val="FF0000"/>
                </a:solidFill>
              </a:rPr>
              <a:t>АКТУАЛЬНОСТЬ ПОВЕСТИ</a:t>
            </a:r>
            <a:endParaRPr lang="ru-RU" b="1" dirty="0">
              <a:solidFill>
                <a:srgbClr val="FF0000"/>
              </a:solidFill>
            </a:endParaRPr>
          </a:p>
        </p:txBody>
      </p:sp>
      <p:sp>
        <p:nvSpPr>
          <p:cNvPr id="3" name="Содержимое 2"/>
          <p:cNvSpPr>
            <a:spLocks noGrp="1"/>
          </p:cNvSpPr>
          <p:nvPr>
            <p:ph sz="half" idx="1"/>
          </p:nvPr>
        </p:nvSpPr>
        <p:spPr>
          <a:xfrm>
            <a:off x="465138" y="1428750"/>
            <a:ext cx="4749800" cy="5143500"/>
          </a:xfrm>
        </p:spPr>
        <p:txBody>
          <a:bodyPr/>
          <a:lstStyle/>
          <a:p>
            <a:pPr eaLnBrk="1" hangingPunct="1">
              <a:buFont typeface="Wingdings" pitchFamily="2" charset="2"/>
              <a:buNone/>
            </a:pPr>
            <a:r>
              <a:rPr lang="ru-RU" sz="2000" b="1" smtClean="0"/>
              <a:t>      Это история не только превращений Шарикова, но прежде всего — история общества,  развивающегося по абсурдным, иррациональным законам. Если фантастический план повести сюжетно завершен, то нравственно-философский остается открытым: шариковы продолжают плодиться, размножаться  и  утверждаться в жизни, а значит, “чудовищная история” общества продолжается. Трагические прогнозы Булгакова, к сожалению, оправдались, что подтвердилось в 30—50-е годы, в период формирования сталинщины,  и  позднее.</a:t>
            </a:r>
          </a:p>
          <a:p>
            <a:pPr eaLnBrk="1" hangingPunct="1">
              <a:buFont typeface="Wingdings" pitchFamily="2" charset="2"/>
              <a:buNone/>
            </a:pPr>
            <a:r>
              <a:rPr lang="ru-RU" sz="2000" b="1" smtClean="0"/>
              <a:t/>
            </a:r>
            <a:br>
              <a:rPr lang="ru-RU" sz="2000" b="1" smtClean="0"/>
            </a:br>
            <a:endParaRPr lang="ru-RU" sz="2000" b="1" smtClean="0"/>
          </a:p>
        </p:txBody>
      </p:sp>
      <p:pic>
        <p:nvPicPr>
          <p:cNvPr id="76804" name="Picture 2" descr="C:\Documents and Settings\Admin\Мои документы\Мои рисунки\Булгаков-2\шариков -5.jpg"/>
          <p:cNvPicPr>
            <a:picLocks noGrp="1" noChangeAspect="1" noChangeArrowheads="1"/>
          </p:cNvPicPr>
          <p:nvPr>
            <p:ph sz="half" idx="2"/>
          </p:nvPr>
        </p:nvPicPr>
        <p:blipFill>
          <a:blip r:embed="rId2" cstate="email"/>
          <a:srcRect/>
          <a:stretch>
            <a:fillRect/>
          </a:stretch>
        </p:blipFill>
        <p:spPr>
          <a:xfrm>
            <a:off x="5572125" y="2500313"/>
            <a:ext cx="3000375" cy="31432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4"/>
                                        </p:tgtEl>
                                        <p:attrNameLst>
                                          <p:attrName>style.visibility</p:attrName>
                                        </p:attrNameLst>
                                      </p:cBhvr>
                                      <p:to>
                                        <p:strVal val="visible"/>
                                      </p:to>
                                    </p:set>
                                    <p:anim calcmode="lin" valueType="num">
                                      <p:cBhvr additive="base">
                                        <p:cTn id="13" dur="500" fill="hold"/>
                                        <p:tgtEl>
                                          <p:spTgt spid="76804"/>
                                        </p:tgtEl>
                                        <p:attrNameLst>
                                          <p:attrName>ppt_x</p:attrName>
                                        </p:attrNameLst>
                                      </p:cBhvr>
                                      <p:tavLst>
                                        <p:tav tm="0">
                                          <p:val>
                                            <p:strVal val="#ppt_x"/>
                                          </p:val>
                                        </p:tav>
                                        <p:tav tm="100000">
                                          <p:val>
                                            <p:strVal val="#ppt_x"/>
                                          </p:val>
                                        </p:tav>
                                      </p:tavLst>
                                    </p:anim>
                                    <p:anim calcmode="lin" valueType="num">
                                      <p:cBhvr additive="base">
                                        <p:cTn id="14"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1273175"/>
          </a:xfrm>
        </p:spPr>
        <p:txBody>
          <a:bodyPr/>
          <a:lstStyle/>
          <a:p>
            <a:pPr algn="ctr" eaLnBrk="1" fontAlgn="auto" hangingPunct="1">
              <a:spcAft>
                <a:spcPts val="0"/>
              </a:spcAft>
              <a:defRPr/>
            </a:pPr>
            <a:r>
              <a:rPr lang="ru-RU" b="1" dirty="0" smtClean="0">
                <a:solidFill>
                  <a:srgbClr val="FF0000"/>
                </a:solidFill>
              </a:rPr>
              <a:t>ТРАГИЧЕСКАЯ СУДЬБА ПИСАТЕЛЯ В ЭПОХУ СОЦИАЛИЗМА</a:t>
            </a:r>
            <a:endParaRPr lang="ru-RU" b="1" dirty="0">
              <a:solidFill>
                <a:srgbClr val="FF0000"/>
              </a:solidFill>
            </a:endParaRPr>
          </a:p>
        </p:txBody>
      </p:sp>
      <p:sp>
        <p:nvSpPr>
          <p:cNvPr id="78851" name="Содержимое 2"/>
          <p:cNvSpPr>
            <a:spLocks noGrp="1"/>
          </p:cNvSpPr>
          <p:nvPr>
            <p:ph sz="half" idx="1"/>
          </p:nvPr>
        </p:nvSpPr>
        <p:spPr>
          <a:xfrm>
            <a:off x="465138" y="1770063"/>
            <a:ext cx="8250237" cy="4525962"/>
          </a:xfrm>
        </p:spPr>
        <p:txBody>
          <a:bodyPr/>
          <a:lstStyle/>
          <a:p>
            <a:pPr eaLnBrk="1" hangingPunct="1"/>
            <a:r>
              <a:rPr lang="ru-RU" sz="2400" b="1" smtClean="0"/>
              <a:t>Творчество Булгакова-  вершинное явление русской художественной культуры двадцатого века. Трагична судьба Мастера, лишенного возможности быть напечатанным, услышанным. С 1927 года по 1940, до дня своей смерти, Булгаков не увидел ни одной своей строчки в печати. Булгаков был своего рода пророком. С горьким чувством он пишет, что после окончания войны (1-ой мировой) : </a:t>
            </a:r>
            <a:r>
              <a:rPr lang="ru-RU" sz="2400" b="1" i="1" smtClean="0">
                <a:solidFill>
                  <a:srgbClr val="FFFF00"/>
                </a:solidFill>
              </a:rPr>
              <a:t>"... западные страны зализывают свои раны, они поправятся, очень скоро поправятся (и будут процветать!) , а мы... мы будем драться, мы будем платить за безумие дней Октябрьских,... за все</a:t>
            </a:r>
            <a:r>
              <a:rPr lang="ru-RU" sz="2400" i="1" smtClean="0">
                <a:solidFill>
                  <a:srgbClr val="FFFF00"/>
                </a:solidFill>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8851">
                                            <p:txEl>
                                              <p:pRg st="0" end="0"/>
                                            </p:txEl>
                                          </p:spTgt>
                                        </p:tgtEl>
                                        <p:attrNameLst>
                                          <p:attrName>style.visibility</p:attrName>
                                        </p:attrNameLst>
                                      </p:cBhvr>
                                      <p:to>
                                        <p:strVal val="visible"/>
                                      </p:to>
                                    </p:set>
                                    <p:anim calcmode="lin" valueType="num">
                                      <p:cBhvr additive="base">
                                        <p:cTn id="11"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88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dirty="0" smtClean="0">
                <a:solidFill>
                  <a:srgbClr val="FF0000"/>
                </a:solidFill>
              </a:rPr>
              <a:t>СЕМЬЯ ПИСАТЕЛЯ</a:t>
            </a:r>
            <a:endParaRPr lang="ru-RU" dirty="0">
              <a:solidFill>
                <a:srgbClr val="FF0000"/>
              </a:solidFill>
            </a:endParaRPr>
          </a:p>
        </p:txBody>
      </p:sp>
      <p:sp>
        <p:nvSpPr>
          <p:cNvPr id="3" name="Содержимое 2"/>
          <p:cNvSpPr>
            <a:spLocks noGrp="1"/>
          </p:cNvSpPr>
          <p:nvPr>
            <p:ph sz="half" idx="1"/>
          </p:nvPr>
        </p:nvSpPr>
        <p:spPr>
          <a:xfrm>
            <a:off x="465138" y="1770063"/>
            <a:ext cx="4038600" cy="4525962"/>
          </a:xfrm>
        </p:spPr>
        <p:txBody>
          <a:bodyPr>
            <a:normAutofit fontScale="70000" lnSpcReduction="20000"/>
          </a:bodyPr>
          <a:lstStyle/>
          <a:p>
            <a:pPr marL="411480" eaLnBrk="1" fontAlgn="auto" hangingPunct="1">
              <a:spcAft>
                <a:spcPts val="0"/>
              </a:spcAft>
              <a:buFont typeface="Wingdings"/>
              <a:buChar char=""/>
              <a:defRPr/>
            </a:pPr>
            <a:r>
              <a:rPr lang="ru-RU" b="1" dirty="0" smtClean="0"/>
              <a:t>Отец писателя, Афанасий Иванович Булгаков, был родом из Орла и происходил из семьи священника. В Орле Афанасий Иванович окончил духовную семинарию, а ко времени рождения Михаила был магистром богословия и профессором Киевской духовной академии по кафедре истории и разбора западных исповеданий. Он является редким специалистом по демонологии, так что эта тема могла заинтересовать будущего писателя еще в родительском доме</a:t>
            </a:r>
            <a:endParaRPr lang="ru-RU" dirty="0"/>
          </a:p>
        </p:txBody>
      </p:sp>
      <p:pic>
        <p:nvPicPr>
          <p:cNvPr id="14340" name="Содержимое 12" descr="фото Булгакова.jpg"/>
          <p:cNvPicPr>
            <a:picLocks noGrp="1" noChangeAspect="1"/>
          </p:cNvPicPr>
          <p:nvPr>
            <p:ph sz="half" idx="2"/>
          </p:nvPr>
        </p:nvPicPr>
        <p:blipFill>
          <a:blip r:embed="rId2" cstate="email"/>
          <a:stretch>
            <a:fillRect/>
          </a:stretch>
        </p:blipFill>
        <p:spPr>
          <a:xfrm>
            <a:off x="4784382" y="1770063"/>
            <a:ext cx="3782112" cy="4525962"/>
          </a:xfrm>
          <a:prstGeom prst="roundRect">
            <a:avLst>
              <a:gd name="adj" fmla="val 4167"/>
            </a:avLst>
          </a:prstGeom>
          <a:solidFill>
            <a:srgbClr val="FFFFFF"/>
          </a:solidFill>
          <a:ln w="76200" cap="sq">
            <a:solidFill>
              <a:srgbClr val="292929"/>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fade">
                                      <p:cBhvr>
                                        <p:cTn id="13" dur="1000"/>
                                        <p:tgtEl>
                                          <p:spTgt spid="14340"/>
                                        </p:tgtEl>
                                      </p:cBhvr>
                                    </p:animEffect>
                                    <p:anim calcmode="lin" valueType="num">
                                      <p:cBhvr>
                                        <p:cTn id="14" dur="1000" fill="hold"/>
                                        <p:tgtEl>
                                          <p:spTgt spid="14340"/>
                                        </p:tgtEl>
                                        <p:attrNameLst>
                                          <p:attrName>ppt_x</p:attrName>
                                        </p:attrNameLst>
                                      </p:cBhvr>
                                      <p:tavLst>
                                        <p:tav tm="0">
                                          <p:val>
                                            <p:strVal val="#ppt_x"/>
                                          </p:val>
                                        </p:tav>
                                        <p:tav tm="100000">
                                          <p:val>
                                            <p:strVal val="#ppt_x"/>
                                          </p:val>
                                        </p:tav>
                                      </p:tavLst>
                                    </p:anim>
                                    <p:anim calcmode="lin" valueType="num">
                                      <p:cBhvr>
                                        <p:cTn id="15"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a:xfrm>
            <a:off x="457200" y="357188"/>
            <a:ext cx="8229600" cy="1857375"/>
          </a:xfrm>
        </p:spPr>
        <p:txBody>
          <a:bodyPr/>
          <a:lstStyle/>
          <a:p>
            <a:pPr algn="ctr" eaLnBrk="1" fontAlgn="auto" hangingPunct="1">
              <a:spcAft>
                <a:spcPts val="0"/>
              </a:spcAft>
              <a:defRPr/>
            </a:pPr>
            <a:r>
              <a:rPr lang="ru-RU" sz="3600" b="1" dirty="0" smtClean="0">
                <a:solidFill>
                  <a:srgbClr val="FF0000"/>
                </a:solidFill>
              </a:rPr>
              <a:t>Дом – музей Булгакова в Москве, стены которого исписаны рисунками к его произведениям</a:t>
            </a:r>
          </a:p>
        </p:txBody>
      </p:sp>
      <p:pic>
        <p:nvPicPr>
          <p:cNvPr id="59394" name="Picture 2" descr="C:\Documents and Settings\Admin\Мои документы\Мои рисунки\М. А. Булгаков\Дом -музей Булгакова, СТЕНЫ КОТОРОГШО ИСМПИСАНЫ ПОКЛОН.jpg"/>
          <p:cNvPicPr>
            <a:picLocks noGrp="1" noChangeAspect="1" noChangeArrowheads="1"/>
          </p:cNvPicPr>
          <p:nvPr>
            <p:ph sz="half" idx="1"/>
          </p:nvPr>
        </p:nvPicPr>
        <p:blipFill>
          <a:blip r:embed="rId2" cstate="email"/>
          <a:stretch>
            <a:fillRect/>
          </a:stretch>
        </p:blipFill>
        <p:spPr>
          <a:xfrm>
            <a:off x="714375" y="2357438"/>
            <a:ext cx="7429500" cy="3929062"/>
          </a:xfrm>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a:xfrm>
            <a:off x="4357688" y="5000625"/>
            <a:ext cx="4429125" cy="1214438"/>
          </a:xfrm>
        </p:spPr>
        <p:txBody>
          <a:bodyPr/>
          <a:lstStyle/>
          <a:p>
            <a:pPr algn="ctr" eaLnBrk="1" fontAlgn="auto" hangingPunct="1">
              <a:spcAft>
                <a:spcPts val="0"/>
              </a:spcAft>
              <a:defRPr/>
            </a:pPr>
            <a:r>
              <a:rPr lang="ru-RU" sz="1800" b="1" dirty="0" smtClean="0">
                <a:solidFill>
                  <a:schemeClr val="tx1"/>
                </a:solidFill>
                <a:latin typeface="Arial" pitchFamily="34" charset="0"/>
                <a:cs typeface="Arial" pitchFamily="34" charset="0"/>
              </a:rPr>
              <a:t>Подъезд дома, в котором жил писатель, расписанный рисунками к его бессмертным произведениям почитателями его таланта</a:t>
            </a:r>
          </a:p>
        </p:txBody>
      </p:sp>
      <p:pic>
        <p:nvPicPr>
          <p:cNvPr id="20" name="Содержимое 19" descr="КАРТИНЫ ПО МОТИВАМ ТЬВОРЧЕСТВА бУЛГАКОВА.jpg"/>
          <p:cNvPicPr>
            <a:picLocks noGrp="1" noChangeAspect="1"/>
          </p:cNvPicPr>
          <p:nvPr>
            <p:ph sz="half" idx="2"/>
          </p:nvPr>
        </p:nvPicPr>
        <p:blipFill>
          <a:blip r:embed="rId2" cstate="email"/>
          <a:stretch>
            <a:fillRect/>
          </a:stretch>
        </p:blipFill>
        <p:spPr>
          <a:xfrm>
            <a:off x="4429124" y="1285860"/>
            <a:ext cx="4500594" cy="3571900"/>
          </a:xfrm>
          <a:effectLst>
            <a:softEdge rad="112500"/>
          </a:effectLst>
        </p:spPr>
      </p:pic>
      <p:pic>
        <p:nvPicPr>
          <p:cNvPr id="77829" name="Picture 5" descr="C:\Documents and Settings\Admin\Мои документы\Мои рисунки\М. А. Булгаков\дом, где жил Булгаков вместе с родит с 1906-1919г.jpg"/>
          <p:cNvPicPr>
            <a:picLocks noGrp="1" noChangeAspect="1" noChangeArrowheads="1"/>
          </p:cNvPicPr>
          <p:nvPr>
            <p:ph sz="half" idx="1"/>
          </p:nvPr>
        </p:nvPicPr>
        <p:blipFill>
          <a:blip r:embed="rId3" cstate="email"/>
          <a:srcRect/>
          <a:stretch>
            <a:fillRect/>
          </a:stretch>
        </p:blipFill>
        <p:spPr>
          <a:xfrm>
            <a:off x="357158" y="428604"/>
            <a:ext cx="4038600" cy="3071834"/>
          </a:xfrm>
          <a:effectLst>
            <a:softEdge rad="112500"/>
          </a:effectLst>
        </p:spPr>
      </p:pic>
      <p:pic>
        <p:nvPicPr>
          <p:cNvPr id="79877" name="Picture 6" descr="C:\Documents and Settings\Admin\Мои документы\Мои рисунки\БУлгаков\БАРЕЛЬЕФ бУЛГАКОВА НА ДОМЕ.jpg"/>
          <p:cNvPicPr>
            <a:picLocks noChangeAspect="1" noChangeArrowheads="1"/>
          </p:cNvPicPr>
          <p:nvPr/>
        </p:nvPicPr>
        <p:blipFill>
          <a:blip r:embed="rId4" cstate="email"/>
          <a:srcRect/>
          <a:stretch>
            <a:fillRect/>
          </a:stretch>
        </p:blipFill>
        <p:spPr bwMode="auto">
          <a:xfrm>
            <a:off x="1357313" y="4572000"/>
            <a:ext cx="2143125" cy="2286000"/>
          </a:xfrm>
          <a:prstGeom prst="rect">
            <a:avLst/>
          </a:prstGeom>
          <a:noFill/>
          <a:ln w="9525">
            <a:noFill/>
            <a:miter lim="800000"/>
            <a:headEnd/>
            <a:tailEnd/>
          </a:ln>
        </p:spPr>
      </p:pic>
      <p:graphicFrame>
        <p:nvGraphicFramePr>
          <p:cNvPr id="9" name="Таблица 8"/>
          <p:cNvGraphicFramePr>
            <a:graphicFrameLocks noGrp="1"/>
          </p:cNvGraphicFramePr>
          <p:nvPr/>
        </p:nvGraphicFramePr>
        <p:xfrm>
          <a:off x="355600" y="3630613"/>
          <a:ext cx="3930650" cy="639762"/>
        </p:xfrm>
        <a:graphic>
          <a:graphicData uri="http://schemas.openxmlformats.org/drawingml/2006/table">
            <a:tbl>
              <a:tblPr/>
              <a:tblGrid>
                <a:gridCol w="3931406"/>
              </a:tblGrid>
              <a:tr h="409433">
                <a:tc>
                  <a:txBody>
                    <a:bodyPr/>
                    <a:lstStyle/>
                    <a:p>
                      <a:pPr algn="ctr"/>
                      <a:r>
                        <a:rPr lang="ru-RU" b="1" dirty="0" smtClean="0"/>
                        <a:t>Письменный</a:t>
                      </a:r>
                      <a:r>
                        <a:rPr lang="ru-RU" b="1" baseline="0" dirty="0" smtClean="0"/>
                        <a:t> стол М. А. Булгакова в его доме- музее</a:t>
                      </a:r>
                      <a:endParaRPr lang="ru-RU"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fade">
                                      <p:cBhvr>
                                        <p:cTn id="7" dur="2000"/>
                                        <p:tgtEl>
                                          <p:spTgt spid="79877"/>
                                        </p:tgtEl>
                                      </p:cBhvr>
                                    </p:animEffect>
                                    <p:anim calcmode="lin" valueType="num">
                                      <p:cBhvr>
                                        <p:cTn id="8" dur="2000" fill="hold"/>
                                        <p:tgtEl>
                                          <p:spTgt spid="79877"/>
                                        </p:tgtEl>
                                        <p:attrNameLst>
                                          <p:attrName>style.rotation</p:attrName>
                                        </p:attrNameLst>
                                      </p:cBhvr>
                                      <p:tavLst>
                                        <p:tav tm="0">
                                          <p:val>
                                            <p:fltVal val="720"/>
                                          </p:val>
                                        </p:tav>
                                        <p:tav tm="100000">
                                          <p:val>
                                            <p:fltVal val="0"/>
                                          </p:val>
                                        </p:tav>
                                      </p:tavLst>
                                    </p:anim>
                                    <p:anim calcmode="lin" valueType="num">
                                      <p:cBhvr>
                                        <p:cTn id="9" dur="2000" fill="hold"/>
                                        <p:tgtEl>
                                          <p:spTgt spid="79877"/>
                                        </p:tgtEl>
                                        <p:attrNameLst>
                                          <p:attrName>ppt_h</p:attrName>
                                        </p:attrNameLst>
                                      </p:cBhvr>
                                      <p:tavLst>
                                        <p:tav tm="0">
                                          <p:val>
                                            <p:fltVal val="0"/>
                                          </p:val>
                                        </p:tav>
                                        <p:tav tm="100000">
                                          <p:val>
                                            <p:strVal val="#ppt_h"/>
                                          </p:val>
                                        </p:tav>
                                      </p:tavLst>
                                    </p:anim>
                                    <p:anim calcmode="lin" valueType="num">
                                      <p:cBhvr>
                                        <p:cTn id="10" dur="2000" fill="hold"/>
                                        <p:tgtEl>
                                          <p:spTgt spid="7987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77829"/>
                                        </p:tgtEl>
                                        <p:attrNameLst>
                                          <p:attrName>style.visibility</p:attrName>
                                        </p:attrNameLst>
                                      </p:cBhvr>
                                      <p:to>
                                        <p:strVal val="visible"/>
                                      </p:to>
                                    </p:set>
                                    <p:animEffect transition="in" filter="fade">
                                      <p:cBhvr>
                                        <p:cTn id="15" dur="2000"/>
                                        <p:tgtEl>
                                          <p:spTgt spid="77829"/>
                                        </p:tgtEl>
                                      </p:cBhvr>
                                    </p:animEffect>
                                    <p:anim calcmode="lin" valueType="num">
                                      <p:cBhvr>
                                        <p:cTn id="16" dur="2000" fill="hold"/>
                                        <p:tgtEl>
                                          <p:spTgt spid="77829"/>
                                        </p:tgtEl>
                                        <p:attrNameLst>
                                          <p:attrName>style.rotation</p:attrName>
                                        </p:attrNameLst>
                                      </p:cBhvr>
                                      <p:tavLst>
                                        <p:tav tm="0">
                                          <p:val>
                                            <p:fltVal val="720"/>
                                          </p:val>
                                        </p:tav>
                                        <p:tav tm="100000">
                                          <p:val>
                                            <p:fltVal val="0"/>
                                          </p:val>
                                        </p:tav>
                                      </p:tavLst>
                                    </p:anim>
                                    <p:anim calcmode="lin" valueType="num">
                                      <p:cBhvr>
                                        <p:cTn id="17" dur="2000" fill="hold"/>
                                        <p:tgtEl>
                                          <p:spTgt spid="77829"/>
                                        </p:tgtEl>
                                        <p:attrNameLst>
                                          <p:attrName>ppt_h</p:attrName>
                                        </p:attrNameLst>
                                      </p:cBhvr>
                                      <p:tavLst>
                                        <p:tav tm="0">
                                          <p:val>
                                            <p:fltVal val="0"/>
                                          </p:val>
                                        </p:tav>
                                        <p:tav tm="100000">
                                          <p:val>
                                            <p:strVal val="#ppt_h"/>
                                          </p:val>
                                        </p:tav>
                                      </p:tavLst>
                                    </p:anim>
                                    <p:anim calcmode="lin" valueType="num">
                                      <p:cBhvr>
                                        <p:cTn id="18" dur="2000" fill="hold"/>
                                        <p:tgtEl>
                                          <p:spTgt spid="77829"/>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anim calcmode="lin" valueType="num">
                                      <p:cBhvr>
                                        <p:cTn id="31" dur="2000" fill="hold"/>
                                        <p:tgtEl>
                                          <p:spTgt spid="20"/>
                                        </p:tgtEl>
                                        <p:attrNameLst>
                                          <p:attrName>style.rotation</p:attrName>
                                        </p:attrNameLst>
                                      </p:cBhvr>
                                      <p:tavLst>
                                        <p:tav tm="0">
                                          <p:val>
                                            <p:fltVal val="720"/>
                                          </p:val>
                                        </p:tav>
                                        <p:tav tm="100000">
                                          <p:val>
                                            <p:fltVal val="0"/>
                                          </p:val>
                                        </p:tav>
                                      </p:tavLst>
                                    </p:anim>
                                    <p:anim calcmode="lin" valueType="num">
                                      <p:cBhvr>
                                        <p:cTn id="32" dur="2000" fill="hold"/>
                                        <p:tgtEl>
                                          <p:spTgt spid="20"/>
                                        </p:tgtEl>
                                        <p:attrNameLst>
                                          <p:attrName>ppt_h</p:attrName>
                                        </p:attrNameLst>
                                      </p:cBhvr>
                                      <p:tavLst>
                                        <p:tav tm="0">
                                          <p:val>
                                            <p:fltVal val="0"/>
                                          </p:val>
                                        </p:tav>
                                        <p:tav tm="100000">
                                          <p:val>
                                            <p:strVal val="#ppt_h"/>
                                          </p:val>
                                        </p:tav>
                                      </p:tavLst>
                                    </p:anim>
                                    <p:anim calcmode="lin" valueType="num">
                                      <p:cBhvr>
                                        <p:cTn id="33" dur="2000" fill="hold"/>
                                        <p:tgtEl>
                                          <p:spTgt spid="20"/>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9394"/>
                                        </p:tgtEl>
                                        <p:attrNameLst>
                                          <p:attrName>style.visibility</p:attrName>
                                        </p:attrNameLst>
                                      </p:cBhvr>
                                      <p:to>
                                        <p:strVal val="visible"/>
                                      </p:to>
                                    </p:set>
                                    <p:animEffect transition="in" filter="fade">
                                      <p:cBhvr>
                                        <p:cTn id="38" dur="1000"/>
                                        <p:tgtEl>
                                          <p:spTgt spid="59394"/>
                                        </p:tgtEl>
                                      </p:cBhvr>
                                    </p:animEffect>
                                    <p:anim calcmode="lin" valueType="num">
                                      <p:cBhvr>
                                        <p:cTn id="39" dur="1000" fill="hold"/>
                                        <p:tgtEl>
                                          <p:spTgt spid="59394"/>
                                        </p:tgtEl>
                                        <p:attrNameLst>
                                          <p:attrName>ppt_x</p:attrName>
                                        </p:attrNameLst>
                                      </p:cBhvr>
                                      <p:tavLst>
                                        <p:tav tm="0">
                                          <p:val>
                                            <p:strVal val="#ppt_x"/>
                                          </p:val>
                                        </p:tav>
                                        <p:tav tm="100000">
                                          <p:val>
                                            <p:strVal val="#ppt_x"/>
                                          </p:val>
                                        </p:tav>
                                      </p:tavLst>
                                    </p:anim>
                                    <p:anim calcmode="lin" valueType="num">
                                      <p:cBhvr>
                                        <p:cTn id="40" dur="1000" fill="hold"/>
                                        <p:tgtEl>
                                          <p:spTgt spid="593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eaLnBrk="1" hangingPunct="1">
              <a:defRPr/>
            </a:pPr>
            <a:r>
              <a:rPr lang="ru-RU" b="1" dirty="0" smtClean="0">
                <a:solidFill>
                  <a:srgbClr val="FF0000"/>
                </a:solidFill>
              </a:rPr>
              <a:t>ПРОИЗВЕДЕНИЯ ВЕЛИКОГО МАСТЕРА</a:t>
            </a:r>
            <a:endParaRPr lang="ru-RU" b="1" dirty="0">
              <a:solidFill>
                <a:srgbClr val="FF0000"/>
              </a:solidFill>
            </a:endParaRPr>
          </a:p>
        </p:txBody>
      </p:sp>
      <p:pic>
        <p:nvPicPr>
          <p:cNvPr id="5" name="Содержимое 4" descr="ИВАН вАСИЛЬЕВИЧ МЕНЯЕТ ПРОФЕССИЮ.jpg"/>
          <p:cNvPicPr>
            <a:picLocks noGrp="1" noChangeAspect="1"/>
          </p:cNvPicPr>
          <p:nvPr>
            <p:ph sz="half" idx="1"/>
          </p:nvPr>
        </p:nvPicPr>
        <p:blipFill>
          <a:blip r:embed="rId2" cstate="email"/>
          <a:srcRect/>
          <a:stretch>
            <a:fillRect/>
          </a:stretch>
        </p:blipFill>
        <p:spPr>
          <a:xfrm>
            <a:off x="1428750" y="1285875"/>
            <a:ext cx="1571625" cy="2571750"/>
          </a:xfrm>
        </p:spPr>
      </p:pic>
      <p:pic>
        <p:nvPicPr>
          <p:cNvPr id="102402" name="Picture 2" descr="C:\Documents and Settings\Admin\Мои документы\Мои рисунки\М. А. Булгаков\мАСТЕР И МАРГА.jpg"/>
          <p:cNvPicPr>
            <a:picLocks noChangeAspect="1" noChangeArrowheads="1"/>
          </p:cNvPicPr>
          <p:nvPr/>
        </p:nvPicPr>
        <p:blipFill>
          <a:blip r:embed="rId3" cstate="email"/>
          <a:srcRect/>
          <a:stretch>
            <a:fillRect/>
          </a:stretch>
        </p:blipFill>
        <p:spPr bwMode="auto">
          <a:xfrm>
            <a:off x="6786563" y="1285875"/>
            <a:ext cx="2143125" cy="2643188"/>
          </a:xfrm>
          <a:prstGeom prst="rect">
            <a:avLst/>
          </a:prstGeom>
          <a:noFill/>
          <a:ln w="9525">
            <a:noFill/>
            <a:miter lim="800000"/>
            <a:headEnd/>
            <a:tailEnd/>
          </a:ln>
        </p:spPr>
      </p:pic>
      <p:pic>
        <p:nvPicPr>
          <p:cNvPr id="102404" name="Picture 4" descr="C:\Documents and Settings\Admin\Мои документы\Мои рисунки\М. А. Булгаков\ВЕЛИКИЙ КАНЦЛЕР бУЛГАКОВА.JPG"/>
          <p:cNvPicPr>
            <a:picLocks noChangeAspect="1" noChangeArrowheads="1"/>
          </p:cNvPicPr>
          <p:nvPr/>
        </p:nvPicPr>
        <p:blipFill>
          <a:blip r:embed="rId4" cstate="email"/>
          <a:srcRect/>
          <a:stretch>
            <a:fillRect/>
          </a:stretch>
        </p:blipFill>
        <p:spPr bwMode="auto">
          <a:xfrm>
            <a:off x="3143250" y="1285875"/>
            <a:ext cx="1504950" cy="2636838"/>
          </a:xfrm>
          <a:prstGeom prst="rect">
            <a:avLst/>
          </a:prstGeom>
          <a:noFill/>
          <a:ln w="9525">
            <a:noFill/>
            <a:miter lim="800000"/>
            <a:headEnd/>
            <a:tailEnd/>
          </a:ln>
        </p:spPr>
      </p:pic>
      <p:pic>
        <p:nvPicPr>
          <p:cNvPr id="102406" name="Picture 6" descr="C:\Documents and Settings\Admin\Мои документы\Мои рисунки\М. А. Булгаков\мастер и маргарита.jpg"/>
          <p:cNvPicPr>
            <a:picLocks noGrp="1" noChangeAspect="1" noChangeArrowheads="1"/>
          </p:cNvPicPr>
          <p:nvPr>
            <p:ph sz="half" idx="2"/>
          </p:nvPr>
        </p:nvPicPr>
        <p:blipFill>
          <a:blip r:embed="rId5" cstate="email"/>
          <a:srcRect/>
          <a:stretch>
            <a:fillRect/>
          </a:stretch>
        </p:blipFill>
        <p:spPr>
          <a:xfrm>
            <a:off x="4786313" y="1285875"/>
            <a:ext cx="1928812" cy="2643188"/>
          </a:xfrm>
          <a:noFill/>
          <a:ln w="57150">
            <a:solidFill>
              <a:schemeClr val="bg1"/>
            </a:solidFill>
          </a:ln>
        </p:spPr>
      </p:pic>
      <p:pic>
        <p:nvPicPr>
          <p:cNvPr id="102407" name="Picture 7" descr="C:\Documents and Settings\Admin\Мои документы\Мои рисунки\М. А. Булгаков\обложека книгми булгакова.jpg"/>
          <p:cNvPicPr>
            <a:picLocks noChangeAspect="1" noChangeArrowheads="1"/>
          </p:cNvPicPr>
          <p:nvPr/>
        </p:nvPicPr>
        <p:blipFill>
          <a:blip r:embed="rId6" cstate="email"/>
          <a:srcRect/>
          <a:stretch>
            <a:fillRect/>
          </a:stretch>
        </p:blipFill>
        <p:spPr bwMode="auto">
          <a:xfrm>
            <a:off x="142875" y="1285875"/>
            <a:ext cx="1214438" cy="2571750"/>
          </a:xfrm>
          <a:prstGeom prst="rect">
            <a:avLst/>
          </a:prstGeom>
          <a:noFill/>
          <a:ln w="9525">
            <a:noFill/>
            <a:miter lim="800000"/>
            <a:headEnd/>
            <a:tailEnd/>
          </a:ln>
        </p:spPr>
      </p:pic>
      <p:pic>
        <p:nvPicPr>
          <p:cNvPr id="102408" name="Picture 8" descr="C:\Documents and Settings\Admin\Мои документы\Мои рисунки\М. А. Булгаков\БУЛГАКОВ мОРФИЙ КНИГА.jpg"/>
          <p:cNvPicPr>
            <a:picLocks noChangeAspect="1" noChangeArrowheads="1"/>
          </p:cNvPicPr>
          <p:nvPr/>
        </p:nvPicPr>
        <p:blipFill>
          <a:blip r:embed="rId7" cstate="email"/>
          <a:srcRect/>
          <a:stretch>
            <a:fillRect/>
          </a:stretch>
        </p:blipFill>
        <p:spPr bwMode="auto">
          <a:xfrm>
            <a:off x="3429000" y="3857625"/>
            <a:ext cx="1928813" cy="2786063"/>
          </a:xfrm>
          <a:prstGeom prst="rect">
            <a:avLst/>
          </a:prstGeom>
          <a:noFill/>
          <a:ln w="9525">
            <a:noFill/>
            <a:miter lim="800000"/>
            <a:headEnd/>
            <a:tailEnd/>
          </a:ln>
        </p:spPr>
      </p:pic>
      <p:pic>
        <p:nvPicPr>
          <p:cNvPr id="102409" name="Picture 9" descr="C:\Documents and Settings\Admin\Мои документы\Мои рисунки\М. А. Булгаков\БЕЛАЯ ГВАРДИЯ.jpg"/>
          <p:cNvPicPr>
            <a:picLocks noChangeAspect="1" noChangeArrowheads="1"/>
          </p:cNvPicPr>
          <p:nvPr/>
        </p:nvPicPr>
        <p:blipFill>
          <a:blip r:embed="rId8" cstate="email"/>
          <a:srcRect/>
          <a:stretch>
            <a:fillRect/>
          </a:stretch>
        </p:blipFill>
        <p:spPr bwMode="auto">
          <a:xfrm>
            <a:off x="5214938" y="3857625"/>
            <a:ext cx="1857375" cy="2857500"/>
          </a:xfrm>
          <a:prstGeom prst="rect">
            <a:avLst/>
          </a:prstGeom>
          <a:noFill/>
          <a:ln w="9525">
            <a:noFill/>
            <a:miter lim="800000"/>
            <a:headEnd/>
            <a:tailEnd/>
          </a:ln>
        </p:spPr>
      </p:pic>
      <p:pic>
        <p:nvPicPr>
          <p:cNvPr id="102410" name="Picture 10" descr="C:\Documents and Settings\Admin\Мои документы\Мои рисунки\М. А. Булгаков\БУЛГАКОВ сАМОГОННОЕ ОЗЕРО.jpg"/>
          <p:cNvPicPr>
            <a:picLocks noChangeAspect="1" noChangeArrowheads="1"/>
          </p:cNvPicPr>
          <p:nvPr/>
        </p:nvPicPr>
        <p:blipFill>
          <a:blip r:embed="rId9" cstate="email"/>
          <a:srcRect/>
          <a:stretch>
            <a:fillRect/>
          </a:stretch>
        </p:blipFill>
        <p:spPr bwMode="auto">
          <a:xfrm>
            <a:off x="1785938" y="3857625"/>
            <a:ext cx="1714500" cy="2724150"/>
          </a:xfrm>
          <a:prstGeom prst="rect">
            <a:avLst/>
          </a:prstGeom>
          <a:noFill/>
          <a:ln w="9525">
            <a:noFill/>
            <a:miter lim="800000"/>
            <a:headEnd/>
            <a:tailEnd/>
          </a:ln>
        </p:spPr>
      </p:pic>
      <p:pic>
        <p:nvPicPr>
          <p:cNvPr id="102411" name="Picture 11" descr="C:\Documents and Settings\Admin\Мои документы\Мои рисунки\БУлгаков\ЗОЙКИНА КВАРТИРА.jpg"/>
          <p:cNvPicPr>
            <a:picLocks noChangeAspect="1" noChangeArrowheads="1"/>
          </p:cNvPicPr>
          <p:nvPr/>
        </p:nvPicPr>
        <p:blipFill>
          <a:blip r:embed="rId10" cstate="email"/>
          <a:srcRect/>
          <a:stretch>
            <a:fillRect/>
          </a:stretch>
        </p:blipFill>
        <p:spPr bwMode="auto">
          <a:xfrm>
            <a:off x="7215188" y="4000500"/>
            <a:ext cx="1714500" cy="2600325"/>
          </a:xfrm>
          <a:prstGeom prst="rect">
            <a:avLst/>
          </a:prstGeom>
          <a:noFill/>
          <a:ln w="9525">
            <a:noFill/>
            <a:miter lim="800000"/>
            <a:headEnd/>
            <a:tailEnd/>
          </a:ln>
        </p:spPr>
      </p:pic>
      <p:pic>
        <p:nvPicPr>
          <p:cNvPr id="102412" name="Picture 12" descr="C:\Documents and Settings\Admin\Мои документы\Мои рисунки\БУлгаков\ДЪЯВОЛИАДА бУЛГАКОВА.jpg"/>
          <p:cNvPicPr>
            <a:picLocks noChangeAspect="1" noChangeArrowheads="1"/>
          </p:cNvPicPr>
          <p:nvPr/>
        </p:nvPicPr>
        <p:blipFill>
          <a:blip r:embed="rId11" cstate="email"/>
          <a:srcRect/>
          <a:stretch>
            <a:fillRect/>
          </a:stretch>
        </p:blipFill>
        <p:spPr bwMode="auto">
          <a:xfrm>
            <a:off x="214313" y="3929063"/>
            <a:ext cx="1571625" cy="271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102407"/>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5"/>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102404"/>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102406"/>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102402"/>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102412"/>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102410"/>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2000" fill="hold"/>
                                        <p:tgtEl>
                                          <p:spTgt spid="102408"/>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102409"/>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1024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763"/>
            <a:ext cx="7772400" cy="914400"/>
          </a:xfrm>
        </p:spPr>
        <p:txBody>
          <a:bodyPr/>
          <a:lstStyle/>
          <a:p>
            <a:pPr algn="ctr" eaLnBrk="1" fontAlgn="auto" hangingPunct="1">
              <a:spcAft>
                <a:spcPts val="0"/>
              </a:spcAft>
              <a:defRPr/>
            </a:pPr>
            <a:r>
              <a:rPr lang="ru-RU" b="1" dirty="0" smtClean="0">
                <a:solidFill>
                  <a:srgbClr val="FF0000"/>
                </a:solidFill>
              </a:rPr>
              <a:t>ПАМЯТНИК БУЛГАКОВУ В КИЕВЕ</a:t>
            </a:r>
            <a:endParaRPr lang="ru-RU" b="1" dirty="0">
              <a:solidFill>
                <a:srgbClr val="FF0000"/>
              </a:solidFill>
            </a:endParaRPr>
          </a:p>
        </p:txBody>
      </p:sp>
      <p:pic>
        <p:nvPicPr>
          <p:cNvPr id="3" name="Содержимое 8" descr="паятник Булгакову.jpg"/>
          <p:cNvPicPr>
            <a:picLocks noChangeAspect="1"/>
          </p:cNvPicPr>
          <p:nvPr/>
        </p:nvPicPr>
        <p:blipFill>
          <a:blip r:embed="rId2" cstate="email"/>
          <a:stretch>
            <a:fillRect/>
          </a:stretch>
        </p:blipFill>
        <p:spPr>
          <a:xfrm>
            <a:off x="2571750" y="1785938"/>
            <a:ext cx="4357688" cy="4572000"/>
          </a:xfrm>
          <a:prstGeom prst="rect">
            <a:avLst/>
          </a:prstGeo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14313"/>
            <a:ext cx="7772400" cy="1785937"/>
          </a:xfrm>
        </p:spPr>
        <p:txBody>
          <a:bodyPr/>
          <a:lstStyle/>
          <a:p>
            <a:pPr algn="ctr" eaLnBrk="1" hangingPunct="1">
              <a:defRPr/>
            </a:pPr>
            <a:r>
              <a:rPr lang="ru-RU" sz="3600" b="1" dirty="0" smtClean="0">
                <a:solidFill>
                  <a:srgbClr val="FF0000"/>
                </a:solidFill>
              </a:rPr>
              <a:t>Персонаж романа «Мастер и Маргарита», кот Бегемот,  рядом с памятником  своему создателю</a:t>
            </a:r>
            <a:endParaRPr lang="ru-RU" sz="3600" b="1" dirty="0">
              <a:solidFill>
                <a:srgbClr val="FF0000"/>
              </a:solidFill>
            </a:endParaRPr>
          </a:p>
        </p:txBody>
      </p:sp>
      <p:pic>
        <p:nvPicPr>
          <p:cNvPr id="103427" name="Picture 3" descr="C:\Documents and Settings\Admin\Мои документы\Мои рисунки\М. А. Булгаков\бегемот.jpg"/>
          <p:cNvPicPr>
            <a:picLocks noChangeAspect="1" noChangeArrowheads="1"/>
          </p:cNvPicPr>
          <p:nvPr/>
        </p:nvPicPr>
        <p:blipFill>
          <a:blip r:embed="rId2" cstate="email"/>
          <a:srcRect/>
          <a:stretch>
            <a:fillRect/>
          </a:stretch>
        </p:blipFill>
        <p:spPr bwMode="auto">
          <a:xfrm>
            <a:off x="928688" y="2000250"/>
            <a:ext cx="7500937" cy="4572000"/>
          </a:xfrm>
          <a:prstGeom prst="rect">
            <a:avLst/>
          </a:prstGeom>
          <a:noFill/>
          <a:ln w="76200">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103427"/>
                                        </p:tgtEl>
                                        <p:attrNameLst>
                                          <p:attrName>style.visibility</p:attrName>
                                        </p:attrNameLst>
                                      </p:cBhvr>
                                      <p:to>
                                        <p:strVal val="visible"/>
                                      </p:to>
                                    </p:set>
                                    <p:animEffect transition="in" filter="fade">
                                      <p:cBhvr>
                                        <p:cTn id="19" dur="2000"/>
                                        <p:tgtEl>
                                          <p:spTgt spid="103427"/>
                                        </p:tgtEl>
                                      </p:cBhvr>
                                    </p:animEffect>
                                    <p:anim calcmode="lin" valueType="num">
                                      <p:cBhvr>
                                        <p:cTn id="20" dur="2000" fill="hold"/>
                                        <p:tgtEl>
                                          <p:spTgt spid="103427"/>
                                        </p:tgtEl>
                                        <p:attrNameLst>
                                          <p:attrName>style.rotation</p:attrName>
                                        </p:attrNameLst>
                                      </p:cBhvr>
                                      <p:tavLst>
                                        <p:tav tm="0">
                                          <p:val>
                                            <p:fltVal val="720"/>
                                          </p:val>
                                        </p:tav>
                                        <p:tav tm="100000">
                                          <p:val>
                                            <p:fltVal val="0"/>
                                          </p:val>
                                        </p:tav>
                                      </p:tavLst>
                                    </p:anim>
                                    <p:anim calcmode="lin" valueType="num">
                                      <p:cBhvr>
                                        <p:cTn id="21" dur="2000" fill="hold"/>
                                        <p:tgtEl>
                                          <p:spTgt spid="103427"/>
                                        </p:tgtEl>
                                        <p:attrNameLst>
                                          <p:attrName>ppt_h</p:attrName>
                                        </p:attrNameLst>
                                      </p:cBhvr>
                                      <p:tavLst>
                                        <p:tav tm="0">
                                          <p:val>
                                            <p:fltVal val="0"/>
                                          </p:val>
                                        </p:tav>
                                        <p:tav tm="100000">
                                          <p:val>
                                            <p:strVal val="#ppt_h"/>
                                          </p:val>
                                        </p:tav>
                                      </p:tavLst>
                                    </p:anim>
                                    <p:anim calcmode="lin" valueType="num">
                                      <p:cBhvr>
                                        <p:cTn id="22" dur="2000" fill="hold"/>
                                        <p:tgtEl>
                                          <p:spTgt spid="1034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b="1" dirty="0" smtClean="0">
                <a:solidFill>
                  <a:srgbClr val="FF0000"/>
                </a:solidFill>
              </a:rPr>
              <a:t>ДОМАШНЕЕ ЗАДАНИЕ </a:t>
            </a:r>
            <a:endParaRPr lang="ru-RU" b="1" dirty="0">
              <a:solidFill>
                <a:srgbClr val="FF0000"/>
              </a:solidFill>
            </a:endParaRPr>
          </a:p>
        </p:txBody>
      </p:sp>
      <p:sp>
        <p:nvSpPr>
          <p:cNvPr id="82947" name="Содержимое 2"/>
          <p:cNvSpPr>
            <a:spLocks noGrp="1"/>
          </p:cNvSpPr>
          <p:nvPr>
            <p:ph sz="half" idx="1"/>
          </p:nvPr>
        </p:nvSpPr>
        <p:spPr>
          <a:xfrm>
            <a:off x="465138" y="1770063"/>
            <a:ext cx="7750175" cy="4525962"/>
          </a:xfrm>
        </p:spPr>
        <p:txBody>
          <a:bodyPr/>
          <a:lstStyle/>
          <a:p>
            <a:pPr eaLnBrk="1" hangingPunct="1">
              <a:buFont typeface="Wingdings" pitchFamily="2" charset="2"/>
              <a:buNone/>
            </a:pPr>
            <a:r>
              <a:rPr lang="ru-RU" smtClean="0"/>
              <a:t>1) Просмотреть фильм режиссёра В. Бортко “Собачье сердце” полностью. Затем сравнить с текстовым вариантом произведения: сохранил ли режиссёр авторский замысел произведения?</a:t>
            </a:r>
          </a:p>
          <a:p>
            <a:pPr eaLnBrk="1" hangingPunct="1">
              <a:buFont typeface="Wingdings" pitchFamily="2" charset="2"/>
              <a:buNone/>
            </a:pPr>
            <a:r>
              <a:rPr lang="ru-RU" smtClean="0"/>
              <a:t>2) Написать сочинение – рассуждение «Сатирическое изображение  новой социальной  обстановки  в повести М. А. Булгакова «Собачье сердце»</a:t>
            </a:r>
          </a:p>
          <a:p>
            <a:pPr eaLnBrk="1" hangingPunct="1"/>
            <a:endParaRPr lang="ru-RU" smtClean="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947">
                                            <p:txEl>
                                              <p:pRg st="0" end="0"/>
                                            </p:txEl>
                                          </p:spTgt>
                                        </p:tgtEl>
                                        <p:attrNameLst>
                                          <p:attrName>style.visibility</p:attrName>
                                        </p:attrNameLst>
                                      </p:cBhvr>
                                      <p:to>
                                        <p:strVal val="visible"/>
                                      </p:to>
                                    </p:set>
                                    <p:anim calcmode="lin" valueType="num">
                                      <p:cBhvr additive="base">
                                        <p:cTn id="13"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947">
                                            <p:txEl>
                                              <p:pRg st="1" end="1"/>
                                            </p:txEl>
                                          </p:spTgt>
                                        </p:tgtEl>
                                        <p:attrNameLst>
                                          <p:attrName>style.visibility</p:attrName>
                                        </p:attrNameLst>
                                      </p:cBhvr>
                                      <p:to>
                                        <p:strVal val="visible"/>
                                      </p:to>
                                    </p:set>
                                    <p:anim calcmode="lin" valueType="num">
                                      <p:cBhvr additive="base">
                                        <p:cTn id="19"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294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Текст 2"/>
          <p:cNvSpPr>
            <a:spLocks noGrp="1"/>
          </p:cNvSpPr>
          <p:nvPr>
            <p:ph type="body" idx="1"/>
          </p:nvPr>
        </p:nvSpPr>
        <p:spPr>
          <a:xfrm>
            <a:off x="722313" y="5643563"/>
            <a:ext cx="7772400" cy="785812"/>
          </a:xfrm>
        </p:spPr>
        <p:txBody>
          <a:bodyPr/>
          <a:lstStyle/>
          <a:p>
            <a:pPr marL="44450" algn="ctr" eaLnBrk="1" hangingPunct="1"/>
            <a:r>
              <a:rPr lang="ru-RU" smtClean="0">
                <a:solidFill>
                  <a:schemeClr val="tx1"/>
                </a:solidFill>
              </a:rPr>
              <a:t>Дом  - музей Михаила Афанасьевича Булгакова  в Москве</a:t>
            </a:r>
          </a:p>
        </p:txBody>
      </p:sp>
      <p:sp>
        <p:nvSpPr>
          <p:cNvPr id="2" name="Заголовок 1"/>
          <p:cNvSpPr>
            <a:spLocks noGrp="1"/>
          </p:cNvSpPr>
          <p:nvPr>
            <p:ph type="title"/>
          </p:nvPr>
        </p:nvSpPr>
        <p:spPr>
          <a:xfrm>
            <a:off x="722313" y="714375"/>
            <a:ext cx="7772400" cy="1071563"/>
          </a:xfrm>
        </p:spPr>
        <p:txBody>
          <a:bodyPr/>
          <a:lstStyle/>
          <a:p>
            <a:pPr algn="ctr" eaLnBrk="1" fontAlgn="auto" hangingPunct="1">
              <a:spcAft>
                <a:spcPts val="0"/>
              </a:spcAft>
              <a:defRPr/>
            </a:pPr>
            <a:r>
              <a:rPr lang="ru-RU" b="1" dirty="0" smtClean="0">
                <a:solidFill>
                  <a:srgbClr val="FF0000"/>
                </a:solidFill>
                <a:latin typeface="+mn-lt"/>
              </a:rPr>
              <a:t>СПАСИБО  ЗА  ВНИМАНИЕ!</a:t>
            </a:r>
            <a:endParaRPr lang="ru-RU" b="1" dirty="0">
              <a:solidFill>
                <a:srgbClr val="FF0000"/>
              </a:solidFill>
              <a:latin typeface="+mn-lt"/>
            </a:endParaRPr>
          </a:p>
        </p:txBody>
      </p:sp>
      <p:pic>
        <p:nvPicPr>
          <p:cNvPr id="68610" name="Picture 2" descr="C:\Documents and Settings\Admin\Мои документы\Мои рисунки\М. А. Булгаков\дом-музей Булгакова.jpg"/>
          <p:cNvPicPr>
            <a:picLocks noChangeAspect="1" noChangeArrowheads="1"/>
          </p:cNvPicPr>
          <p:nvPr/>
        </p:nvPicPr>
        <p:blipFill>
          <a:blip r:embed="rId2" cstate="email"/>
          <a:srcRect/>
          <a:stretch>
            <a:fillRect/>
          </a:stretch>
        </p:blipFill>
        <p:spPr bwMode="auto">
          <a:xfrm>
            <a:off x="1643063" y="2071688"/>
            <a:ext cx="5572125" cy="3357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1000"/>
                                        <p:tgtEl>
                                          <p:spTgt spid="68610"/>
                                        </p:tgtEl>
                                      </p:cBhvr>
                                    </p:animEffect>
                                    <p:anim calcmode="lin" valueType="num">
                                      <p:cBhvr>
                                        <p:cTn id="8" dur="1000" fill="hold"/>
                                        <p:tgtEl>
                                          <p:spTgt spid="68610"/>
                                        </p:tgtEl>
                                        <p:attrNameLst>
                                          <p:attrName>ppt_x</p:attrName>
                                        </p:attrNameLst>
                                      </p:cBhvr>
                                      <p:tavLst>
                                        <p:tav tm="0">
                                          <p:val>
                                            <p:strVal val="#ppt_x"/>
                                          </p:val>
                                        </p:tav>
                                        <p:tav tm="100000">
                                          <p:val>
                                            <p:strVal val="#ppt_x"/>
                                          </p:val>
                                        </p:tav>
                                      </p:tavLst>
                                    </p:anim>
                                    <p:anim calcmode="lin" valueType="num">
                                      <p:cBhvr>
                                        <p:cTn id="9" dur="1000" fill="hold"/>
                                        <p:tgtEl>
                                          <p:spTgt spid="686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12763"/>
            <a:ext cx="8229600" cy="914400"/>
          </a:xfrm>
        </p:spPr>
        <p:txBody>
          <a:bodyPr/>
          <a:lstStyle/>
          <a:p>
            <a:pPr eaLnBrk="1" fontAlgn="auto" hangingPunct="1">
              <a:spcAft>
                <a:spcPts val="0"/>
              </a:spcAft>
              <a:defRPr/>
            </a:pPr>
            <a:r>
              <a:rPr lang="ru-RU" dirty="0" smtClean="0">
                <a:solidFill>
                  <a:srgbClr val="FFFF00"/>
                </a:solidFill>
              </a:rPr>
              <a:t>Информационные источники:</a:t>
            </a:r>
            <a:br>
              <a:rPr lang="ru-RU" dirty="0" smtClean="0">
                <a:solidFill>
                  <a:srgbClr val="FFFF00"/>
                </a:solidFill>
              </a:rPr>
            </a:br>
            <a:endParaRPr lang="ru-RU" dirty="0">
              <a:solidFill>
                <a:srgbClr val="FFFF00"/>
              </a:solidFill>
            </a:endParaRPr>
          </a:p>
        </p:txBody>
      </p:sp>
      <p:sp>
        <p:nvSpPr>
          <p:cNvPr id="5" name="Содержимое 4"/>
          <p:cNvSpPr>
            <a:spLocks noGrp="1"/>
          </p:cNvSpPr>
          <p:nvPr>
            <p:ph sz="half" idx="1"/>
          </p:nvPr>
        </p:nvSpPr>
        <p:spPr>
          <a:xfrm>
            <a:off x="465138" y="1643063"/>
            <a:ext cx="8107362" cy="5000625"/>
          </a:xfrm>
        </p:spPr>
        <p:txBody>
          <a:bodyPr>
            <a:normAutofit/>
          </a:bodyPr>
          <a:lstStyle/>
          <a:p>
            <a:pPr marL="900113" indent="-368300" eaLnBrk="1" fontAlgn="auto" hangingPunct="1">
              <a:spcAft>
                <a:spcPts val="0"/>
              </a:spcAft>
              <a:buFont typeface="+mj-lt"/>
              <a:buAutoNum type="arabicPeriod"/>
              <a:defRPr/>
            </a:pPr>
            <a:r>
              <a:rPr lang="ru-RU" sz="1800" dirty="0" smtClean="0"/>
              <a:t>   Булгаков М.А. Повесть “Собачье сердце”. Москва, “</a:t>
            </a:r>
            <a:r>
              <a:rPr lang="ru-RU" sz="1800" dirty="0" err="1" smtClean="0"/>
              <a:t>Терра</a:t>
            </a:r>
            <a:r>
              <a:rPr lang="ru-RU" sz="1800" dirty="0" smtClean="0"/>
              <a:t>”, 1997г.</a:t>
            </a:r>
          </a:p>
          <a:p>
            <a:pPr marL="900113" indent="-368300" eaLnBrk="1" fontAlgn="auto" hangingPunct="1">
              <a:spcAft>
                <a:spcPts val="0"/>
              </a:spcAft>
              <a:buFont typeface="+mj-lt"/>
              <a:buAutoNum type="arabicPeriod"/>
              <a:defRPr/>
            </a:pPr>
            <a:r>
              <a:rPr lang="ru-RU" sz="1800" dirty="0" smtClean="0"/>
              <a:t>   Булгаков, М.А. Собрание сочинений в 5 томах.- Т. 2.- М.: </a:t>
            </a:r>
            <a:r>
              <a:rPr lang="ru-RU" sz="1800" dirty="0" err="1" smtClean="0"/>
              <a:t>Худож.литер</a:t>
            </a:r>
            <a:r>
              <a:rPr lang="ru-RU" sz="1800" dirty="0" smtClean="0"/>
              <a:t>., 1989.</a:t>
            </a:r>
          </a:p>
          <a:p>
            <a:pPr marL="900113" indent="-368300" eaLnBrk="1" fontAlgn="auto" hangingPunct="1">
              <a:spcAft>
                <a:spcPts val="0"/>
              </a:spcAft>
              <a:buFont typeface="+mj-lt"/>
              <a:buAutoNum type="arabicPeriod"/>
              <a:defRPr/>
            </a:pPr>
            <a:r>
              <a:rPr lang="ru-RU" sz="1800" dirty="0" smtClean="0"/>
              <a:t>  </a:t>
            </a:r>
            <a:r>
              <a:rPr lang="ru-RU" sz="1800" dirty="0" err="1" smtClean="0"/>
              <a:t>Бушмин</a:t>
            </a:r>
            <a:r>
              <a:rPr lang="ru-RU" sz="1800" dirty="0" smtClean="0"/>
              <a:t> А. Проза 20-х годов // Русская советская литература: Сб. статей -  М .: Наука, 1979. </a:t>
            </a:r>
          </a:p>
          <a:p>
            <a:pPr marL="900113" indent="-368300" eaLnBrk="1" fontAlgn="auto" hangingPunct="1">
              <a:spcAft>
                <a:spcPts val="0"/>
              </a:spcAft>
              <a:buFont typeface="+mj-lt"/>
              <a:buAutoNum type="arabicPeriod"/>
              <a:defRPr/>
            </a:pPr>
            <a:r>
              <a:rPr lang="ru-RU" sz="1800" dirty="0" smtClean="0"/>
              <a:t>  Булгаков М. Сочинения: Роман. Повести. Рассказы.</a:t>
            </a:r>
          </a:p>
          <a:p>
            <a:pPr marL="900113" indent="-368300" eaLnBrk="1" fontAlgn="auto" hangingPunct="1">
              <a:spcAft>
                <a:spcPts val="0"/>
              </a:spcAft>
              <a:buFont typeface="+mj-lt"/>
              <a:buAutoNum type="arabicPeriod"/>
              <a:defRPr/>
            </a:pPr>
            <a:r>
              <a:rPr lang="ru-RU" sz="1800" dirty="0" smtClean="0"/>
              <a:t>          /</a:t>
            </a:r>
            <a:r>
              <a:rPr lang="ru-RU" sz="1800" dirty="0" err="1" smtClean="0"/>
              <a:t>Послесл</a:t>
            </a:r>
            <a:r>
              <a:rPr lang="ru-RU" sz="1800" dirty="0" smtClean="0"/>
              <a:t>.      М.О. </a:t>
            </a:r>
            <a:r>
              <a:rPr lang="ru-RU" sz="1800" dirty="0" err="1" smtClean="0"/>
              <a:t>Чудаковой</a:t>
            </a:r>
            <a:r>
              <a:rPr lang="ru-RU" sz="1800" dirty="0" smtClean="0"/>
              <a:t>. – Мн.: Университетское, 1989. – 432 с.</a:t>
            </a:r>
          </a:p>
          <a:p>
            <a:pPr marL="900113" indent="-368300" eaLnBrk="1" fontAlgn="auto" hangingPunct="1">
              <a:spcAft>
                <a:spcPts val="0"/>
              </a:spcAft>
              <a:buFont typeface="+mj-lt"/>
              <a:buAutoNum type="arabicPeriod"/>
              <a:defRPr/>
            </a:pPr>
            <a:r>
              <a:rPr lang="ru-RU" sz="1800" dirty="0" smtClean="0"/>
              <a:t>“</a:t>
            </a:r>
            <a:r>
              <a:rPr lang="ru-RU" sz="1800" dirty="0" err="1" smtClean="0"/>
              <a:t>Википедия</a:t>
            </a:r>
            <a:r>
              <a:rPr lang="ru-RU" sz="1800" dirty="0" smtClean="0"/>
              <a:t>» сайт «</a:t>
            </a:r>
            <a:r>
              <a:rPr lang="ru-RU" sz="1800" dirty="0" err="1" smtClean="0"/>
              <a:t>Булгаковская</a:t>
            </a:r>
            <a:r>
              <a:rPr lang="ru-RU" sz="1800" dirty="0" smtClean="0"/>
              <a:t> энциклопедия»</a:t>
            </a:r>
          </a:p>
          <a:p>
            <a:pPr marL="900113" indent="-368300" eaLnBrk="1" fontAlgn="auto" hangingPunct="1">
              <a:spcAft>
                <a:spcPts val="0"/>
              </a:spcAft>
              <a:buFont typeface="+mj-lt"/>
              <a:buAutoNum type="arabicPeriod"/>
              <a:defRPr/>
            </a:pPr>
            <a:r>
              <a:rPr lang="ru-RU" sz="1800" dirty="0" smtClean="0"/>
              <a:t>Данилов А.А. История России, ХХ – ХХ</a:t>
            </a:r>
            <a:r>
              <a:rPr lang="en-US" sz="1800" dirty="0" smtClean="0"/>
              <a:t>I</a:t>
            </a:r>
            <a:r>
              <a:rPr lang="ru-RU" sz="1800" dirty="0" smtClean="0"/>
              <a:t> века: учеб. Для 9 </a:t>
            </a:r>
            <a:r>
              <a:rPr lang="ru-RU" sz="1800" dirty="0" err="1" smtClean="0"/>
              <a:t>кл</a:t>
            </a:r>
            <a:r>
              <a:rPr lang="ru-RU" sz="1800" dirty="0" smtClean="0"/>
              <a:t>. </a:t>
            </a:r>
            <a:r>
              <a:rPr lang="ru-RU" sz="1800" dirty="0" err="1" smtClean="0"/>
              <a:t>общеобразоват</a:t>
            </a:r>
            <a:r>
              <a:rPr lang="ru-RU" sz="1800" dirty="0" smtClean="0"/>
              <a:t>. учреждений / А.А.Данилов, Л.Г.Косулина, М.Ю.Брандт. – 2-е изд. – М.: Просвещение, 2005.- 381 с., </a:t>
            </a:r>
            <a:r>
              <a:rPr lang="en-US" sz="1800" dirty="0" smtClean="0"/>
              <a:t>[16]</a:t>
            </a:r>
            <a:r>
              <a:rPr lang="ru-RU" sz="1800" dirty="0" smtClean="0"/>
              <a:t> л.ил., карт.</a:t>
            </a:r>
            <a:r>
              <a:rPr lang="en-US" sz="1800" dirty="0" smtClean="0"/>
              <a:t>:</a:t>
            </a:r>
            <a:r>
              <a:rPr lang="ru-RU" sz="1800" dirty="0" smtClean="0"/>
              <a:t> ил. – </a:t>
            </a:r>
            <a:r>
              <a:rPr lang="en-US" sz="1800" dirty="0" smtClean="0"/>
              <a:t>ISBN 5-09-014217-3</a:t>
            </a:r>
            <a:r>
              <a:rPr lang="ru-RU" sz="1800" dirty="0" smtClean="0"/>
              <a:t>. с.155-169.</a:t>
            </a:r>
          </a:p>
          <a:p>
            <a:pPr marL="900113" indent="-368300" eaLnBrk="1" fontAlgn="auto" hangingPunct="1">
              <a:spcAft>
                <a:spcPts val="0"/>
              </a:spcAft>
              <a:buFont typeface="+mj-lt"/>
              <a:buAutoNum type="arabicPeriod"/>
              <a:defRPr/>
            </a:pPr>
            <a:endParaRPr lang="ru-RU" sz="1800" dirty="0" smtClean="0"/>
          </a:p>
          <a:p>
            <a:pPr marL="1046163" indent="-514350" eaLnBrk="1" fontAlgn="auto" hangingPunct="1">
              <a:spcAft>
                <a:spcPts val="0"/>
              </a:spcAft>
              <a:buFont typeface="Wingdings" pitchFamily="2" charset="2"/>
              <a:buNone/>
              <a:defRPr/>
            </a:pPr>
            <a:endParaRPr lang="ru-RU" sz="1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dirty="0" smtClean="0">
                <a:solidFill>
                  <a:srgbClr val="FFFF00"/>
                </a:solidFill>
              </a:rPr>
              <a:t>Информационные источники:</a:t>
            </a:r>
            <a:br>
              <a:rPr lang="ru-RU" dirty="0" smtClean="0">
                <a:solidFill>
                  <a:srgbClr val="FFFF00"/>
                </a:solidFill>
              </a:rPr>
            </a:br>
            <a:endParaRPr lang="ru-RU" dirty="0">
              <a:solidFill>
                <a:schemeClr val="tx2">
                  <a:satMod val="200000"/>
                </a:schemeClr>
              </a:solidFill>
            </a:endParaRPr>
          </a:p>
        </p:txBody>
      </p:sp>
      <p:sp>
        <p:nvSpPr>
          <p:cNvPr id="89091" name="Содержимое 2"/>
          <p:cNvSpPr>
            <a:spLocks noGrp="1"/>
          </p:cNvSpPr>
          <p:nvPr>
            <p:ph sz="half" idx="1"/>
          </p:nvPr>
        </p:nvSpPr>
        <p:spPr>
          <a:xfrm>
            <a:off x="465138" y="1770063"/>
            <a:ext cx="7893050" cy="4525962"/>
          </a:xfrm>
        </p:spPr>
        <p:txBody>
          <a:bodyPr>
            <a:normAutofit lnSpcReduction="10000"/>
          </a:bodyPr>
          <a:lstStyle/>
          <a:p>
            <a:pPr marL="531813" indent="-463550" eaLnBrk="1" fontAlgn="auto" hangingPunct="1">
              <a:spcAft>
                <a:spcPts val="0"/>
              </a:spcAft>
              <a:buFont typeface="Wingdings" pitchFamily="2" charset="2"/>
              <a:buNone/>
              <a:defRPr/>
            </a:pPr>
            <a:r>
              <a:rPr lang="ru-RU" sz="2000" smtClean="0"/>
              <a:t>8.      Евгений Лесин: статья   из архива   «Независимой газеты».</a:t>
            </a:r>
          </a:p>
          <a:p>
            <a:pPr marL="531813" indent="-463550" eaLnBrk="1" fontAlgn="auto" hangingPunct="1">
              <a:spcAft>
                <a:spcPts val="0"/>
              </a:spcAft>
              <a:buFont typeface="Wingdings" pitchFamily="2" charset="2"/>
              <a:buNone/>
              <a:defRPr/>
            </a:pPr>
            <a:r>
              <a:rPr lang="ru-RU" sz="2000" smtClean="0"/>
              <a:t>9.      Краткий словарь литературоведческих терминов. Москва, “Просвещение”, 1978г</a:t>
            </a:r>
          </a:p>
          <a:p>
            <a:pPr marL="531813" indent="-463550" eaLnBrk="1" fontAlgn="auto" hangingPunct="1">
              <a:spcAft>
                <a:spcPts val="0"/>
              </a:spcAft>
              <a:buFont typeface="Wingdings" pitchFamily="2" charset="2"/>
              <a:buNone/>
              <a:defRPr/>
            </a:pPr>
            <a:r>
              <a:rPr lang="ru-RU" sz="2000" smtClean="0"/>
              <a:t>10.   Комментарии посетителей сайта </a:t>
            </a:r>
            <a:r>
              <a:rPr lang="en-US" sz="2000" smtClean="0"/>
              <a:t>www</a:t>
            </a:r>
            <a:r>
              <a:rPr lang="ru-RU" sz="2000" smtClean="0"/>
              <a:t>.</a:t>
            </a:r>
            <a:r>
              <a:rPr lang="en-US" sz="2000" smtClean="0"/>
              <a:t>ruskino</a:t>
            </a:r>
            <a:r>
              <a:rPr lang="ru-RU" sz="2000" smtClean="0"/>
              <a:t>.</a:t>
            </a:r>
            <a:r>
              <a:rPr lang="en-US" sz="2000" smtClean="0"/>
              <a:t>ru</a:t>
            </a:r>
            <a:r>
              <a:rPr lang="ru-RU" sz="2000" smtClean="0"/>
              <a:t>    </a:t>
            </a:r>
          </a:p>
          <a:p>
            <a:pPr marL="531813" indent="-463550" eaLnBrk="1" fontAlgn="auto" hangingPunct="1">
              <a:spcAft>
                <a:spcPts val="0"/>
              </a:spcAft>
              <a:buFont typeface="Wingdings" pitchFamily="2" charset="2"/>
              <a:buNone/>
              <a:defRPr/>
            </a:pPr>
            <a:r>
              <a:rPr lang="ru-RU" sz="2000" smtClean="0"/>
              <a:t>11.    материалы с сайта </a:t>
            </a:r>
            <a:r>
              <a:rPr lang="en-US" sz="2000" smtClean="0">
                <a:hlinkClick r:id="rId2"/>
              </a:rPr>
              <a:t>http</a:t>
            </a:r>
            <a:r>
              <a:rPr lang="ru-RU" sz="2000" smtClean="0">
                <a:hlinkClick r:id="rId2"/>
              </a:rPr>
              <a:t>://</a:t>
            </a:r>
            <a:r>
              <a:rPr lang="en-US" sz="2000" smtClean="0">
                <a:hlinkClick r:id="rId2"/>
              </a:rPr>
              <a:t>www</a:t>
            </a:r>
            <a:r>
              <a:rPr lang="ru-RU" sz="2000" smtClean="0">
                <a:hlinkClick r:id="rId2"/>
              </a:rPr>
              <a:t>.</a:t>
            </a:r>
            <a:r>
              <a:rPr lang="en-US" sz="2000" smtClean="0">
                <a:hlinkClick r:id="rId2"/>
              </a:rPr>
              <a:t>kostyor</a:t>
            </a:r>
            <a:r>
              <a:rPr lang="ru-RU" sz="2000" smtClean="0">
                <a:hlinkClick r:id="rId2"/>
              </a:rPr>
              <a:t>.</a:t>
            </a:r>
            <a:r>
              <a:rPr lang="en-US" sz="2000" smtClean="0">
                <a:hlinkClick r:id="rId2"/>
              </a:rPr>
              <a:t>ru</a:t>
            </a:r>
            <a:r>
              <a:rPr lang="ru-RU" sz="2000" smtClean="0">
                <a:hlinkClick r:id="rId2"/>
              </a:rPr>
              <a:t>/</a:t>
            </a:r>
            <a:endParaRPr lang="ru-RU" sz="2000" smtClean="0"/>
          </a:p>
          <a:p>
            <a:pPr marL="531813" indent="-463550" eaLnBrk="1" fontAlgn="auto" hangingPunct="1">
              <a:spcAft>
                <a:spcPts val="0"/>
              </a:spcAft>
              <a:buFont typeface="Wingdings" pitchFamily="2" charset="2"/>
              <a:buNone/>
              <a:defRPr/>
            </a:pPr>
            <a:r>
              <a:rPr lang="ru-RU" sz="2000" smtClean="0"/>
              <a:t>12.   Материалы форума   по фильму  «Собачье  сердце» </a:t>
            </a:r>
            <a:r>
              <a:rPr lang="en-US" sz="2000" smtClean="0"/>
              <a:t>http</a:t>
            </a:r>
            <a:r>
              <a:rPr lang="ru-RU" sz="2000" smtClean="0"/>
              <a:t>://</a:t>
            </a:r>
            <a:r>
              <a:rPr lang="en-US" sz="2000" smtClean="0"/>
              <a:t>ruskino</a:t>
            </a:r>
            <a:r>
              <a:rPr lang="ru-RU" sz="2000" smtClean="0"/>
              <a:t>.</a:t>
            </a:r>
            <a:r>
              <a:rPr lang="en-US" sz="2000" smtClean="0"/>
              <a:t>ru</a:t>
            </a:r>
            <a:r>
              <a:rPr lang="ru-RU" sz="2000" smtClean="0"/>
              <a:t>/</a:t>
            </a:r>
            <a:r>
              <a:rPr lang="en-US" sz="2000" smtClean="0"/>
              <a:t>movie</a:t>
            </a:r>
            <a:r>
              <a:rPr lang="ru-RU" sz="2000" smtClean="0"/>
              <a:t>/</a:t>
            </a:r>
            <a:r>
              <a:rPr lang="en-US" sz="2000" smtClean="0"/>
              <a:t>forum</a:t>
            </a:r>
            <a:r>
              <a:rPr lang="ru-RU" sz="2000" smtClean="0"/>
              <a:t>_</a:t>
            </a:r>
            <a:r>
              <a:rPr lang="en-US" sz="2000" smtClean="0"/>
              <a:t>print</a:t>
            </a:r>
            <a:r>
              <a:rPr lang="ru-RU" sz="2000" smtClean="0"/>
              <a:t>.</a:t>
            </a:r>
            <a:r>
              <a:rPr lang="en-US" sz="2000" smtClean="0"/>
              <a:t>php</a:t>
            </a:r>
            <a:r>
              <a:rPr lang="ru-RU" sz="2000" smtClean="0"/>
              <a:t>?</a:t>
            </a:r>
            <a:r>
              <a:rPr lang="en-US" sz="2000" smtClean="0"/>
              <a:t>category</a:t>
            </a:r>
            <a:r>
              <a:rPr lang="ru-RU" sz="2000" smtClean="0"/>
              <a:t>=</a:t>
            </a:r>
            <a:r>
              <a:rPr lang="en-US" sz="2000" smtClean="0"/>
              <a:t>kino</a:t>
            </a:r>
            <a:r>
              <a:rPr lang="ru-RU" sz="2000" smtClean="0"/>
              <a:t>&amp;</a:t>
            </a:r>
            <a:r>
              <a:rPr lang="en-US" sz="2000" smtClean="0"/>
              <a:t>razdel</a:t>
            </a:r>
            <a:r>
              <a:rPr lang="ru-RU" sz="2000" smtClean="0"/>
              <a:t>=</a:t>
            </a:r>
            <a:r>
              <a:rPr lang="en-US" sz="2000" smtClean="0"/>
              <a:t>sov</a:t>
            </a:r>
            <a:r>
              <a:rPr lang="ru-RU" sz="2000" smtClean="0"/>
              <a:t>&amp;</a:t>
            </a:r>
            <a:r>
              <a:rPr lang="en-US" sz="2000" smtClean="0"/>
              <a:t>class</a:t>
            </a:r>
            <a:r>
              <a:rPr lang="ru-RU" sz="2000" smtClean="0"/>
              <a:t>=</a:t>
            </a:r>
            <a:r>
              <a:rPr lang="en-US" sz="2000" smtClean="0"/>
              <a:t>sov</a:t>
            </a:r>
            <a:r>
              <a:rPr lang="ru-RU" sz="2000" smtClean="0"/>
              <a:t>&amp;</a:t>
            </a:r>
            <a:r>
              <a:rPr lang="en-US" sz="2000" smtClean="0"/>
              <a:t>aid</a:t>
            </a:r>
            <a:r>
              <a:rPr lang="ru-RU" sz="2000" smtClean="0"/>
              <a:t>=638  Текстовая копия | </a:t>
            </a:r>
          </a:p>
          <a:p>
            <a:pPr marL="531813" indent="-463550" eaLnBrk="1" fontAlgn="auto" hangingPunct="1">
              <a:spcAft>
                <a:spcPts val="0"/>
              </a:spcAft>
              <a:buFont typeface="Wingdings" pitchFamily="2" charset="2"/>
              <a:buNone/>
              <a:defRPr/>
            </a:pPr>
            <a:r>
              <a:rPr lang="ru-RU" sz="2000" smtClean="0"/>
              <a:t>13.    Сто великих писателей; Москва, “Вече”, 2004. С.469-482.</a:t>
            </a:r>
          </a:p>
          <a:p>
            <a:pPr marL="531813" indent="-463550" eaLnBrk="1" fontAlgn="auto" hangingPunct="1">
              <a:spcAft>
                <a:spcPts val="0"/>
              </a:spcAft>
              <a:buFont typeface="Wingdings" pitchFamily="2" charset="2"/>
              <a:buNone/>
              <a:defRPr/>
            </a:pPr>
            <a:r>
              <a:rPr lang="ru-RU" sz="2000" smtClean="0"/>
              <a:t>14.    Соколов Б.В.   Булгаков. Энциклопедия : Серия: Энциклопедии великих писателей</a:t>
            </a:r>
          </a:p>
          <a:p>
            <a:pPr marL="531813" indent="-463550" eaLnBrk="1" fontAlgn="auto" hangingPunct="1">
              <a:spcAft>
                <a:spcPts val="0"/>
              </a:spcAft>
              <a:buFont typeface="Wingdings" pitchFamily="2" charset="2"/>
              <a:buNone/>
              <a:defRPr/>
            </a:pPr>
            <a:r>
              <a:rPr lang="ru-RU" sz="2000" smtClean="0">
                <a:solidFill>
                  <a:srgbClr val="FFFF00"/>
                </a:solidFill>
              </a:rPr>
              <a:t/>
            </a:r>
            <a:br>
              <a:rPr lang="ru-RU" sz="2000" smtClean="0">
                <a:solidFill>
                  <a:srgbClr val="FFFF00"/>
                </a:solidFill>
              </a:rPr>
            </a:br>
            <a:endParaRPr lang="ru-RU" sz="2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914400"/>
          </a:xfrm>
        </p:spPr>
        <p:txBody>
          <a:bodyPr/>
          <a:lstStyle/>
          <a:p>
            <a:pPr algn="ctr" eaLnBrk="1" fontAlgn="auto" hangingPunct="1">
              <a:spcAft>
                <a:spcPts val="0"/>
              </a:spcAft>
              <a:defRPr/>
            </a:pPr>
            <a:r>
              <a:rPr lang="ru-RU" b="1" dirty="0" smtClean="0">
                <a:solidFill>
                  <a:srgbClr val="FF0000"/>
                </a:solidFill>
              </a:rPr>
              <a:t>СЕМЬЯ БУЛГАКОВЫХ</a:t>
            </a:r>
            <a:endParaRPr lang="ru-RU" b="1" dirty="0">
              <a:solidFill>
                <a:srgbClr val="FF0000"/>
              </a:solidFill>
            </a:endParaRPr>
          </a:p>
        </p:txBody>
      </p:sp>
      <p:pic>
        <p:nvPicPr>
          <p:cNvPr id="15364" name="Содержимое 4" descr="портрет Булгакова-5.jpeg"/>
          <p:cNvPicPr>
            <a:picLocks noGrp="1" noChangeAspect="1"/>
          </p:cNvPicPr>
          <p:nvPr>
            <p:ph sz="half" idx="1"/>
          </p:nvPr>
        </p:nvPicPr>
        <p:blipFill>
          <a:blip r:embed="rId2" cstate="email"/>
          <a:srcRect/>
          <a:stretch>
            <a:fillRect/>
          </a:stretch>
        </p:blipFill>
        <p:spPr>
          <a:xfrm>
            <a:off x="642938" y="1770063"/>
            <a:ext cx="2571750" cy="4525962"/>
          </a:xfrm>
          <a:prstGeom prst="ellipse">
            <a:avLst/>
          </a:prstGeom>
          <a:effectLst>
            <a:softEdge rad="112500"/>
          </a:effectLst>
        </p:spPr>
      </p:pic>
      <p:sp>
        <p:nvSpPr>
          <p:cNvPr id="4" name="Содержимое 3"/>
          <p:cNvSpPr>
            <a:spLocks noGrp="1"/>
          </p:cNvSpPr>
          <p:nvPr>
            <p:ph sz="half" idx="2"/>
          </p:nvPr>
        </p:nvSpPr>
        <p:spPr>
          <a:xfrm>
            <a:off x="3500438" y="1770063"/>
            <a:ext cx="5194300" cy="4659312"/>
          </a:xfrm>
        </p:spPr>
        <p:txBody>
          <a:bodyPr>
            <a:normAutofit fontScale="77500" lnSpcReduction="20000"/>
          </a:bodyPr>
          <a:lstStyle/>
          <a:p>
            <a:pPr marL="411480" algn="just" eaLnBrk="1" fontAlgn="auto" hangingPunct="1">
              <a:spcAft>
                <a:spcPts val="0"/>
              </a:spcAft>
              <a:buFont typeface="Wingdings"/>
              <a:buChar char=""/>
              <a:defRPr/>
            </a:pPr>
            <a:r>
              <a:rPr lang="ru-RU" b="1" dirty="0" smtClean="0"/>
              <a:t> В семье Булгаковых было семеро детей: четыре сестры и три брата. Семейство было дружное, веселое. «У нас в доме интеллектуальные интересы преобладали, - вспоминала сестра писателя Надежда </a:t>
            </a:r>
            <a:r>
              <a:rPr lang="ru-RU" b="1" dirty="0" err="1" smtClean="0"/>
              <a:t>Булгакова-Земская</a:t>
            </a:r>
            <a:r>
              <a:rPr lang="ru-RU" b="1" dirty="0" smtClean="0"/>
              <a:t>. – Очень много читали. Прекрасно знали литературу. Занимались иностранными языками. И очень любили музыку… наше основное увлечение была все-таки опера. Например, Михаил, который умел увлекаться, видел «Фауст», свою любимую оперу, 41 раз – гимназистом и студентом».</a:t>
            </a:r>
          </a:p>
          <a:p>
            <a:pPr marL="411480" eaLnBrk="1" fontAlgn="auto" hangingPunct="1">
              <a:spcAft>
                <a:spcPts val="0"/>
              </a:spcAft>
              <a:buFont typeface="Wingdings"/>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anim calcmode="lin" valueType="num">
                                      <p:cBhvr>
                                        <p:cTn id="8" dur="1000" fill="hold"/>
                                        <p:tgtEl>
                                          <p:spTgt spid="15364"/>
                                        </p:tgtEl>
                                        <p:attrNameLst>
                                          <p:attrName>ppt_x</p:attrName>
                                        </p:attrNameLst>
                                      </p:cBhvr>
                                      <p:tavLst>
                                        <p:tav tm="0">
                                          <p:val>
                                            <p:strVal val="#ppt_x"/>
                                          </p:val>
                                        </p:tav>
                                        <p:tav tm="100000">
                                          <p:val>
                                            <p:strVal val="#ppt_x"/>
                                          </p:val>
                                        </p:tav>
                                      </p:tavLst>
                                    </p:anim>
                                    <p:anim calcmode="lin" valueType="num">
                                      <p:cBhvr>
                                        <p:cTn id="9"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0"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763"/>
            <a:ext cx="8229600" cy="1844675"/>
          </a:xfrm>
        </p:spPr>
        <p:txBody>
          <a:bodyPr/>
          <a:lstStyle/>
          <a:p>
            <a:pPr algn="ctr" eaLnBrk="1" fontAlgn="auto" hangingPunct="1">
              <a:spcAft>
                <a:spcPts val="0"/>
              </a:spcAft>
              <a:defRPr/>
            </a:pPr>
            <a:r>
              <a:rPr lang="ru-RU" sz="3600" b="1" dirty="0" smtClean="0">
                <a:solidFill>
                  <a:srgbClr val="FF0000"/>
                </a:solidFill>
                <a:latin typeface="Arial" pitchFamily="34" charset="0"/>
                <a:cs typeface="Arial" pitchFamily="34" charset="0"/>
              </a:rPr>
              <a:t>ОПЕРА  ГЁТЕ «ФАУСТ»  сыграла важную роль в творчестве М. А. Булгакова</a:t>
            </a:r>
            <a:endParaRPr lang="ru-RU" sz="3600" b="1" dirty="0">
              <a:solidFill>
                <a:srgbClr val="FF0000"/>
              </a:solidFill>
              <a:latin typeface="Arial" pitchFamily="34" charset="0"/>
              <a:cs typeface="Arial" pitchFamily="34" charset="0"/>
            </a:endParaRPr>
          </a:p>
        </p:txBody>
      </p:sp>
      <p:pic>
        <p:nvPicPr>
          <p:cNvPr id="16389" name="Picture 5" descr="C:\Documents and Settings\Admin\Мои документы\Мои рисунки\М. А. Булгаков\БУЛГАКОВ М..jpg"/>
          <p:cNvPicPr>
            <a:picLocks noGrp="1" noChangeAspect="1" noChangeArrowheads="1"/>
          </p:cNvPicPr>
          <p:nvPr>
            <p:ph sz="half" idx="1"/>
          </p:nvPr>
        </p:nvPicPr>
        <p:blipFill>
          <a:blip r:embed="rId2" cstate="email"/>
          <a:srcRect/>
          <a:stretch>
            <a:fillRect/>
          </a:stretch>
        </p:blipFill>
        <p:spPr>
          <a:xfrm>
            <a:off x="928662" y="2285992"/>
            <a:ext cx="2857520" cy="3714776"/>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Содержимое 3"/>
          <p:cNvSpPr>
            <a:spLocks noGrp="1"/>
          </p:cNvSpPr>
          <p:nvPr>
            <p:ph sz="half" idx="2"/>
          </p:nvPr>
        </p:nvSpPr>
        <p:spPr>
          <a:xfrm>
            <a:off x="4656138" y="2214563"/>
            <a:ext cx="4038600" cy="4081462"/>
          </a:xfrm>
        </p:spPr>
        <p:txBody>
          <a:bodyPr/>
          <a:lstStyle/>
          <a:p>
            <a:pPr eaLnBrk="1" hangingPunct="1"/>
            <a:r>
              <a:rPr lang="ru-RU" smtClean="0"/>
              <a:t>Видимо, еще в молодости будущего писателя очень увлек сюжет – создание «гомункула». Позднее этот замысел реализуется  в его повести «Собачье сердце»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389"/>
                                        </p:tgtEl>
                                        <p:attrNameLst>
                                          <p:attrName>style.visibility</p:attrName>
                                        </p:attrNameLst>
                                      </p:cBhvr>
                                      <p:to>
                                        <p:strVal val="visible"/>
                                      </p:to>
                                    </p:set>
                                    <p:anim calcmode="lin" valueType="num">
                                      <p:cBhvr>
                                        <p:cTn id="14" dur="1000" fill="hold"/>
                                        <p:tgtEl>
                                          <p:spTgt spid="16389"/>
                                        </p:tgtEl>
                                        <p:attrNameLst>
                                          <p:attrName>ppt_w</p:attrName>
                                        </p:attrNameLst>
                                      </p:cBhvr>
                                      <p:tavLst>
                                        <p:tav tm="0">
                                          <p:val>
                                            <p:strVal val="#ppt_w*0.70"/>
                                          </p:val>
                                        </p:tav>
                                        <p:tav tm="100000">
                                          <p:val>
                                            <p:strVal val="#ppt_w"/>
                                          </p:val>
                                        </p:tav>
                                      </p:tavLst>
                                    </p:anim>
                                    <p:anim calcmode="lin" valueType="num">
                                      <p:cBhvr>
                                        <p:cTn id="15" dur="1000" fill="hold"/>
                                        <p:tgtEl>
                                          <p:spTgt spid="16389"/>
                                        </p:tgtEl>
                                        <p:attrNameLst>
                                          <p:attrName>ppt_h</p:attrName>
                                        </p:attrNameLst>
                                      </p:cBhvr>
                                      <p:tavLst>
                                        <p:tav tm="0">
                                          <p:val>
                                            <p:strVal val="#ppt_h"/>
                                          </p:val>
                                        </p:tav>
                                        <p:tav tm="100000">
                                          <p:val>
                                            <p:strVal val="#ppt_h"/>
                                          </p:val>
                                        </p:tav>
                                      </p:tavLst>
                                    </p:anim>
                                    <p:animEffect transition="in" filter="fade">
                                      <p:cBhvr>
                                        <p:cTn id="16" dur="1000"/>
                                        <p:tgtEl>
                                          <p:spTgt spid="1638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1395</TotalTime>
  <Words>4492</Words>
  <Application>Microsoft Office PowerPoint</Application>
  <PresentationFormat>Экран (4:3)</PresentationFormat>
  <Paragraphs>212</Paragraphs>
  <Slides>78</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78</vt:i4>
      </vt:variant>
    </vt:vector>
  </HeadingPairs>
  <TitlesOfParts>
    <vt:vector size="88" baseType="lpstr">
      <vt:lpstr>Arial</vt:lpstr>
      <vt:lpstr>Consolas</vt:lpstr>
      <vt:lpstr>Corbel</vt:lpstr>
      <vt:lpstr>Wingdings</vt:lpstr>
      <vt:lpstr>Wingdings 2</vt:lpstr>
      <vt:lpstr>Wingdings 3</vt:lpstr>
      <vt:lpstr>Calibri</vt:lpstr>
      <vt:lpstr>Georgia</vt:lpstr>
      <vt:lpstr>Arial Black</vt:lpstr>
      <vt:lpstr>Метро</vt:lpstr>
      <vt:lpstr>  Сатирическое изображение новой социальной обстановки  в повести М.А. Булгакова "Собачье сердце"   </vt:lpstr>
      <vt:lpstr>Слайд 2</vt:lpstr>
      <vt:lpstr>ЦЕЛИ УРОКА:</vt:lpstr>
      <vt:lpstr>Проблемный вопрос урока:  </vt:lpstr>
      <vt:lpstr>МИХАИЛ АФАНАСЬЕВИЧ БУЛГАКОВ:  Жизнь и творчество</vt:lpstr>
      <vt:lpstr>МИХАИЛ АФАНАСЬЕВИЧ БУЛГАКОВ</vt:lpstr>
      <vt:lpstr>СЕМЬЯ ПИСАТЕЛЯ</vt:lpstr>
      <vt:lpstr>СЕМЬЯ БУЛГАКОВЫХ</vt:lpstr>
      <vt:lpstr>ОПЕРА  ГЁТЕ «ФАУСТ»  сыграла важную роль в творчестве М. А. Булгакова</vt:lpstr>
      <vt:lpstr>МЕДИЦИНСКАЯ ДЕЯТЕЛЬНОСТЬ</vt:lpstr>
      <vt:lpstr>ПЕРВЫЕ ТЕАТРАЛЬНЫЕ ОПЫТЫ</vt:lpstr>
      <vt:lpstr>1924-1925гг  «Дьяволиада»  «Роковые яйца» </vt:lpstr>
      <vt:lpstr>«СОБАЧЬЕ СЕРДЦЕ»</vt:lpstr>
      <vt:lpstr>ТРАГИЧЕСКАЯ СУДЬБА ПОВЕСТИ</vt:lpstr>
      <vt:lpstr>ЛИТЕРАТОРЫ О ПОВЕСТИ</vt:lpstr>
      <vt:lpstr>Повесть «Собачье сердце», имеющая подзаголовок «Чудовищная история»</vt:lpstr>
      <vt:lpstr>СЮЖЕТ ПОВЕСТИ</vt:lpstr>
      <vt:lpstr>. Повторение понятий.  </vt:lpstr>
      <vt:lpstr>Слайд 19</vt:lpstr>
      <vt:lpstr>Виды сатиры.</vt:lpstr>
      <vt:lpstr>ЧЕМ ОТЛИЧАЕТСЯ САТИРА ОТ ЮМОРА?</vt:lpstr>
      <vt:lpstr>Средства сатиры.</vt:lpstr>
      <vt:lpstr>ЧТО ТАКОЕ ПАМФЛЕТ? </vt:lpstr>
      <vt:lpstr>ВИКТОРИНА</vt:lpstr>
      <vt:lpstr>Назовите  известные вам произведения, какие можно назвать сатирическими. Вспомните их авторов.   </vt:lpstr>
      <vt:lpstr>ОТВЕТ</vt:lpstr>
      <vt:lpstr>Назовите  известные вам произведения, какие можно назвать сатирическими. Вспомните их авторов.  </vt:lpstr>
      <vt:lpstr>ОТВЕТ</vt:lpstr>
      <vt:lpstr>Назовите  известные вам произведения, какие можно назвать сатирическими. Вспомните их авторов.</vt:lpstr>
      <vt:lpstr>ОТВЕТ</vt:lpstr>
      <vt:lpstr>Назовите  известные вам произведения, какие можно назвать сатирическими. Вспомните их авторов.  </vt:lpstr>
      <vt:lpstr>ОТВЕТ</vt:lpstr>
      <vt:lpstr>Назовите  известные вам произведения, какие можно назвать сатирическими. Вспомните их авторов.</vt:lpstr>
      <vt:lpstr>ОТВЕТ</vt:lpstr>
      <vt:lpstr>Назовите произведение и его автора</vt:lpstr>
      <vt:lpstr>ОТВЕТ</vt:lpstr>
      <vt:lpstr>Слайд 37</vt:lpstr>
      <vt:lpstr>Слайд 38</vt:lpstr>
      <vt:lpstr>ЛЮДИ ВСЕ МОГУТ ПРОСТИТЬ, ТОЛЬКО НЕ СМЕХ НАД СОБОЙ…</vt:lpstr>
      <vt:lpstr>ОТВЕТЬ НА ВОПРОСЫ</vt:lpstr>
      <vt:lpstr>Анализ 1,2,3 глав повести “Собачье сердце”. </vt:lpstr>
      <vt:lpstr>ПОВЕСТВОВАНИЕ В ПЕРВЫХ ТРЕХ ГЛАВАХ ВЕДЕТСЯ ОТ ЛИЦА СОБАКИ</vt:lpstr>
      <vt:lpstr>Анализ 1,2,3 глав  повести “Собачье сердце”.</vt:lpstr>
      <vt:lpstr>КАК ВЫ ДУМАЕТЕ, НА КАКОЕ НАСИЛИЕ НАМЕКАЕТ ПРОФЕССОР ПРЕОБРАЖЕНСКИЙ?</vt:lpstr>
      <vt:lpstr>Анализ 1,2,3 глав  повести “Собачье сердце”.</vt:lpstr>
      <vt:lpstr>О невероятном сластолюбии большевистских вождей и о том, что похотливые пациенты профессора - реальные люди   </vt:lpstr>
      <vt:lpstr>О невероятном сластолюбии большевистских вождей и о том, что похотливые пациенты профессора - реальные люди</vt:lpstr>
      <vt:lpstr>АНАЛИЗ ЭПИЗОДА  </vt:lpstr>
      <vt:lpstr>АНАЛИЗ ЭПИЗОДА</vt:lpstr>
      <vt:lpstr>СТОЛКНОВЕНИИ ШВОНДЕРА — «ТРУДОВОГО ЭЛЕМЕНТА» И «БУРЖУА» ПРЕОБРАЖЕНСКОГО, УЧЕНОГО. </vt:lpstr>
      <vt:lpstr>«МЫ НАЗЛО ВРАГАМ-БУРЖУЯМ МИРОВОЙ ПОЖАР РАЗДУЕМ…»</vt:lpstr>
      <vt:lpstr>САТИРИЧЕСКОЕ ИЗОБРАЖЕНИЕ ХОЗЯЕВ НОВОГО ВРЕМЕНИ</vt:lpstr>
      <vt:lpstr>  </vt:lpstr>
      <vt:lpstr>«ПРОПАЛ КОЛАБУХОВСКИЙ ДОМ!»</vt:lpstr>
      <vt:lpstr>Антиутопия, осуществившаяся в реальной действительности</vt:lpstr>
      <vt:lpstr>КОНСТАНТИН СИМОНОВ О ПОВЕСТИ  </vt:lpstr>
      <vt:lpstr>СОЦИАЛЬНАЯ САТИРА В ПОВЕСТИ</vt:lpstr>
      <vt:lpstr>ОПАСНЫЙ ЭКСПЕРИМЕНТ</vt:lpstr>
      <vt:lpstr>ОПАСНЫЙ ЭКСПЕРИМЕНТ</vt:lpstr>
      <vt:lpstr>ЗАДАНИЕ   </vt:lpstr>
      <vt:lpstr>Слайд 61</vt:lpstr>
      <vt:lpstr>«РАЗРУХА НЕ В КЛОЗЕТАХ, А УМАХ!»</vt:lpstr>
      <vt:lpstr>ЧЕЛОВЕКА НАДО ЛЮБИТЬ БОЛЬШИМ!</vt:lpstr>
      <vt:lpstr> ПРОРОЧЕСКИЕ ПРЕДСКАЗАНИЯ  М.А.БУЛГАКОВА В ПОВЕСТИ</vt:lpstr>
      <vt:lpstr>ОТВЕТЬ НА ВОПРОС:</vt:lpstr>
      <vt:lpstr>ПРОБЛЕМНЫЙ ВОПРОС К УРОКУ</vt:lpstr>
      <vt:lpstr>САТИРИЧЕСКИЙ ПАМФЛЕТ</vt:lpstr>
      <vt:lpstr>АКТУАЛЬНОСТЬ ПОВЕСТИ</vt:lpstr>
      <vt:lpstr>ТРАГИЧЕСКАЯ СУДЬБА ПИСАТЕЛЯ В ЭПОХУ СОЦИАЛИЗМА</vt:lpstr>
      <vt:lpstr>Дом – музей Булгакова в Москве, стены которого исписаны рисунками к его произведениям</vt:lpstr>
      <vt:lpstr>Подъезд дома, в котором жил писатель, расписанный рисунками к его бессмертным произведениям почитателями его таланта</vt:lpstr>
      <vt:lpstr>ПРОИЗВЕДЕНИЯ ВЕЛИКОГО МАСТЕРА</vt:lpstr>
      <vt:lpstr>ПАМЯТНИК БУЛГАКОВУ В КИЕВЕ</vt:lpstr>
      <vt:lpstr>Персонаж романа «Мастер и Маргарита», кот Бегемот,  рядом с памятником  своему создателю</vt:lpstr>
      <vt:lpstr>ДОМАШНЕЕ ЗАДАНИЕ </vt:lpstr>
      <vt:lpstr>СПАСИБО  ЗА  ВНИМАНИЕ!</vt:lpstr>
      <vt:lpstr>Информационные источники: </vt:lpstr>
      <vt:lpstr>Информационные источники: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Сатирическое изображение новой социальной обстановки  в повести М.А. Булгакова "Собачье сердце"</dc:title>
  <dc:creator>Admin</dc:creator>
  <cp:lastModifiedBy>Дарёна</cp:lastModifiedBy>
  <cp:revision>150</cp:revision>
  <dcterms:created xsi:type="dcterms:W3CDTF">2010-12-08T13:18:21Z</dcterms:created>
  <dcterms:modified xsi:type="dcterms:W3CDTF">2011-07-09T15:29:19Z</dcterms:modified>
</cp:coreProperties>
</file>