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0" r:id="rId4"/>
    <p:sldId id="273" r:id="rId5"/>
    <p:sldId id="261" r:id="rId6"/>
    <p:sldId id="262" r:id="rId7"/>
    <p:sldId id="263" r:id="rId8"/>
    <p:sldId id="264" r:id="rId9"/>
    <p:sldId id="265" r:id="rId10"/>
    <p:sldId id="274" r:id="rId11"/>
    <p:sldId id="267" r:id="rId12"/>
    <p:sldId id="269" r:id="rId13"/>
    <p:sldId id="268" r:id="rId14"/>
    <p:sldId id="270" r:id="rId15"/>
    <p:sldId id="272" r:id="rId16"/>
    <p:sldId id="271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5A4F-D629-4F37-B14D-56511C154725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055B-AFBE-4CFD-A545-7604C320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141663"/>
            <a:ext cx="6400800" cy="838200"/>
          </a:xfrm>
        </p:spPr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6411"/>
        </p:xfrm>
        <a:graphic>
          <a:graphicData uri="http://schemas.openxmlformats.org/presentationml/2006/ole">
            <p:oleObj spid="_x0000_s1026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0350"/>
            <a:ext cx="428625" cy="7921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5400" y="4953000"/>
            <a:ext cx="64495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русского языка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2" descr="горы5.jpg"/>
          <p:cNvPicPr>
            <a:picLocks noChangeAspect="1"/>
          </p:cNvPicPr>
          <p:nvPr/>
        </p:nvPicPr>
        <p:blipFill>
          <a:blip r:embed="rId3">
            <a:grayscl/>
            <a:lum bright="80000"/>
          </a:blip>
          <a:srcRect l="6667" r="13333" b="36667"/>
          <a:stretch>
            <a:fillRect/>
          </a:stretch>
        </p:blipFill>
        <p:spPr>
          <a:xfrm>
            <a:off x="304800" y="1447800"/>
            <a:ext cx="8470232" cy="5029200"/>
          </a:xfrm>
          <a:prstGeom prst="rect">
            <a:avLst/>
          </a:prstGeom>
        </p:spPr>
      </p:pic>
      <p:pic>
        <p:nvPicPr>
          <p:cNvPr id="4" name="Рисунок 3" descr="горы5.jpg"/>
          <p:cNvPicPr>
            <a:picLocks noChangeAspect="1"/>
          </p:cNvPicPr>
          <p:nvPr/>
        </p:nvPicPr>
        <p:blipFill>
          <a:blip r:embed="rId3"/>
          <a:srcRect l="5000" t="50858" r="12500" b="36667"/>
          <a:stretch>
            <a:fillRect/>
          </a:stretch>
        </p:blipFill>
        <p:spPr>
          <a:xfrm>
            <a:off x="304800" y="5486400"/>
            <a:ext cx="8458200" cy="990600"/>
          </a:xfrm>
          <a:prstGeom prst="rect">
            <a:avLst/>
          </a:prstGeom>
        </p:spPr>
      </p:pic>
      <p:pic>
        <p:nvPicPr>
          <p:cNvPr id="5" name="Рисунок 4" descr="горы5.jpg"/>
          <p:cNvPicPr>
            <a:picLocks noChangeAspect="1"/>
          </p:cNvPicPr>
          <p:nvPr/>
        </p:nvPicPr>
        <p:blipFill>
          <a:blip r:embed="rId3"/>
          <a:srcRect l="5000" t="38384" r="13571" b="48182"/>
          <a:stretch>
            <a:fillRect/>
          </a:stretch>
        </p:blipFill>
        <p:spPr>
          <a:xfrm>
            <a:off x="304801" y="4495800"/>
            <a:ext cx="8458199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Лиса – лисы.</a:t>
            </a:r>
            <a:endParaRPr lang="ru-RU" sz="4000" dirty="0"/>
          </a:p>
        </p:txBody>
      </p:sp>
      <p:pic>
        <p:nvPicPr>
          <p:cNvPr id="7" name="Рисунок 6" descr="горы5.jpg"/>
          <p:cNvPicPr>
            <a:picLocks noChangeAspect="1"/>
          </p:cNvPicPr>
          <p:nvPr/>
        </p:nvPicPr>
        <p:blipFill>
          <a:blip r:embed="rId3"/>
          <a:srcRect l="4838" t="27095" r="13123" b="60000"/>
          <a:stretch>
            <a:fillRect/>
          </a:stretch>
        </p:blipFill>
        <p:spPr>
          <a:xfrm>
            <a:off x="304800" y="3581400"/>
            <a:ext cx="8458200" cy="10887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3000" y="1600200"/>
            <a:ext cx="703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«Русская грамотность»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Упражнение 225.</a:t>
            </a:r>
          </a:p>
          <a:p>
            <a:pPr algn="ctr"/>
            <a:endParaRPr lang="ru-RU" sz="4000" dirty="0" smtClean="0"/>
          </a:p>
          <a:p>
            <a:r>
              <a:rPr lang="ru-RU" sz="4000" dirty="0" smtClean="0"/>
              <a:t>Моря – море	сёстры – сестра</a:t>
            </a:r>
          </a:p>
          <a:p>
            <a:endParaRPr lang="ru-RU" sz="4000" dirty="0" smtClean="0"/>
          </a:p>
          <a:p>
            <a:r>
              <a:rPr lang="ru-RU" sz="4000" dirty="0" smtClean="0"/>
              <a:t>реки – река	 	корм – корма</a:t>
            </a:r>
          </a:p>
          <a:p>
            <a:endParaRPr lang="ru-RU" sz="4000" dirty="0" smtClean="0"/>
          </a:p>
          <a:p>
            <a:r>
              <a:rPr lang="ru-RU" sz="4000" dirty="0" smtClean="0"/>
              <a:t>слёзы – слеза	мир – миры</a:t>
            </a:r>
          </a:p>
          <a:p>
            <a:endParaRPr lang="ru-RU" sz="4000" dirty="0" smtClean="0"/>
          </a:p>
          <a:p>
            <a:r>
              <a:rPr lang="ru-RU" sz="4000" dirty="0" smtClean="0"/>
              <a:t>ряд – ряды		дар – дары </a:t>
            </a:r>
            <a:endParaRPr lang="ru-RU" sz="4000" dirty="0"/>
          </a:p>
        </p:txBody>
      </p:sp>
      <p:sp>
        <p:nvSpPr>
          <p:cNvPr id="4" name="Левая круглая скобка 3"/>
          <p:cNvSpPr/>
          <p:nvPr/>
        </p:nvSpPr>
        <p:spPr>
          <a:xfrm rot="5400000">
            <a:off x="800100" y="14097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круглая скобка 4"/>
          <p:cNvSpPr/>
          <p:nvPr/>
        </p:nvSpPr>
        <p:spPr>
          <a:xfrm rot="5400000">
            <a:off x="2400300" y="14097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/>
          <p:cNvSpPr/>
          <p:nvPr/>
        </p:nvSpPr>
        <p:spPr>
          <a:xfrm rot="5400000">
            <a:off x="723900" y="39243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 rot="5400000">
            <a:off x="2476500" y="39243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 rot="5400000">
            <a:off x="647700" y="27813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/>
        </p:nvSpPr>
        <p:spPr>
          <a:xfrm rot="5400000">
            <a:off x="4457700" y="2552700"/>
            <a:ext cx="304800" cy="1143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/>
        </p:nvSpPr>
        <p:spPr>
          <a:xfrm rot="5400000">
            <a:off x="6438900" y="1409700"/>
            <a:ext cx="228600" cy="10668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 rot="5400000">
            <a:off x="4533900" y="1409700"/>
            <a:ext cx="228600" cy="10668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 rot="5400000">
            <a:off x="6057900" y="2552700"/>
            <a:ext cx="304800" cy="1143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/>
          <p:cNvSpPr/>
          <p:nvPr/>
        </p:nvSpPr>
        <p:spPr>
          <a:xfrm rot="5400000">
            <a:off x="2171700" y="27813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 rot="5400000">
            <a:off x="647700" y="52197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/>
          <p:cNvSpPr/>
          <p:nvPr/>
        </p:nvSpPr>
        <p:spPr>
          <a:xfrm rot="5400000">
            <a:off x="1943100" y="52197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круглая скобка 17"/>
          <p:cNvSpPr/>
          <p:nvPr/>
        </p:nvSpPr>
        <p:spPr>
          <a:xfrm rot="5400000">
            <a:off x="4305300" y="52197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 rot="5400000">
            <a:off x="5753100" y="40005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rot="5400000">
            <a:off x="4381500" y="40005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круглая скобка 20"/>
          <p:cNvSpPr/>
          <p:nvPr/>
        </p:nvSpPr>
        <p:spPr>
          <a:xfrm rot="5400000">
            <a:off x="5600700" y="52197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447800" y="19050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62000" y="31242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172200" y="55626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343400" y="19050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39000" y="19050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14400" y="43434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514600" y="19050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124200" y="42672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667000" y="31242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343400" y="31242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858000" y="31242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419600" y="43434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514600" y="55626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685800" y="55626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343400" y="55626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400800" y="43434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38200" y="24384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38200" y="25146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85800" y="36576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85800" y="37338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38400" y="24384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267200" y="24384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267200" y="25146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14400" y="49530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14400" y="48768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85800" y="60960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5800" y="61722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209800" y="36576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667000" y="48768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905000" y="60960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343400" y="36576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343400" y="37338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19600" y="48768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248400" y="24384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867400" y="36576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791200" y="48768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43400" y="60960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343400" y="61722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419600" y="49530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638800" y="6096000"/>
            <a:ext cx="228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2" descr="горы5.jpg"/>
          <p:cNvPicPr>
            <a:picLocks noChangeAspect="1"/>
          </p:cNvPicPr>
          <p:nvPr/>
        </p:nvPicPr>
        <p:blipFill>
          <a:blip r:embed="rId3">
            <a:grayscl/>
            <a:lum bright="80000"/>
          </a:blip>
          <a:srcRect l="6667" r="13333" b="36667"/>
          <a:stretch>
            <a:fillRect/>
          </a:stretch>
        </p:blipFill>
        <p:spPr>
          <a:xfrm>
            <a:off x="304800" y="1447800"/>
            <a:ext cx="8470232" cy="5029200"/>
          </a:xfrm>
          <a:prstGeom prst="rect">
            <a:avLst/>
          </a:prstGeom>
        </p:spPr>
      </p:pic>
      <p:pic>
        <p:nvPicPr>
          <p:cNvPr id="4" name="Рисунок 3" descr="горы5.jpg"/>
          <p:cNvPicPr>
            <a:picLocks noChangeAspect="1"/>
          </p:cNvPicPr>
          <p:nvPr/>
        </p:nvPicPr>
        <p:blipFill>
          <a:blip r:embed="rId3"/>
          <a:srcRect l="5000" t="50858" r="12500" b="36667"/>
          <a:stretch>
            <a:fillRect/>
          </a:stretch>
        </p:blipFill>
        <p:spPr>
          <a:xfrm>
            <a:off x="304800" y="5486400"/>
            <a:ext cx="8458200" cy="990600"/>
          </a:xfrm>
          <a:prstGeom prst="rect">
            <a:avLst/>
          </a:prstGeom>
        </p:spPr>
      </p:pic>
      <p:pic>
        <p:nvPicPr>
          <p:cNvPr id="5" name="Рисунок 4" descr="горы5.jpg"/>
          <p:cNvPicPr>
            <a:picLocks noChangeAspect="1"/>
          </p:cNvPicPr>
          <p:nvPr/>
        </p:nvPicPr>
        <p:blipFill>
          <a:blip r:embed="rId3"/>
          <a:srcRect l="5000" t="38384" r="13571" b="48182"/>
          <a:stretch>
            <a:fillRect/>
          </a:stretch>
        </p:blipFill>
        <p:spPr>
          <a:xfrm>
            <a:off x="304801" y="4495800"/>
            <a:ext cx="8458199" cy="1066800"/>
          </a:xfrm>
          <a:prstGeom prst="rect">
            <a:avLst/>
          </a:prstGeom>
        </p:spPr>
      </p:pic>
      <p:pic>
        <p:nvPicPr>
          <p:cNvPr id="6" name="Рисунок 5" descr="горы5.jpg"/>
          <p:cNvPicPr>
            <a:picLocks noChangeAspect="1"/>
          </p:cNvPicPr>
          <p:nvPr/>
        </p:nvPicPr>
        <p:blipFill>
          <a:blip r:embed="rId3"/>
          <a:srcRect l="4838" t="27095" r="13123" b="60000"/>
          <a:stretch>
            <a:fillRect/>
          </a:stretch>
        </p:blipFill>
        <p:spPr>
          <a:xfrm>
            <a:off x="304800" y="3581400"/>
            <a:ext cx="8458200" cy="10887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152400"/>
            <a:ext cx="703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«Русская грамотность»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горы5.jpg"/>
          <p:cNvPicPr>
            <a:picLocks noChangeAspect="1"/>
          </p:cNvPicPr>
          <p:nvPr/>
        </p:nvPicPr>
        <p:blipFill>
          <a:blip r:embed="rId3"/>
          <a:srcRect l="3333" t="13333" r="11667" b="72222"/>
          <a:stretch>
            <a:fillRect/>
          </a:stretch>
        </p:blipFill>
        <p:spPr>
          <a:xfrm>
            <a:off x="304800" y="2590800"/>
            <a:ext cx="8458200" cy="9906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381000"/>
            <a:ext cx="656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А1. где ставится ударение?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828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2971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572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81200" y="16764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/>
              <a:t> над согласной буквой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2) над гласной буквой</a:t>
            </a:r>
          </a:p>
          <a:p>
            <a:pPr marL="342900" indent="-342900"/>
            <a:r>
              <a:rPr lang="ru-RU" sz="3600" b="1" dirty="0" smtClean="0"/>
              <a:t>3) над слогом, произносимым с большей силой</a:t>
            </a:r>
          </a:p>
          <a:p>
            <a:pPr marL="342900" indent="-342900"/>
            <a:r>
              <a:rPr lang="ru-RU" sz="3600" b="1" dirty="0" smtClean="0"/>
              <a:t>4) не ставится вообще</a:t>
            </a:r>
            <a:endParaRPr lang="ru-RU" sz="36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381000"/>
            <a:ext cx="65625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2. безударный гласный звук в слове: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/>
              <a:t> не проверяется ударением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2) проверяется ударением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3) запоминается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4) пишется, как слышится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828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971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038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5181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381000"/>
            <a:ext cx="65625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3. в каком слове ударный второй слог?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/>
              <a:t> зимний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2) голова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3) темнеет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4) книга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828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971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038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5105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8100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4.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каком слове выделена буква, обозначающая безударный гласный звук?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морОз</a:t>
            </a:r>
            <a:endParaRPr lang="ru-RU" sz="3600" b="1" dirty="0" smtClean="0"/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2) </a:t>
            </a:r>
            <a:r>
              <a:rPr lang="ru-RU" sz="3600" b="1" dirty="0" err="1" smtClean="0"/>
              <a:t>пенАл</a:t>
            </a:r>
            <a:endParaRPr lang="ru-RU" sz="3600" b="1" dirty="0" smtClean="0"/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3) </a:t>
            </a:r>
            <a:r>
              <a:rPr lang="ru-RU" sz="3600" b="1" dirty="0" err="1" smtClean="0"/>
              <a:t>сАды</a:t>
            </a:r>
            <a:endParaRPr lang="ru-RU" sz="3600" b="1" dirty="0" smtClean="0"/>
          </a:p>
          <a:p>
            <a:pPr marL="342900" indent="-342900"/>
            <a:r>
              <a:rPr lang="ru-RU" sz="3600" b="1" dirty="0" smtClean="0"/>
              <a:t> </a:t>
            </a:r>
          </a:p>
          <a:p>
            <a:pPr marL="342900" indent="-342900"/>
            <a:r>
              <a:rPr lang="ru-RU" sz="3600" b="1" dirty="0" smtClean="0"/>
              <a:t>4) </a:t>
            </a:r>
            <a:r>
              <a:rPr lang="ru-RU" sz="3600" b="1" dirty="0" err="1" smtClean="0"/>
              <a:t>синЕет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828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971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038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5181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7000" y="1295400"/>
            <a:ext cx="450232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Ключ к Тесту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1. 3)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2. 2)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3. 3)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4. 3)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04800"/>
            <a:ext cx="703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«Русская грамотность»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горы5.jpg"/>
          <p:cNvPicPr>
            <a:picLocks noChangeAspect="1"/>
          </p:cNvPicPr>
          <p:nvPr/>
        </p:nvPicPr>
        <p:blipFill>
          <a:blip r:embed="rId3"/>
          <a:srcRect b="24138"/>
          <a:stretch>
            <a:fillRect/>
          </a:stretch>
        </p:blipFill>
        <p:spPr>
          <a:xfrm>
            <a:off x="152400" y="1524000"/>
            <a:ext cx="8839200" cy="50292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1143000"/>
            <a:ext cx="707527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295400" y="2895600"/>
            <a:ext cx="5388014" cy="923330"/>
          </a:xfrm>
          <a:custGeom>
            <a:avLst/>
            <a:gdLst>
              <a:gd name="connsiteX0" fmla="*/ 0 w 5388014"/>
              <a:gd name="connsiteY0" fmla="*/ 0 h 923330"/>
              <a:gd name="connsiteX1" fmla="*/ 5388014 w 5388014"/>
              <a:gd name="connsiteY1" fmla="*/ 0 h 923330"/>
              <a:gd name="connsiteX2" fmla="*/ 5388014 w 5388014"/>
              <a:gd name="connsiteY2" fmla="*/ 923330 h 923330"/>
              <a:gd name="connsiteX3" fmla="*/ 0 w 5388014"/>
              <a:gd name="connsiteY3" fmla="*/ 923330 h 923330"/>
              <a:gd name="connsiteX4" fmla="*/ 0 w 538801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14" h="923330">
                <a:moveTo>
                  <a:pt x="0" y="0"/>
                </a:moveTo>
                <a:lnTo>
                  <a:pt x="5388014" y="0"/>
                </a:lnTo>
                <a:lnTo>
                  <a:pt x="5388014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 131, 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пр. 226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38400" y="4800600"/>
            <a:ext cx="5654113" cy="923330"/>
          </a:xfrm>
          <a:custGeom>
            <a:avLst/>
            <a:gdLst>
              <a:gd name="connsiteX0" fmla="*/ 0 w 5388014"/>
              <a:gd name="connsiteY0" fmla="*/ 0 h 923330"/>
              <a:gd name="connsiteX1" fmla="*/ 5388014 w 5388014"/>
              <a:gd name="connsiteY1" fmla="*/ 0 h 923330"/>
              <a:gd name="connsiteX2" fmla="*/ 5388014 w 5388014"/>
              <a:gd name="connsiteY2" fmla="*/ 923330 h 923330"/>
              <a:gd name="connsiteX3" fmla="*/ 0 w 5388014"/>
              <a:gd name="connsiteY3" fmla="*/ 923330 h 923330"/>
              <a:gd name="connsiteX4" fmla="*/ 0 w 538801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14" h="923330">
                <a:moveTo>
                  <a:pt x="0" y="0"/>
                </a:moveTo>
                <a:lnTo>
                  <a:pt x="5388014" y="0"/>
                </a:lnTo>
                <a:lnTo>
                  <a:pt x="5388014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 130, правило.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Рисунок 3" descr="горы5.jpg"/>
          <p:cNvPicPr>
            <a:picLocks noChangeAspect="1"/>
          </p:cNvPicPr>
          <p:nvPr/>
        </p:nvPicPr>
        <p:blipFill>
          <a:blip r:embed="rId3">
            <a:grayscl/>
            <a:lum bright="80000"/>
          </a:blip>
          <a:srcRect l="6667" r="13333" b="36667"/>
          <a:stretch>
            <a:fillRect/>
          </a:stretch>
        </p:blipFill>
        <p:spPr>
          <a:xfrm>
            <a:off x="1524000" y="2209800"/>
            <a:ext cx="7315200" cy="434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1219200"/>
            <a:ext cx="852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«Русская грамотность»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400" y="2971800"/>
            <a:ext cx="5952207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УРОК!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вит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7780" y="-982980"/>
            <a:ext cx="6477000" cy="874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8686800" cy="563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Мы живём в _______________. Столица нашей Родины - ______________. Это очень большой и красивый _______________. В нашей стране много знаменитых и талантливых _____________. Я тоже хочу стать артистом. Но пока я учусь в школе, поэтому меня называют _______________. Мне очень нравятся уроки математики, литературного чтения и _______________ языка. Я буду стараться учиться на «4» и «5», чтобы моя страна могла гордиться мною.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33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__________________________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Рисунок 3" descr="горы5.jpg"/>
          <p:cNvPicPr>
            <a:picLocks noChangeAspect="1"/>
          </p:cNvPicPr>
          <p:nvPr/>
        </p:nvPicPr>
        <p:blipFill>
          <a:blip r:embed="rId3">
            <a:grayscl/>
            <a:lum bright="80000"/>
          </a:blip>
          <a:srcRect l="6667" r="13333" b="36667"/>
          <a:stretch>
            <a:fillRect/>
          </a:stretch>
        </p:blipFill>
        <p:spPr>
          <a:xfrm>
            <a:off x="304800" y="1447800"/>
            <a:ext cx="8470232" cy="502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" y="152400"/>
            <a:ext cx="703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«Русская грамотность»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горы5.jpg"/>
          <p:cNvPicPr>
            <a:picLocks noChangeAspect="1"/>
          </p:cNvPicPr>
          <p:nvPr/>
        </p:nvPicPr>
        <p:blipFill>
          <a:blip r:embed="rId3"/>
          <a:srcRect l="5000" t="50858" r="12500" b="36667"/>
          <a:stretch>
            <a:fillRect/>
          </a:stretch>
        </p:blipFill>
        <p:spPr>
          <a:xfrm>
            <a:off x="304800" y="5486400"/>
            <a:ext cx="8470232" cy="9906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219200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/>
              <a:t>масты</a:t>
            </a:r>
            <a:r>
              <a:rPr lang="ru-RU" sz="6600" b="1" dirty="0" smtClean="0"/>
              <a:t> – мосты</a:t>
            </a:r>
          </a:p>
          <a:p>
            <a:pPr algn="ctr"/>
            <a:r>
              <a:rPr lang="ru-RU" sz="6600" b="1" dirty="0" err="1" smtClean="0"/>
              <a:t>зилёный</a:t>
            </a:r>
            <a:r>
              <a:rPr lang="ru-RU" sz="6600" b="1" dirty="0" smtClean="0"/>
              <a:t> – зелёный</a:t>
            </a:r>
          </a:p>
          <a:p>
            <a:pPr algn="ctr"/>
            <a:r>
              <a:rPr lang="ru-RU" sz="6600" b="1" dirty="0" err="1" smtClean="0"/>
              <a:t>каза</a:t>
            </a:r>
            <a:r>
              <a:rPr lang="ru-RU" sz="6600" b="1" dirty="0" smtClean="0"/>
              <a:t> – коза   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4648200"/>
            <a:ext cx="7097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Безударная гласная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корне слова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2" descr="горы5.jpg"/>
          <p:cNvPicPr>
            <a:picLocks noChangeAspect="1"/>
          </p:cNvPicPr>
          <p:nvPr/>
        </p:nvPicPr>
        <p:blipFill>
          <a:blip r:embed="rId3">
            <a:grayscl/>
            <a:lum bright="80000"/>
          </a:blip>
          <a:srcRect l="6667" r="13333" b="36667"/>
          <a:stretch>
            <a:fillRect/>
          </a:stretch>
        </p:blipFill>
        <p:spPr>
          <a:xfrm>
            <a:off x="304800" y="1447800"/>
            <a:ext cx="8470232" cy="5029200"/>
          </a:xfrm>
          <a:prstGeom prst="rect">
            <a:avLst/>
          </a:prstGeom>
        </p:spPr>
      </p:pic>
      <p:pic>
        <p:nvPicPr>
          <p:cNvPr id="4" name="Рисунок 3" descr="горы5.jpg"/>
          <p:cNvPicPr>
            <a:picLocks noChangeAspect="1"/>
          </p:cNvPicPr>
          <p:nvPr/>
        </p:nvPicPr>
        <p:blipFill>
          <a:blip r:embed="rId3"/>
          <a:srcRect l="5000" t="50858" r="12500" b="36667"/>
          <a:stretch>
            <a:fillRect/>
          </a:stretch>
        </p:blipFill>
        <p:spPr>
          <a:xfrm>
            <a:off x="304800" y="5486400"/>
            <a:ext cx="8458200" cy="990600"/>
          </a:xfrm>
          <a:prstGeom prst="rect">
            <a:avLst/>
          </a:prstGeom>
        </p:spPr>
      </p:pic>
      <p:pic>
        <p:nvPicPr>
          <p:cNvPr id="5" name="Рисунок 4" descr="горы5.jpg"/>
          <p:cNvPicPr>
            <a:picLocks noChangeAspect="1"/>
          </p:cNvPicPr>
          <p:nvPr/>
        </p:nvPicPr>
        <p:blipFill>
          <a:blip r:embed="rId3"/>
          <a:srcRect l="5000" t="38384" r="13571" b="48182"/>
          <a:stretch>
            <a:fillRect/>
          </a:stretch>
        </p:blipFill>
        <p:spPr>
          <a:xfrm>
            <a:off x="304801" y="4495800"/>
            <a:ext cx="8458199" cy="1066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152400"/>
            <a:ext cx="703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«Русская грамотность»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Propisi" pitchFamily="2" charset="0"/>
              </a:rPr>
              <a:t>20 апреля.</a:t>
            </a:r>
          </a:p>
          <a:p>
            <a:pPr algn="ctr"/>
            <a:r>
              <a:rPr lang="ru-RU" sz="4800" dirty="0" smtClean="0">
                <a:latin typeface="Propisi" pitchFamily="2" charset="0"/>
              </a:rPr>
              <a:t>Классная работа.</a:t>
            </a:r>
            <a:endParaRPr lang="ru-RU" sz="4800" dirty="0"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Гриб, </a:t>
            </a:r>
            <a:r>
              <a:rPr lang="ru-RU" sz="3600" dirty="0" err="1" smtClean="0"/>
              <a:t>гр_бы</a:t>
            </a:r>
            <a:r>
              <a:rPr lang="ru-RU" sz="3600" dirty="0" smtClean="0"/>
              <a:t>, </a:t>
            </a:r>
            <a:r>
              <a:rPr lang="ru-RU" sz="3600" dirty="0" err="1" smtClean="0"/>
              <a:t>гр_бок</a:t>
            </a:r>
            <a:r>
              <a:rPr lang="ru-RU" sz="3600" dirty="0" smtClean="0"/>
              <a:t>, </a:t>
            </a:r>
            <a:r>
              <a:rPr lang="ru-RU" sz="3600" dirty="0" err="1" smtClean="0"/>
              <a:t>гр_бной</a:t>
            </a:r>
            <a:r>
              <a:rPr lang="ru-RU" sz="3600" dirty="0" smtClean="0"/>
              <a:t> (суп).</a:t>
            </a:r>
          </a:p>
          <a:p>
            <a:endParaRPr lang="ru-RU" sz="3600" dirty="0" smtClean="0"/>
          </a:p>
          <a:p>
            <a:r>
              <a:rPr lang="ru-RU" sz="3600" dirty="0" smtClean="0"/>
              <a:t>Лес, подлесок, </a:t>
            </a:r>
            <a:r>
              <a:rPr lang="ru-RU" sz="3600" dirty="0" err="1" smtClean="0"/>
              <a:t>л_сной</a:t>
            </a:r>
            <a:r>
              <a:rPr lang="ru-RU" sz="3600" dirty="0" smtClean="0"/>
              <a:t>, </a:t>
            </a:r>
            <a:r>
              <a:rPr lang="ru-RU" sz="3600" dirty="0" err="1" smtClean="0"/>
              <a:t>л_сник</a:t>
            </a:r>
            <a:r>
              <a:rPr lang="ru-RU" sz="3600" dirty="0" smtClean="0"/>
              <a:t>, </a:t>
            </a:r>
            <a:r>
              <a:rPr lang="ru-RU" sz="3600" dirty="0" err="1" smtClean="0"/>
              <a:t>л_са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Лис, лисы, </a:t>
            </a:r>
            <a:r>
              <a:rPr lang="ru-RU" sz="3600" dirty="0" err="1" smtClean="0"/>
              <a:t>л_са</a:t>
            </a:r>
            <a:r>
              <a:rPr lang="ru-RU" sz="3600" dirty="0" smtClean="0"/>
              <a:t>, </a:t>
            </a:r>
            <a:r>
              <a:rPr lang="ru-RU" sz="3600" dirty="0" err="1" smtClean="0"/>
              <a:t>л_сица</a:t>
            </a:r>
            <a:r>
              <a:rPr lang="ru-RU" sz="3600" dirty="0" smtClean="0"/>
              <a:t>, </a:t>
            </a:r>
            <a:r>
              <a:rPr lang="ru-RU" sz="3600" dirty="0" err="1" smtClean="0"/>
              <a:t>л_сята</a:t>
            </a:r>
            <a:r>
              <a:rPr lang="ru-RU" sz="3600" dirty="0" smtClean="0"/>
              <a:t>.</a:t>
            </a:r>
          </a:p>
        </p:txBody>
      </p:sp>
      <p:sp>
        <p:nvSpPr>
          <p:cNvPr id="5" name="Левая круглая скобка 4"/>
          <p:cNvSpPr/>
          <p:nvPr/>
        </p:nvSpPr>
        <p:spPr>
          <a:xfrm rot="5400000">
            <a:off x="1104900" y="20193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/>
          <p:cNvSpPr/>
          <p:nvPr/>
        </p:nvSpPr>
        <p:spPr>
          <a:xfrm rot="5400000">
            <a:off x="2247900" y="20193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 rot="5400000">
            <a:off x="3619500" y="20193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 rot="5400000">
            <a:off x="5143500" y="2019300"/>
            <a:ext cx="228600" cy="9144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 rot="5400000">
            <a:off x="1028700" y="32385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 rot="5400000">
            <a:off x="2628900" y="3314700"/>
            <a:ext cx="228600" cy="6096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/>
        </p:nvSpPr>
        <p:spPr>
          <a:xfrm rot="5400000">
            <a:off x="1028700" y="4305300"/>
            <a:ext cx="228600" cy="7620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/>
        </p:nvSpPr>
        <p:spPr>
          <a:xfrm rot="5400000">
            <a:off x="3124200" y="4343400"/>
            <a:ext cx="228600" cy="6858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 rot="5400000">
            <a:off x="1943100" y="4381500"/>
            <a:ext cx="228600" cy="6096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 rot="5400000">
            <a:off x="3924300" y="3314700"/>
            <a:ext cx="228600" cy="6096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/>
          <p:cNvSpPr/>
          <p:nvPr/>
        </p:nvSpPr>
        <p:spPr>
          <a:xfrm rot="5400000">
            <a:off x="5524500" y="3314700"/>
            <a:ext cx="228600" cy="6096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 rot="5400000">
            <a:off x="7124700" y="3314700"/>
            <a:ext cx="228600" cy="6096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/>
          <p:cNvSpPr/>
          <p:nvPr/>
        </p:nvSpPr>
        <p:spPr>
          <a:xfrm rot="5400000">
            <a:off x="5791200" y="4343400"/>
            <a:ext cx="228600" cy="6858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круглая скобка 17"/>
          <p:cNvSpPr/>
          <p:nvPr/>
        </p:nvSpPr>
        <p:spPr>
          <a:xfrm rot="5400000">
            <a:off x="4191000" y="4343400"/>
            <a:ext cx="228600" cy="685800"/>
          </a:xfrm>
          <a:prstGeom prst="leftBracket">
            <a:avLst>
              <a:gd name="adj" fmla="val 94047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5800" y="5181600"/>
            <a:ext cx="838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5800" y="4114800"/>
            <a:ext cx="838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5800" y="3048000"/>
            <a:ext cx="990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гри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7" name="Прямая соединительная линия 26"/>
          <p:cNvCxnSpPr/>
          <p:nvPr/>
        </p:nvCxnSpPr>
        <p:spPr>
          <a:xfrm rot="5400000">
            <a:off x="1257300" y="24765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857500" y="2400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229100" y="2400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981700" y="24765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09800" y="2438400"/>
            <a:ext cx="38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и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81400" y="2438400"/>
            <a:ext cx="38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и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05400" y="2438400"/>
            <a:ext cx="38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и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35" name="Рисунок 34" descr="ле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163692"/>
            <a:ext cx="2057400" cy="1546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886200" y="3505200"/>
            <a:ext cx="417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86400" y="3505200"/>
            <a:ext cx="417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86600" y="3505200"/>
            <a:ext cx="417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752600" y="4114800"/>
            <a:ext cx="1752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181100" y="3543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2705100" y="3543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686300" y="3543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362700" y="3543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658100" y="35433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048000" y="464820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14800" y="464820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" name="Рисунок 50" descr="лисёнок.jpg"/>
          <p:cNvPicPr>
            <a:picLocks noChangeAspect="1"/>
          </p:cNvPicPr>
          <p:nvPr/>
        </p:nvPicPr>
        <p:blipFill>
          <a:blip r:embed="rId5" cstate="print"/>
          <a:srcRect l="15000" t="12667" r="12000" b="24667"/>
          <a:stretch>
            <a:fillRect/>
          </a:stretch>
        </p:blipFill>
        <p:spPr>
          <a:xfrm>
            <a:off x="152400" y="5257800"/>
            <a:ext cx="224871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Прямоугольник 49"/>
          <p:cNvSpPr/>
          <p:nvPr/>
        </p:nvSpPr>
        <p:spPr>
          <a:xfrm>
            <a:off x="5715000" y="464820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676400" y="5181600"/>
            <a:ext cx="990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1181100" y="46101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2019300" y="46101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619500" y="46101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4762500" y="46101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6362700" y="4610100"/>
            <a:ext cx="152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2" grpId="0"/>
      <p:bldP spid="33" grpId="0"/>
      <p:bldP spid="34" grpId="0"/>
      <p:bldP spid="37" grpId="0"/>
      <p:bldP spid="38" grpId="0"/>
      <p:bldP spid="39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2" descr="лисёнок.jpg"/>
          <p:cNvPicPr>
            <a:picLocks noChangeAspect="1"/>
          </p:cNvPicPr>
          <p:nvPr/>
        </p:nvPicPr>
        <p:blipFill>
          <a:blip r:embed="rId3"/>
          <a:srcRect l="13000" t="11333" b="23333"/>
          <a:stretch>
            <a:fillRect/>
          </a:stretch>
        </p:blipFill>
        <p:spPr>
          <a:xfrm>
            <a:off x="4114800" y="1219200"/>
            <a:ext cx="48705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38200" y="1143000"/>
            <a:ext cx="211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409700" y="1104900"/>
            <a:ext cx="30480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леска.jpg"/>
          <p:cNvPicPr>
            <a:picLocks noChangeAspect="1"/>
          </p:cNvPicPr>
          <p:nvPr/>
        </p:nvPicPr>
        <p:blipFill>
          <a:blip r:embed="rId4"/>
          <a:srcRect t="5448" r="11661" b="5448"/>
          <a:stretch>
            <a:fillRect/>
          </a:stretch>
        </p:blipFill>
        <p:spPr>
          <a:xfrm>
            <a:off x="152400" y="3657600"/>
            <a:ext cx="4495800" cy="299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ы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тица.jpg"/>
          <p:cNvPicPr>
            <a:picLocks noChangeAspect="1"/>
          </p:cNvPicPr>
          <p:nvPr/>
        </p:nvPicPr>
        <p:blipFill>
          <a:blip r:embed="rId3"/>
          <a:srcRect l="19132" t="13470" r="21704" b="13470"/>
          <a:stretch>
            <a:fillRect/>
          </a:stretch>
        </p:blipFill>
        <p:spPr>
          <a:xfrm>
            <a:off x="3962400" y="2209800"/>
            <a:ext cx="166497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Купцова Елена Михайловна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218-658-860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50555 L 0.00069 -0.372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37222 L 0.00069 0.5055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69 0.00555 L -0.46598 2.22222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98 -2.22222E-6 L 0.42569 0.01111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2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64 0.07407 C -0.37275 -0.2 -0.20816 -0.37222 -0.02431 -0.37222 C 0.15868 -0.37222 0.32343 -0.2 0.43402 0.07407 C 0.32343 0.34815 0.15868 0.52153 -0.02431 0.52153 C -0.20816 0.52153 -0.37275 0.34815 -0.48264 0.07407 Z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" presetID="2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64 -0.17107 C -0.48264 -0.28797 -0.38577 -0.38334 -0.2665 -0.38334 L 0.23402 -0.38334 C 0.35295 -0.38334 0.45069 -0.28797 0.45069 -0.17107 L 0.45069 0.31296 C 0.45069 0.43078 0.35295 0.52986 0.23402 0.52986 L -0.2665 0.52986 C -0.38577 0.52986 -0.48264 0.43078 -0.48264 0.31296 Z " pathEditMode="relative" rAng="0" ptsTypes="fFfFfFff">
                                      <p:cBhvr>
                                        <p:cTn id="21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9" presetID="26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64 0.07407 C -0.48264 0.3331 -0.38091 0.54629 -0.25643 0.54629 C -0.11025 0.54629 -0.05712 0.30995 -0.0349 0.16805 L -0.01181 -0.02037 C 0.01076 -0.16227 0.06701 -0.39815 0.23229 -0.39815 C 0.33836 -0.39815 0.45902 -0.18565 0.45902 0.07407 C 0.45902 0.3331 0.33836 0.54629 0.23229 0.54629 C 0.06701 0.54629 0.01076 0.30995 -0.01181 0.16805 L -0.0349 -0.02037 C -0.05712 -0.16227 -0.11025 -0.39815 -0.25643 -0.39815 C -0.38091 -0.39815 -0.48264 -0.18565 -0.48264 0.07407 Z " pathEditMode="relative" rAng="0" ptsTypes="ffFffffFfff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402</Words>
  <PresentationFormat>Экран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27</cp:revision>
  <dcterms:created xsi:type="dcterms:W3CDTF">2010-12-17T14:55:11Z</dcterms:created>
  <dcterms:modified xsi:type="dcterms:W3CDTF">2011-01-28T12:18:53Z</dcterms:modified>
</cp:coreProperties>
</file>