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5" r:id="rId5"/>
    <p:sldId id="268" r:id="rId6"/>
    <p:sldId id="266" r:id="rId7"/>
    <p:sldId id="267" r:id="rId8"/>
    <p:sldId id="269" r:id="rId9"/>
    <p:sldId id="272" r:id="rId10"/>
    <p:sldId id="273" r:id="rId11"/>
    <p:sldId id="279" r:id="rId12"/>
    <p:sldId id="270" r:id="rId13"/>
    <p:sldId id="274" r:id="rId14"/>
    <p:sldId id="275" r:id="rId15"/>
    <p:sldId id="276" r:id="rId16"/>
    <p:sldId id="280" r:id="rId17"/>
    <p:sldId id="277" r:id="rId18"/>
    <p:sldId id="278" r:id="rId19"/>
    <p:sldId id="26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3ADA"/>
    <a:srgbClr val="FF6699"/>
    <a:srgbClr val="E1EBF7"/>
    <a:srgbClr val="3A11AF"/>
    <a:srgbClr val="0066FF"/>
    <a:srgbClr val="D7E5F5"/>
    <a:srgbClr val="D7EEF9"/>
    <a:srgbClr val="DFF7FD"/>
    <a:srgbClr val="CCF3FC"/>
    <a:srgbClr val="B7EEFB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B61-D44A-40D1-8640-7F21F4A9D56F}" type="datetimeFigureOut">
              <a:rPr lang="ru-RU" smtClean="0"/>
              <a:pPr/>
              <a:t>19.12.2010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7DE64-432D-4106-BD08-B3B10B6CE4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B61-D44A-40D1-8640-7F21F4A9D56F}" type="datetimeFigureOut">
              <a:rPr lang="ru-RU" smtClean="0"/>
              <a:pPr/>
              <a:t>19.12.2010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7DE64-432D-4106-BD08-B3B10B6CE4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B61-D44A-40D1-8640-7F21F4A9D56F}" type="datetimeFigureOut">
              <a:rPr lang="ru-RU" smtClean="0"/>
              <a:pPr/>
              <a:t>19.12.2010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7DE64-432D-4106-BD08-B3B10B6CE4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B61-D44A-40D1-8640-7F21F4A9D56F}" type="datetimeFigureOut">
              <a:rPr lang="ru-RU" smtClean="0"/>
              <a:pPr/>
              <a:t>19.12.2010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7DE64-432D-4106-BD08-B3B10B6CE4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B61-D44A-40D1-8640-7F21F4A9D56F}" type="datetimeFigureOut">
              <a:rPr lang="ru-RU" smtClean="0"/>
              <a:pPr/>
              <a:t>19.12.2010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7DE64-432D-4106-BD08-B3B10B6CE4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B61-D44A-40D1-8640-7F21F4A9D56F}" type="datetimeFigureOut">
              <a:rPr lang="ru-RU" smtClean="0"/>
              <a:pPr/>
              <a:t>19.12.2010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7DE64-432D-4106-BD08-B3B10B6CE4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B61-D44A-40D1-8640-7F21F4A9D56F}" type="datetimeFigureOut">
              <a:rPr lang="ru-RU" smtClean="0"/>
              <a:pPr/>
              <a:t>19.12.2010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7DE64-432D-4106-BD08-B3B10B6CE4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B61-D44A-40D1-8640-7F21F4A9D56F}" type="datetimeFigureOut">
              <a:rPr lang="ru-RU" smtClean="0"/>
              <a:pPr/>
              <a:t>19.12.2010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7DE64-432D-4106-BD08-B3B10B6CE4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B61-D44A-40D1-8640-7F21F4A9D56F}" type="datetimeFigureOut">
              <a:rPr lang="ru-RU" smtClean="0"/>
              <a:pPr/>
              <a:t>19.12.2010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7DE64-432D-4106-BD08-B3B10B6CE4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B61-D44A-40D1-8640-7F21F4A9D56F}" type="datetimeFigureOut">
              <a:rPr lang="ru-RU" smtClean="0"/>
              <a:pPr/>
              <a:t>19.12.2010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7DE64-432D-4106-BD08-B3B10B6CE4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EB61-D44A-40D1-8640-7F21F4A9D56F}" type="datetimeFigureOut">
              <a:rPr lang="ru-RU" smtClean="0"/>
              <a:pPr/>
              <a:t>19.12.2010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7DE64-432D-4106-BD08-B3B10B6CE4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DEB61-D44A-40D1-8640-7F21F4A9D56F}" type="datetimeFigureOut">
              <a:rPr lang="ru-RU" smtClean="0"/>
              <a:pPr/>
              <a:t>19.12.2010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7DE64-432D-4106-BD08-B3B10B6CE4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58;&#1072;&#1085;&#1082;&#1086;&#1074;&#1072;_&#1045;_&#1042;_&#1055;&#1091;&#1088;&#1086;&#1074;&#1089;&#1082;_&#1052;&#1054;&#1059;%20&#1055;&#1057;&#1054;&#1064;%20&#8470;!\marry_christmas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4907/mentem2007.13/0_45ede_594e0d67_L" TargetMode="External"/><Relationship Id="rId2" Type="http://schemas.openxmlformats.org/officeDocument/2006/relationships/hyperlink" Target="http://img-fotki.yandex.ru/get/4700/f-glasting.4/0_3e6ce_af7fe0ea_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3721" y="642918"/>
            <a:ext cx="8135946" cy="166199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ПРЕДЛОЖНЫЙ ПАДЕЖ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употребляется </a:t>
            </a:r>
            <a:r>
              <a:rPr lang="ru-RU" sz="4800" b="1" dirty="0" smtClean="0">
                <a:ln w="10541" cmpd="sng">
                  <a:solidFill>
                    <a:srgbClr val="FF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только</a:t>
            </a:r>
            <a:r>
              <a:rPr lang="ru-RU" sz="3200" b="1" dirty="0" smtClean="0">
                <a:ln w="10541" cmpd="sng">
                  <a:solidFill>
                    <a:srgbClr val="FF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400" b="1" dirty="0" smtClean="0">
                <a:ln w="10541" cmpd="sng">
                  <a:solidFill>
                    <a:srgbClr val="FF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 предлогами</a:t>
            </a:r>
            <a:endParaRPr lang="ru-RU" sz="3200" b="1" cap="none" spc="0" dirty="0">
              <a:ln w="10541" cmpd="sng">
                <a:solidFill>
                  <a:srgbClr val="FF000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43306" y="2214554"/>
            <a:ext cx="1441421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b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</a:t>
            </a:r>
            <a:b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  <a:b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</a:t>
            </a:r>
            <a:b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7264" y="2285992"/>
            <a:ext cx="510588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ФИЗ.МИНУТКА</a:t>
            </a: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для глаз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2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C:\Documents and Settings\Admin\Мои документы\Мои рисунки\новый год\снежинки\i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786182" y="2714620"/>
            <a:ext cx="1247775" cy="1428750"/>
          </a:xfrm>
          <a:prstGeom prst="rect">
            <a:avLst/>
          </a:prstGeom>
          <a:noFill/>
        </p:spPr>
      </p:pic>
      <p:pic>
        <p:nvPicPr>
          <p:cNvPr id="28674" name="Picture 2" descr="C:\Documents and Settings\Admin\Мои документы\Мои рисунки\новый год\снежинки\123053528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1214422"/>
            <a:ext cx="1476372" cy="1542809"/>
          </a:xfrm>
          <a:prstGeom prst="rect">
            <a:avLst/>
          </a:prstGeom>
          <a:noFill/>
        </p:spPr>
      </p:pic>
      <p:pic>
        <p:nvPicPr>
          <p:cNvPr id="5" name="Picture 2" descr="C:\Documents and Settings\Admin\Мои документы\Мои рисунки\новый год\снежинки\1230535284.gif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215206" y="4071942"/>
            <a:ext cx="1333495" cy="1393502"/>
          </a:xfrm>
          <a:prstGeom prst="rect">
            <a:avLst/>
          </a:prstGeom>
          <a:noFill/>
        </p:spPr>
      </p:pic>
      <p:pic>
        <p:nvPicPr>
          <p:cNvPr id="6" name="Picture 2" descr="C:\Documents and Settings\Admin\Мои документы\Мои рисунки\новый год\снежинки\123053528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4714884"/>
            <a:ext cx="1358106" cy="1419221"/>
          </a:xfrm>
          <a:prstGeom prst="rect">
            <a:avLst/>
          </a:prstGeom>
          <a:noFill/>
        </p:spPr>
      </p:pic>
      <p:pic>
        <p:nvPicPr>
          <p:cNvPr id="7" name="Picture 2" descr="C:\Documents and Settings\Admin\Мои документы\Мои рисунки\новый год\снежинки\1230535284.gif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00100" y="3929066"/>
            <a:ext cx="1482525" cy="1549238"/>
          </a:xfrm>
          <a:prstGeom prst="rect">
            <a:avLst/>
          </a:prstGeom>
          <a:noFill/>
        </p:spPr>
      </p:pic>
      <p:pic>
        <p:nvPicPr>
          <p:cNvPr id="8" name="Picture 2" descr="C:\Documents and Settings\Admin\Мои документы\Мои рисунки\новый год\снежинки\123053528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1071546"/>
            <a:ext cx="1435596" cy="1500198"/>
          </a:xfrm>
          <a:prstGeom prst="rect">
            <a:avLst/>
          </a:prstGeom>
          <a:noFill/>
        </p:spPr>
      </p:pic>
      <p:pic>
        <p:nvPicPr>
          <p:cNvPr id="9" name="Picture 2" descr="C:\Documents and Settings\Admin\Мои документы\Мои рисунки\новый год\снежинки\1230535284.gif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73260" y="500043"/>
            <a:ext cx="1298872" cy="1357321"/>
          </a:xfrm>
          <a:prstGeom prst="rect">
            <a:avLst/>
          </a:prstGeom>
          <a:noFill/>
        </p:spPr>
      </p:pic>
      <p:pic>
        <p:nvPicPr>
          <p:cNvPr id="10" name="marry_christma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955392" y="2967335"/>
            <a:ext cx="523322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Ребята, берегите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своё зрение!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37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38889E-6 4.37558E-6 C 0.04132 4.37558E-6 0.075 0.0326 0.075 0.07331 C 0.075 0.11355 0.04132 0.14685 -1.38889E-6 0.14685 C -0.04132 0.14685 -0.07465 0.11355 -0.07465 0.07331 C -0.07465 0.0326 -0.04132 4.37558E-6 -1.38889E-6 4.37558E-6 Z " pathEditMode="relative" rAng="0" ptsTypes="fffff">
                                      <p:cBhvr>
                                        <p:cTn id="3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000"/>
                            </p:stCondLst>
                            <p:childTnLst>
                              <p:par>
                                <p:cTn id="40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4736E-6 C 0.03681 -4.84736E-6 0.06719 0.03446 0.06719 0.07725 C 0.06719 0.1198 0.03681 0.15472 -3.33333E-6 0.15472 C -0.03715 0.15472 -0.06684 0.1198 -0.06684 0.07725 C -0.06684 0.03446 -0.03715 -4.84736E-6 -3.33333E-6 -4.84736E-6 Z " pathEditMode="relative" rAng="0" ptsTypes="fffff">
                                      <p:cBhvr>
                                        <p:cTn id="4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4000"/>
                            </p:stCondLst>
                            <p:childTnLst>
                              <p:par>
                                <p:cTn id="43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1458 -4.16281E-6 C 0.0217 -4.16281E-6 0.05139 0.03377 0.05139 0.07609 C 0.05139 0.11772 0.0217 0.15218 -0.01458 0.15218 C -0.05104 0.15218 -0.08021 0.11772 -0.08021 0.07609 C -0.08021 0.03377 -0.05104 -4.16281E-6 -0.01458 -4.16281E-6 Z " pathEditMode="relative" rAng="0" ptsTypes="fffff">
                                      <p:cBhvr>
                                        <p:cTn id="44" dur="5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000"/>
                            </p:stCondLst>
                            <p:childTnLst>
                              <p:par>
                                <p:cTn id="46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44444E-6 -4.27382E-6 C 0.03473 -4.27382E-6 0.0632 0.02614 0.0632 0.05875 C 0.0632 0.09112 0.03473 0.11772 -4.44444E-6 0.11772 C -0.03489 0.11772 -0.06284 0.09112 -0.06284 0.05875 C -0.06284 0.02614 -0.03489 -4.27382E-6 -4.44444E-6 -4.27382E-6 Z " pathEditMode="relative" rAng="0" ptsTypes="fffff">
                                      <p:cBhvr>
                                        <p:cTn id="4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000"/>
                            </p:stCondLst>
                            <p:childTnLst>
                              <p:par>
                                <p:cTn id="49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407 3.54302E-6 C -0.03056 3.54302E-6 -0.00313 0.02174 -0.00313 0.04856 C -0.00313 0.07516 -0.03056 0.09736 -0.06407 0.09736 C -0.09792 0.09736 -0.125 0.07516 -0.125 0.04856 C -0.125 0.02174 -0.09792 3.54302E-6 -0.06407 3.54302E-6 Z " pathEditMode="relative" rAng="0" ptsTypes="fffff">
                                      <p:cBhvr>
                                        <p:cTn id="5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000"/>
                            </p:stCondLst>
                            <p:childTnLst>
                              <p:par>
                                <p:cTn id="52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38889E-6 4.6346E-6 C 0.03472 4.6346E-6 0.06302 0.03099 0.06302 0.06938 C 0.06302 0.10753 0.03472 0.13899 -1.38889E-6 0.13899 C -0.03472 0.13899 -0.06285 0.10753 -0.06285 0.06938 C -0.06285 0.03099 -0.03472 4.6346E-6 -1.38889E-6 4.6346E-6 Z " pathEditMode="relative" rAng="0" ptsTypes="fffff">
                                      <p:cBhvr>
                                        <p:cTn id="5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000"/>
                            </p:stCondLst>
                            <p:childTnLst>
                              <p:par>
                                <p:cTn id="55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53469E-6 C 0.02153 2.53469E-6 0.03941 0.01619 0.03941 0.03677 C 0.03941 0.05689 0.02153 0.07354 1.38889E-6 0.07354 C -0.02188 0.07354 -0.03941 0.05689 -0.03941 0.03677 C -0.03941 0.01619 -0.02188 2.53469E-6 1.38889E-6 2.53469E-6 Z " pathEditMode="relative" rAng="0" ptsTypes="fffff">
                                      <p:cBhvr>
                                        <p:cTn id="56" dur="5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000"/>
                            </p:stCondLst>
                            <p:childTnLst>
                              <p:par>
                                <p:cTn id="5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00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10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3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70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9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1000"/>
                            </p:stCondLst>
                            <p:childTnLst>
                              <p:par>
                                <p:cTn id="8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3000"/>
                            </p:stCondLst>
                            <p:childTnLst>
                              <p:par>
                                <p:cTn id="9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9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5000"/>
                            </p:stCondLst>
                            <p:childTnLst>
                              <p:par>
                                <p:cTn id="10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500"/>
                            </p:stCondLst>
                            <p:childTnLst>
                              <p:par>
                                <p:cTn id="10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6000"/>
                            </p:stCondLst>
                            <p:childTnLst>
                              <p:par>
                                <p:cTn id="1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7000"/>
                            </p:stCondLst>
                            <p:childTnLst>
                              <p:par>
                                <p:cTn id="1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8000"/>
                            </p:stCondLst>
                            <p:childTnLst>
                              <p:par>
                                <p:cTn id="1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" dur="2000" fill="hold"/>
                                        <p:tgtEl>
                                          <p:spTgt spid="2867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000"/>
                            </p:stCondLst>
                            <p:childTnLst>
                              <p:par>
                                <p:cTn id="13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8906 4.16281E-7 L 0.52274 -0.09112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2000"/>
                            </p:stCondLst>
                            <p:childTnLst>
                              <p:par>
                                <p:cTn id="13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72500"/>
                            </p:stCondLst>
                            <p:childTnLst>
                              <p:par>
                                <p:cTn id="13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3000"/>
                            </p:stCondLst>
                            <p:childTnLst>
                              <p:par>
                                <p:cTn id="14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4.75486E-6 L -0.56701 0.10476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" y="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5000"/>
                            </p:stCondLst>
                            <p:childTnLst>
                              <p:par>
                                <p:cTn id="147" presetID="2" presetClass="exit" presetSubtype="1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75500"/>
                            </p:stCondLst>
                            <p:childTnLst>
                              <p:par>
                                <p:cTn id="152" presetID="2" presetClass="exit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76000"/>
                            </p:stCondLst>
                            <p:childTnLst>
                              <p:par>
                                <p:cTn id="157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278 2.53469E-6 C -0.20278 0.04394 -0.15382 0.08002 -0.0941 0.08002 C -0.02361 0.08002 0.00191 0.04001 0.0125 0.01595 L 0.02361 -0.01596 C 0.03455 -0.04001 0.06163 -0.08002 0.14115 -0.08002 C 0.19202 -0.08002 0.25 -0.04394 0.25 2.53469E-6 C 0.25 0.04394 0.19202 0.08002 0.14115 0.08002 C 0.06163 0.08002 0.03455 0.04001 0.02361 0.01595 L 0.0125 -0.01596 C 0.00191 -0.04001 -0.02361 -0.08002 -0.0941 -0.08002 C -0.15382 -0.08002 -0.20278 -0.04394 -0.20278 2.53469E-6 Z " pathEditMode="relative" rAng="0" ptsTypes="ffFffffFfff">
                                      <p:cBhvr>
                                        <p:cTn id="158" dur="5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81000"/>
                            </p:stCondLst>
                            <p:childTnLst>
                              <p:par>
                                <p:cTn id="160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1" dur="5000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0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6000"/>
                            </p:stCondLst>
                            <p:childTnLst>
                              <p:par>
                                <p:cTn id="165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22222E-6 2.01665E-6 L -0.32292 0.27266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8000"/>
                            </p:stCondLst>
                            <p:childTnLst>
                              <p:par>
                                <p:cTn id="168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55504 0.19404 C -0.55504 0.23798 -0.50156 0.27406 -0.43611 0.27406 C -0.35886 0.27406 -0.3309 0.23405 -0.3191 0.20999 L -0.30712 0.17808 C -0.29514 0.15403 -0.26545 0.11402 -0.1783 0.11402 C -0.1224 0.11402 -0.05886 0.1501 -0.05886 0.19404 C -0.05886 0.23798 -0.1224 0.27406 -0.1783 0.27406 C -0.26545 0.27406 -0.29514 0.23405 -0.30712 0.20999 L -0.3191 0.17808 C -0.3309 0.15403 -0.35886 0.11402 -0.43611 0.11402 C -0.50156 0.11402 -0.55504 0.1501 -0.55504 0.19404 Z " pathEditMode="relative" rAng="0" ptsTypes="ffFffffFfff">
                                      <p:cBhvr>
                                        <p:cTn id="169" dur="5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93000"/>
                            </p:stCondLst>
                            <p:childTnLst>
                              <p:par>
                                <p:cTn id="171" presetID="2" presetClass="exit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3500"/>
                            </p:stCondLst>
                            <p:childTnLst>
                              <p:par>
                                <p:cTn id="176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 L 0.25 -0.33302  E" pathEditMode="relative" ptsTypes="">
                                      <p:cBhvr>
                                        <p:cTn id="17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95500"/>
                            </p:stCondLst>
                            <p:childTnLst>
                              <p:par>
                                <p:cTn id="1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0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500"/>
                            </p:stCondLst>
                            <p:childTnLst>
                              <p:par>
                                <p:cTn id="18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5500"/>
                            </p:stCondLst>
                            <p:childTnLst>
                              <p:par>
                                <p:cTn id="190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91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8500"/>
                            </p:stCondLst>
                            <p:childTnLst>
                              <p:par>
                                <p:cTn id="19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13500"/>
                            </p:stCondLst>
                            <p:childTnLst>
                              <p:par>
                                <p:cTn id="202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0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5601" name="AutoShape 1"/>
          <p:cNvSpPr>
            <a:spLocks noChangeShapeType="1"/>
          </p:cNvSpPr>
          <p:nvPr/>
        </p:nvSpPr>
        <p:spPr bwMode="auto">
          <a:xfrm>
            <a:off x="2832100" y="504825"/>
            <a:ext cx="0" cy="5143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28596" y="2000240"/>
            <a:ext cx="585791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Дети любят гулять по _ .                  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Там можно много узнать о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_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.          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Как весело играть на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_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.                    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72330" y="2000240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природа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768" y="2500306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лужайка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15206" y="2928934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лес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714348" y="3929066"/>
            <a:ext cx="69294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14348" y="4357694"/>
            <a:ext cx="69294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14348" y="4786322"/>
            <a:ext cx="69294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857752" y="2000240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лесу.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57818" y="2428868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природе.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29124" y="2857496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лужайке.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28596" y="2214554"/>
            <a:ext cx="535785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Прилетели снегири,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 чумом сели.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Будто капельки зари,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грудки заалели.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Стайки птичек на снегу,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костёр пылает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понять я не могу: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же снег не тает?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0722" name="Picture 2" descr="C:\Documents and Settings\Admin\Мои документы\Мои рисунки\0_45ede_594e0d67_L.jpg"/>
          <p:cNvPicPr>
            <a:picLocks noChangeAspect="1" noChangeArrowheads="1"/>
          </p:cNvPicPr>
          <p:nvPr/>
        </p:nvPicPr>
        <p:blipFill>
          <a:blip r:embed="rId2" cstate="print"/>
          <a:srcRect b="3875"/>
          <a:stretch>
            <a:fillRect/>
          </a:stretch>
        </p:blipFill>
        <p:spPr bwMode="auto">
          <a:xfrm>
            <a:off x="5277232" y="571481"/>
            <a:ext cx="3003173" cy="3214710"/>
          </a:xfrm>
          <a:prstGeom prst="round2DiagRect">
            <a:avLst/>
          </a:prstGeom>
          <a:noFill/>
          <a:ln>
            <a:solidFill>
              <a:srgbClr val="3A3ADA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071538" y="928670"/>
            <a:ext cx="3643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Снегири</a:t>
            </a: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П. Явтысый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785786" y="1500174"/>
            <a:ext cx="7715304" cy="342902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A11A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Почему предложный падеж так называется?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ru-RU" sz="2800" b="1" dirty="0" smtClean="0">
                <a:solidFill>
                  <a:srgbClr val="3A11AF"/>
                </a:solidFill>
              </a:rPr>
              <a:t>В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A11A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опросы и вспомогательное слово предложного падежа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ru-RU" sz="2800" b="1" dirty="0" smtClean="0">
                <a:solidFill>
                  <a:srgbClr val="3A11AF"/>
                </a:solidFill>
              </a:rPr>
              <a:t>С какими п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A11A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редлогами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3A11A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употребляется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A11A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предложный падеж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ru-RU" sz="2800" b="1" dirty="0" smtClean="0">
                <a:solidFill>
                  <a:srgbClr val="3A11AF"/>
                </a:solidFill>
              </a:rPr>
              <a:t>Как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A11A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отличать предложный падеж от других падежей имен существительных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3A11A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14546" y="428604"/>
            <a:ext cx="473905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900" cmpd="sng">
                  <a:solidFill>
                    <a:srgbClr val="C00000">
                      <a:alpha val="55000"/>
                    </a:srgb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ИТОГ УРОКА</a:t>
            </a:r>
            <a:endParaRPr lang="ru-RU" sz="6600" b="1" cap="none" spc="0" dirty="0">
              <a:ln w="900" cmpd="sng">
                <a:solidFill>
                  <a:srgbClr val="C00000">
                    <a:alpha val="55000"/>
                  </a:srgb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28794" y="5072074"/>
            <a:ext cx="137890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МО</a:t>
            </a:r>
            <a:endParaRPr lang="ru-RU" sz="60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14678" y="5214950"/>
            <a:ext cx="1687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ЛОД</a:t>
            </a:r>
            <a:endParaRPr lang="ru-RU" sz="60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57752" y="5000636"/>
            <a:ext cx="130516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ЦЫ</a:t>
            </a:r>
            <a:endParaRPr lang="ru-RU" sz="60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43636" y="5072074"/>
            <a:ext cx="43473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!</a:t>
            </a:r>
            <a:endParaRPr lang="ru-RU" sz="60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Цилиндр 7"/>
          <p:cNvSpPr/>
          <p:nvPr/>
        </p:nvSpPr>
        <p:spPr>
          <a:xfrm>
            <a:off x="1785918" y="5072074"/>
            <a:ext cx="1500198" cy="1128714"/>
          </a:xfrm>
          <a:prstGeom prst="can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scene3d>
            <a:camera prst="isometricOffAxis1Righ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3A3ADA"/>
                </a:solidFill>
              </a:rPr>
              <a:t>?</a:t>
            </a:r>
            <a:endParaRPr lang="ru-RU" sz="6600" b="1" dirty="0">
              <a:solidFill>
                <a:srgbClr val="3A3ADA"/>
              </a:solidFill>
            </a:endParaRPr>
          </a:p>
        </p:txBody>
      </p:sp>
      <p:sp>
        <p:nvSpPr>
          <p:cNvPr id="9" name="Цилиндр 8"/>
          <p:cNvSpPr/>
          <p:nvPr/>
        </p:nvSpPr>
        <p:spPr>
          <a:xfrm rot="159168">
            <a:off x="3214678" y="5143512"/>
            <a:ext cx="1714512" cy="1357322"/>
          </a:xfrm>
          <a:prstGeom prst="can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scene3d>
            <a:camera prst="perspectiveAbove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3A3ADA"/>
                </a:solidFill>
              </a:rPr>
              <a:t>?</a:t>
            </a:r>
            <a:endParaRPr lang="ru-RU" sz="6600" b="1" dirty="0">
              <a:solidFill>
                <a:srgbClr val="3A3ADA"/>
              </a:solidFill>
            </a:endParaRPr>
          </a:p>
        </p:txBody>
      </p:sp>
      <p:sp>
        <p:nvSpPr>
          <p:cNvPr id="10" name="Цилиндр 9"/>
          <p:cNvSpPr/>
          <p:nvPr/>
        </p:nvSpPr>
        <p:spPr>
          <a:xfrm>
            <a:off x="4786314" y="4929198"/>
            <a:ext cx="1500198" cy="1128714"/>
          </a:xfrm>
          <a:prstGeom prst="can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scene3d>
            <a:camera prst="isometricOffAxis1Righ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3A3ADA"/>
                </a:solidFill>
              </a:rPr>
              <a:t>?</a:t>
            </a:r>
            <a:endParaRPr lang="ru-RU" sz="6600" b="1" dirty="0">
              <a:solidFill>
                <a:srgbClr val="3A3ADA"/>
              </a:solidFill>
            </a:endParaRPr>
          </a:p>
        </p:txBody>
      </p:sp>
      <p:sp>
        <p:nvSpPr>
          <p:cNvPr id="11" name="Цилиндр 10"/>
          <p:cNvSpPr/>
          <p:nvPr/>
        </p:nvSpPr>
        <p:spPr>
          <a:xfrm>
            <a:off x="6000760" y="5000636"/>
            <a:ext cx="1500198" cy="1128714"/>
          </a:xfrm>
          <a:prstGeom prst="can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scene3d>
            <a:camera prst="isometricOffAxis1Righ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3A3ADA"/>
                </a:solidFill>
              </a:rPr>
              <a:t>?</a:t>
            </a:r>
            <a:endParaRPr lang="ru-RU" sz="6600" b="1" dirty="0">
              <a:solidFill>
                <a:srgbClr val="3A3AD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357166"/>
            <a:ext cx="55958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Сегодня на уроке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Picture 2" descr="C:\Documents and Settings\Admin\Мои документы\Мои рисунки\новый год\снежинки\1230535284.gi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71472" y="1428736"/>
            <a:ext cx="947936" cy="990593"/>
          </a:xfrm>
          <a:prstGeom prst="rect">
            <a:avLst/>
          </a:prstGeom>
          <a:noFill/>
        </p:spPr>
      </p:pic>
      <p:pic>
        <p:nvPicPr>
          <p:cNvPr id="4" name="Picture 2" descr="C:\Documents and Settings\Admin\Мои документы\Мои рисунки\новый год\снежинки\1230535284.gi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1472" y="2714620"/>
            <a:ext cx="928694" cy="970485"/>
          </a:xfrm>
          <a:prstGeom prst="rect">
            <a:avLst/>
          </a:prstGeom>
          <a:noFill/>
        </p:spPr>
      </p:pic>
      <p:pic>
        <p:nvPicPr>
          <p:cNvPr id="5" name="Picture 2" descr="C:\Documents and Settings\Admin\Мои документы\Мои рисунки\новый год\снежинки\1230535284.gi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00034" y="4000504"/>
            <a:ext cx="857255" cy="89583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43042" y="1500174"/>
            <a:ext cx="685804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99"/>
                </a:solidFill>
                <a:latin typeface="Arial"/>
                <a:cs typeface="Arial"/>
              </a:rPr>
              <a:t>Отлично! </a:t>
            </a:r>
          </a:p>
          <a:p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99"/>
                </a:solidFill>
                <a:latin typeface="Arial"/>
                <a:cs typeface="Arial"/>
              </a:rPr>
              <a:t>Всё запомнил и могу помочь другим! </a:t>
            </a:r>
            <a:endParaRPr lang="ru-RU" sz="28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6699"/>
              </a:solidFill>
              <a:latin typeface="Arial"/>
              <a:cs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3000372"/>
            <a:ext cx="628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A3ADA"/>
                </a:solidFill>
                <a:latin typeface="Arial"/>
                <a:cs typeface="Arial"/>
              </a:rPr>
              <a:t>Хорошо! </a:t>
            </a:r>
          </a:p>
          <a:p>
            <a:r>
              <a:rPr lang="ru-RU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A3ADA"/>
                </a:solidFill>
                <a:latin typeface="Arial"/>
                <a:cs typeface="Arial"/>
              </a:rPr>
              <a:t>Работал с интересом, но надо ещё потренироваться.</a:t>
            </a:r>
            <a:endParaRPr lang="ru-RU" dirty="0">
              <a:solidFill>
                <a:srgbClr val="3A3ADA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421481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Было трудно, потому что...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85728"/>
            <a:ext cx="8358246" cy="147002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Домашнее  задание: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785926"/>
            <a:ext cx="8501122" cy="485778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i="1" u="sng" dirty="0" smtClean="0">
              <a:solidFill>
                <a:srgbClr val="3A3ADA"/>
              </a:solidFill>
            </a:endParaRPr>
          </a:p>
          <a:p>
            <a:r>
              <a:rPr lang="ru-RU" b="1" i="1" u="sng" dirty="0" smtClean="0">
                <a:solidFill>
                  <a:srgbClr val="3A3ADA"/>
                </a:solidFill>
              </a:rPr>
              <a:t>на четверг</a:t>
            </a:r>
          </a:p>
          <a:p>
            <a:r>
              <a:rPr lang="ru-RU" b="1" i="1" u="sng" dirty="0" smtClean="0">
                <a:solidFill>
                  <a:srgbClr val="3A3ADA"/>
                </a:solidFill>
              </a:rPr>
              <a:t>16 декабря</a:t>
            </a:r>
          </a:p>
          <a:p>
            <a:endParaRPr lang="ru-RU" b="1" i="1" u="sng" dirty="0" smtClean="0">
              <a:solidFill>
                <a:srgbClr val="3A3ADA"/>
              </a:solidFill>
            </a:endParaRPr>
          </a:p>
          <a:p>
            <a:r>
              <a:rPr lang="ru-RU" sz="4000" b="1" dirty="0" smtClean="0">
                <a:solidFill>
                  <a:srgbClr val="3A3ADA"/>
                </a:solidFill>
              </a:rPr>
              <a:t>Стр. 119  упр. 6;</a:t>
            </a:r>
          </a:p>
          <a:p>
            <a:r>
              <a:rPr lang="ru-RU" sz="4000" b="1" dirty="0" smtClean="0">
                <a:solidFill>
                  <a:srgbClr val="3A3ADA"/>
                </a:solidFill>
              </a:rPr>
              <a:t>знать предлоги П.п.</a:t>
            </a:r>
          </a:p>
          <a:p>
            <a:endParaRPr lang="ru-RU" sz="2800" i="1" u="sng" dirty="0" smtClean="0">
              <a:solidFill>
                <a:srgbClr val="3A3ADA"/>
              </a:solidFill>
            </a:endParaRPr>
          </a:p>
          <a:p>
            <a:endParaRPr lang="ru-RU" sz="2800" i="1" u="sng" dirty="0">
              <a:solidFill>
                <a:srgbClr val="3A3ADA"/>
              </a:solidFill>
            </a:endParaRPr>
          </a:p>
        </p:txBody>
      </p:sp>
      <p:pic>
        <p:nvPicPr>
          <p:cNvPr id="31746" name="Picture 2" descr="C:\Documents and Settings\Admin\Мои документы\Мои рисунки\детские картинки\без фона\школа\Анимашки - Школа\3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5991"/>
            <a:ext cx="2571736" cy="1714491"/>
          </a:xfrm>
          <a:prstGeom prst="rect">
            <a:avLst/>
          </a:prstGeom>
          <a:noFill/>
        </p:spPr>
      </p:pic>
      <p:pic>
        <p:nvPicPr>
          <p:cNvPr id="31747" name="Picture 3" descr="C:\Documents and Settings\Admin\Мои документы\Мои рисунки\детские картинки\без фона\школа\Анимашки - Школа\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2857496"/>
            <a:ext cx="1285884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2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25471" y="4000504"/>
            <a:ext cx="5598969" cy="212365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</a:t>
            </a:r>
          </a:p>
          <a:p>
            <a:pPr algn="ctr"/>
            <a:r>
              <a:rPr lang="ru-RU" sz="6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 ВНИМАНИЕ</a:t>
            </a:r>
            <a:endParaRPr lang="ru-RU" sz="6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1857364"/>
            <a:ext cx="7358114" cy="1785950"/>
          </a:xfrm>
        </p:spPr>
        <p:txBody>
          <a:bodyPr/>
          <a:lstStyle/>
          <a:p>
            <a:pPr algn="l" eaLnBrk="1" hangingPunct="1"/>
            <a:r>
              <a:rPr lang="ru-RU" sz="1600" dirty="0" smtClean="0"/>
              <a:t>Картинки:</a:t>
            </a:r>
          </a:p>
          <a:p>
            <a:pPr algn="l"/>
            <a:r>
              <a:rPr lang="ru-RU" sz="1600" dirty="0" smtClean="0"/>
              <a:t>Кролик и кот: </a:t>
            </a:r>
            <a:r>
              <a:rPr lang="en-US" sz="1600" dirty="0" smtClean="0">
                <a:hlinkClick r:id="rId2"/>
              </a:rPr>
              <a:t>http://img-fotki.yandex.ru/get/4700/f-glasting.4/0_3e6ce_af7fe0ea_L</a:t>
            </a:r>
            <a:endParaRPr lang="ru-RU" sz="1600" dirty="0" smtClean="0"/>
          </a:p>
          <a:p>
            <a:pPr algn="l"/>
            <a:r>
              <a:rPr lang="ru-RU" sz="1600" dirty="0" smtClean="0"/>
              <a:t>Снегирь: </a:t>
            </a:r>
            <a:r>
              <a:rPr lang="en-US" sz="1600" dirty="0" smtClean="0">
                <a:hlinkClick r:id="rId3"/>
              </a:rPr>
              <a:t>http://img-fotki.yandex.ru/get/4907/mentem2007.13/0_45ede_594e0d67_L</a:t>
            </a:r>
            <a:endParaRPr lang="ru-RU" sz="1600" dirty="0" smtClean="0"/>
          </a:p>
          <a:p>
            <a:pPr algn="l"/>
            <a:r>
              <a:rPr lang="ru-RU" sz="1600" dirty="0" smtClean="0"/>
              <a:t>Фотографии из личного фотоальбома</a:t>
            </a:r>
          </a:p>
          <a:p>
            <a:pPr algn="l"/>
            <a:r>
              <a:rPr lang="ru-RU" sz="1600" dirty="0" smtClean="0"/>
              <a:t>Мелодия </a:t>
            </a:r>
            <a:r>
              <a:rPr lang="en-US" sz="1600" dirty="0" smtClean="0"/>
              <a:t>Marry Christmas</a:t>
            </a:r>
            <a:r>
              <a:rPr lang="ru-RU" sz="1600" dirty="0" smtClean="0"/>
              <a:t>:</a:t>
            </a:r>
            <a:r>
              <a:rPr lang="en-US" sz="1600" dirty="0" smtClean="0"/>
              <a:t> http://www.audio-studio.ru</a:t>
            </a:r>
            <a:endParaRPr lang="ru-RU" sz="1600" dirty="0" smtClean="0"/>
          </a:p>
          <a:p>
            <a:pPr algn="l"/>
            <a:endParaRPr lang="ru-RU" sz="1600" dirty="0" smtClean="0"/>
          </a:p>
          <a:p>
            <a:pPr algn="l"/>
            <a:endParaRPr lang="ru-RU" sz="1600" dirty="0" smtClean="0"/>
          </a:p>
          <a:p>
            <a:pPr algn="l"/>
            <a:endParaRPr lang="ru-RU" sz="1600" dirty="0" smtClean="0"/>
          </a:p>
          <a:p>
            <a:pPr algn="l"/>
            <a:endParaRPr lang="ru-RU" sz="1600" dirty="0" smtClean="0"/>
          </a:p>
          <a:p>
            <a:pPr algn="l"/>
            <a:endParaRPr lang="ru-RU" sz="1600" dirty="0" smtClean="0"/>
          </a:p>
          <a:p>
            <a:pPr lvl="0" algn="l" eaLnBrk="1" hangingPunct="1"/>
            <a:endParaRPr lang="ru-RU" sz="1600" dirty="0" smtClean="0"/>
          </a:p>
          <a:p>
            <a:pPr algn="l" eaLnBrk="1" hangingPunct="1"/>
            <a:endParaRPr lang="ru-RU" sz="1600" dirty="0" smtClean="0"/>
          </a:p>
          <a:p>
            <a:pPr lvl="0" algn="l" eaLnBrk="1" hangingPunct="1"/>
            <a:endParaRPr lang="ru-RU" sz="1600" dirty="0" smtClean="0"/>
          </a:p>
          <a:p>
            <a:pPr algn="l" eaLnBrk="1" hangingPunct="1"/>
            <a:endParaRPr lang="ru-RU" sz="1600" dirty="0" smtClean="0"/>
          </a:p>
          <a:p>
            <a:pPr lvl="0" algn="l" eaLnBrk="1" hangingPunct="1"/>
            <a:endParaRPr lang="ru-RU" sz="1600" dirty="0" smtClean="0"/>
          </a:p>
          <a:p>
            <a:pPr algn="l" eaLnBrk="1" hangingPunct="1"/>
            <a:endParaRPr lang="ru-RU" sz="1600" dirty="0" smtClean="0"/>
          </a:p>
        </p:txBody>
      </p:sp>
      <p:sp>
        <p:nvSpPr>
          <p:cNvPr id="4" name="TextBox 8"/>
          <p:cNvSpPr txBox="1">
            <a:spLocks noGrp="1"/>
          </p:cNvSpPr>
          <p:nvPr>
            <p:ph type="ctrTitle"/>
          </p:nvPr>
        </p:nvSpPr>
        <p:spPr>
          <a:xfrm>
            <a:off x="714375" y="451634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2800" b="1" dirty="0" smtClean="0">
                <a:ln w="11430"/>
                <a:solidFill>
                  <a:srgbClr val="3A3ADA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Список использованных материалов, </a:t>
            </a:r>
            <a:br>
              <a:rPr lang="ru-RU" sz="2800" b="1" dirty="0" smtClean="0">
                <a:ln w="11430"/>
                <a:solidFill>
                  <a:srgbClr val="3A3ADA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800" b="1" dirty="0" smtClean="0">
                <a:ln w="11430"/>
                <a:solidFill>
                  <a:srgbClr val="3A3ADA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Интернет-ресурсов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Пятнадцатое декабря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Классная работа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14554"/>
            <a:ext cx="6400800" cy="2928958"/>
          </a:xfrm>
          <a:ln>
            <a:solidFill>
              <a:srgbClr val="3A3ADA"/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Заколдован невидимкой,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Дремлет лес под сказку сна.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Словно белою косынкой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Подвязалася сосна.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8" y="4572008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С. Есенин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subTitle" idx="1"/>
          </p:nvPr>
        </p:nvSpPr>
        <p:spPr>
          <a:xfrm>
            <a:off x="1357290" y="1714488"/>
            <a:ext cx="6400800" cy="3357586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Заколдован невидимкой,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Дремлет лес под сказку сна.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Словно белою косынкой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Подвязалася сосна.</a:t>
            </a: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572132" y="4214818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С. Есенин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214290"/>
          <a:ext cx="8572560" cy="6357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0"/>
                <a:gridCol w="2143140"/>
                <a:gridCol w="2143140"/>
                <a:gridCol w="2143140"/>
              </a:tblGrid>
              <a:tr h="941953">
                <a:tc rowSpan="3"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3A3ADA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3A3ADA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3A3ADA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3A3ADA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3A3ADA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3A3ADA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3A3ADA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3A3ADA"/>
                        </a:solidFill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3A3ADA"/>
                          </a:solidFill>
                        </a:rPr>
                        <a:t>Падеж</a:t>
                      </a:r>
                      <a:endParaRPr lang="ru-RU" b="1" dirty="0">
                        <a:solidFill>
                          <a:srgbClr val="3A3ADA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 ряд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ряд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ряд</a:t>
                      </a:r>
                      <a:endParaRPr lang="ru-RU" dirty="0"/>
                    </a:p>
                  </a:txBody>
                  <a:tcPr/>
                </a:tc>
              </a:tr>
              <a:tr h="94195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(под) сказку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косынкой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сна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94195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В.п.</a:t>
                      </a:r>
                      <a:endParaRPr lang="ru-RU" sz="2400" b="1" dirty="0">
                        <a:solidFill>
                          <a:srgbClr val="3A11A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Т.п.</a:t>
                      </a:r>
                      <a:endParaRPr lang="ru-RU" sz="2400" b="1" dirty="0">
                        <a:solidFill>
                          <a:srgbClr val="3A11A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Р.п.</a:t>
                      </a:r>
                      <a:endParaRPr lang="ru-RU" sz="2400" b="1" dirty="0">
                        <a:solidFill>
                          <a:srgbClr val="3A11AF"/>
                        </a:solidFill>
                      </a:endParaRPr>
                    </a:p>
                  </a:txBody>
                  <a:tcPr/>
                </a:tc>
              </a:tr>
              <a:tr h="94195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3A3ADA"/>
                          </a:solidFill>
                        </a:rPr>
                        <a:t>Вспомогательное слово</a:t>
                      </a:r>
                      <a:endParaRPr lang="ru-RU" b="1" dirty="0">
                        <a:solidFill>
                          <a:srgbClr val="3A3ADA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вижу</a:t>
                      </a:r>
                      <a:endParaRPr lang="ru-RU" sz="2400" b="1" dirty="0">
                        <a:solidFill>
                          <a:srgbClr val="3A11A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доволен</a:t>
                      </a:r>
                      <a:endParaRPr lang="ru-RU" sz="2400" b="1" dirty="0">
                        <a:solidFill>
                          <a:srgbClr val="3A11A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нет</a:t>
                      </a:r>
                      <a:endParaRPr lang="ru-RU" sz="2400" b="1" dirty="0">
                        <a:solidFill>
                          <a:srgbClr val="3A11AF"/>
                        </a:solidFill>
                      </a:endParaRPr>
                    </a:p>
                  </a:txBody>
                  <a:tcPr/>
                </a:tc>
              </a:tr>
              <a:tr h="105961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3A3ADA"/>
                          </a:solidFill>
                        </a:rPr>
                        <a:t>Падежный</a:t>
                      </a:r>
                      <a:r>
                        <a:rPr lang="ru-RU" b="1" baseline="0" dirty="0" smtClean="0">
                          <a:solidFill>
                            <a:srgbClr val="3A3ADA"/>
                          </a:solidFill>
                        </a:rPr>
                        <a:t> вопрос</a:t>
                      </a:r>
                      <a:endParaRPr lang="ru-RU" b="1" dirty="0">
                        <a:solidFill>
                          <a:srgbClr val="3A3ADA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Кого?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Что?</a:t>
                      </a:r>
                      <a:endParaRPr lang="ru-RU" sz="2400" b="1" dirty="0">
                        <a:solidFill>
                          <a:srgbClr val="3A11A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Кем?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Чем?</a:t>
                      </a:r>
                      <a:endParaRPr lang="ru-RU" sz="2400" b="1" dirty="0">
                        <a:solidFill>
                          <a:srgbClr val="3A11A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Кого?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Чего?</a:t>
                      </a:r>
                      <a:endParaRPr lang="ru-RU" sz="2400" b="1" dirty="0">
                        <a:solidFill>
                          <a:srgbClr val="3A11AF"/>
                        </a:solidFill>
                      </a:endParaRPr>
                    </a:p>
                  </a:txBody>
                  <a:tcPr/>
                </a:tc>
              </a:tr>
              <a:tr h="153055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3A3ADA"/>
                          </a:solidFill>
                        </a:rPr>
                        <a:t>Предлоги</a:t>
                      </a:r>
                      <a:endParaRPr lang="ru-RU" b="1" dirty="0">
                        <a:solidFill>
                          <a:srgbClr val="3A3ADA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на, за,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под, про,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в, через</a:t>
                      </a:r>
                      <a:endParaRPr lang="ru-RU" sz="2400" b="1" dirty="0">
                        <a:solidFill>
                          <a:srgbClr val="3A11A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за, над,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перед, с,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под</a:t>
                      </a:r>
                      <a:endParaRPr lang="ru-RU" sz="2400" b="1" dirty="0">
                        <a:solidFill>
                          <a:srgbClr val="3A11A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без, для,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до, из, у,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3A11AF"/>
                          </a:solidFill>
                        </a:rPr>
                        <a:t>от, с и др.</a:t>
                      </a:r>
                      <a:endParaRPr lang="ru-RU" sz="2400" b="1" dirty="0">
                        <a:solidFill>
                          <a:srgbClr val="3A11A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71736" y="2143116"/>
            <a:ext cx="2000264" cy="4357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2143116"/>
            <a:ext cx="2000264" cy="4357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858016" y="2143116"/>
            <a:ext cx="2000264" cy="4357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357554" y="1714488"/>
            <a:ext cx="25250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ЗАБОТА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214290"/>
            <a:ext cx="56270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Словарная работа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174" y="3643314"/>
            <a:ext cx="40719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И.п. _________________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Р.п. _________________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Д.п. _________________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В.п. _________________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Т.п.  _________________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П.п. _________________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43240" y="1714488"/>
            <a:ext cx="2714644" cy="928694"/>
          </a:xfrm>
          <a:prstGeom prst="rect">
            <a:avLst/>
          </a:prstGeom>
          <a:solidFill>
            <a:srgbClr val="E1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3071802" y="500042"/>
            <a:ext cx="2528273" cy="2930371"/>
            <a:chOff x="3857620" y="2214554"/>
            <a:chExt cx="2528273" cy="2930371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000496" y="2214554"/>
              <a:ext cx="2385397" cy="264687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6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ТА</a:t>
              </a:r>
              <a:endParaRPr lang="ru-RU" sz="16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857620" y="2928934"/>
              <a:ext cx="2364751" cy="221599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38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БО</a:t>
              </a:r>
              <a:endParaRPr lang="ru-RU" sz="13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1285860"/>
            <a:ext cx="7143800" cy="1285884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Я мечтаю заботиться  ______ и _____ .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0482" name="Picture 2" descr="C:\Documents and Settings\Admin\Мои документы\Мои рисунки\0_3e6ce_af7fe0ea_L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BF9"/>
              </a:clrFrom>
              <a:clrTo>
                <a:srgbClr val="FCFB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3039663"/>
            <a:ext cx="5357850" cy="34611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71736" y="1285860"/>
            <a:ext cx="4071966" cy="857256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Цели урока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1928802"/>
            <a:ext cx="6400800" cy="4572032"/>
          </a:xfrm>
        </p:spPr>
        <p:txBody>
          <a:bodyPr>
            <a:normAutofit fontScale="92500"/>
          </a:bodyPr>
          <a:lstStyle/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Выяснить, почему предложный падеж так называется.</a:t>
            </a: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Знать вопросы и вспомогательное слово предложного падежа.</a:t>
            </a: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Выучить предлоги предложного падежа.</a:t>
            </a: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Научиться отличать предложный падеж от других падежей имен существительных.</a:t>
            </a:r>
          </a:p>
          <a:p>
            <a:pPr marL="514350" indent="-514350" algn="l">
              <a:buAutoNum type="arabicPeriod"/>
            </a:pPr>
            <a:endParaRPr lang="ru-RU" b="1" dirty="0">
              <a:solidFill>
                <a:srgbClr val="3A11A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500042"/>
            <a:ext cx="7095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ПРЕДЛОЖНЫЙ ПАДЕЖ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928670"/>
          <a:ext cx="7929618" cy="31857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6"/>
                <a:gridCol w="2643206"/>
                <a:gridCol w="2643206"/>
              </a:tblGrid>
              <a:tr h="1042581">
                <a:tc gridSpan="3"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1"/>
                          </a:solidFill>
                        </a:rPr>
                        <a:t>ПРЕДЛОЖНЫЙ  ПАДЕЖ</a:t>
                      </a:r>
                      <a:endParaRPr lang="ru-RU" sz="32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/>
                </a:tc>
              </a:tr>
              <a:tr h="110055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3A11AF"/>
                          </a:solidFill>
                        </a:rPr>
                        <a:t>Падежный вопрос</a:t>
                      </a:r>
                      <a:endParaRPr lang="ru-RU" sz="2800" b="1" dirty="0">
                        <a:solidFill>
                          <a:srgbClr val="3A11A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3A11AF"/>
                          </a:solidFill>
                        </a:rPr>
                        <a:t>Вспомогательн. слово</a:t>
                      </a:r>
                      <a:endParaRPr lang="ru-RU" sz="2800" b="1" dirty="0">
                        <a:solidFill>
                          <a:srgbClr val="3A11A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3A11AF"/>
                          </a:solidFill>
                        </a:rPr>
                        <a:t>Предлоги </a:t>
                      </a:r>
                      <a:endParaRPr lang="ru-RU" sz="2800" b="1" dirty="0">
                        <a:solidFill>
                          <a:srgbClr val="3A11AF"/>
                        </a:solidFill>
                      </a:endParaRPr>
                    </a:p>
                  </a:txBody>
                  <a:tcPr/>
                </a:tc>
              </a:tr>
              <a:tr h="1042581"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85852" y="3143248"/>
            <a:ext cx="1714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О ком?</a:t>
            </a:r>
          </a:p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О чём?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1934" y="3286124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думаю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3143248"/>
            <a:ext cx="2500330" cy="928694"/>
          </a:xfrm>
          <a:prstGeom prst="rect">
            <a:avLst/>
          </a:prstGeom>
          <a:solidFill>
            <a:srgbClr val="E1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3143248"/>
            <a:ext cx="2500330" cy="928694"/>
          </a:xfrm>
          <a:prstGeom prst="rect">
            <a:avLst/>
          </a:prstGeom>
          <a:solidFill>
            <a:srgbClr val="E1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Documents and Settings\Admin\Мои документы\Мои рисунки\o_488193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500042"/>
            <a:ext cx="2071697" cy="296943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3429000"/>
            <a:ext cx="828680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В книге «По дорогам и тропам языка»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 учёный-языковед Лев Успенский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 назвал предложный падеж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«САМЫМ ПРЕДЛОЖНЫМ,НАИПРЕДЛОЖНЕЙШИМ»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из нашей шестёрки падежей.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ПОЧЕМУ?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424</Words>
  <Application>Microsoft Office PowerPoint</Application>
  <PresentationFormat>Экран (4:3)</PresentationFormat>
  <Paragraphs>149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Пятнадцатое декабря Классная работа</vt:lpstr>
      <vt:lpstr>Слайд 3</vt:lpstr>
      <vt:lpstr>Слайд 4</vt:lpstr>
      <vt:lpstr>Слайд 5</vt:lpstr>
      <vt:lpstr>Слайд 6</vt:lpstr>
      <vt:lpstr>Цели урока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Домашнее  задание:</vt:lpstr>
      <vt:lpstr>Слайд 18</vt:lpstr>
      <vt:lpstr>Список использованных материалов,  Интернет-ресурсов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57</cp:revision>
  <dcterms:created xsi:type="dcterms:W3CDTF">2010-12-17T19:46:19Z</dcterms:created>
  <dcterms:modified xsi:type="dcterms:W3CDTF">2010-12-18T20:03:34Z</dcterms:modified>
</cp:coreProperties>
</file>