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1" r:id="rId5"/>
    <p:sldId id="259" r:id="rId6"/>
    <p:sldId id="262" r:id="rId7"/>
    <p:sldId id="260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F1D71-BD6F-4B41-B35E-4170EF43B6E2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B99F5-637C-4C39-A244-A444C7734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844824"/>
            <a:ext cx="83529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Comic Sans MS" pitchFamily="66" charset="0"/>
              </a:rPr>
              <a:t>Оказание первой помощи при ушибах, </a:t>
            </a:r>
          </a:p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Comic Sans MS" pitchFamily="66" charset="0"/>
              </a:rPr>
              <a:t>вывихах суставов и переломах костей.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0648"/>
            <a:ext cx="914400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Растяжение связок </a:t>
            </a:r>
            <a:r>
              <a:rPr lang="ru-RU" sz="2800" b="1" dirty="0" smtClean="0">
                <a:latin typeface="Comic Sans MS" pitchFamily="66" charset="0"/>
              </a:rPr>
              <a:t>- это повреждение сухожилий области сустава, что приводит к разрыву мышц.</a:t>
            </a:r>
            <a:endParaRPr lang="ru-RU" sz="2800" b="1" dirty="0">
              <a:latin typeface="Comic Sans MS" pitchFamily="66" charset="0"/>
            </a:endParaRPr>
          </a:p>
        </p:txBody>
      </p:sp>
      <p:pic>
        <p:nvPicPr>
          <p:cNvPr id="3" name="Picture 6" descr="sprained_ankl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43693" y="1484784"/>
            <a:ext cx="4932363" cy="52292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0112" y="1916832"/>
            <a:ext cx="3419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Как оказать помощь: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</a:endParaRP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>
                <a:latin typeface="Comic Sans MS" pitchFamily="66" charset="0"/>
              </a:rPr>
              <a:t>Наложение Тугой повязки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2400" b="1" dirty="0">
                <a:latin typeface="Comic Sans MS" pitchFamily="66" charset="0"/>
              </a:rPr>
              <a:t>Приложить холод</a:t>
            </a:r>
          </a:p>
          <a:p>
            <a:pPr marL="457200" indent="-457200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Comic Sans MS" pitchFamily="66" charset="0"/>
              </a:rPr>
              <a:t>Обеспечить покой</a:t>
            </a:r>
            <a:endParaRPr lang="ru-RU" sz="2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normal_9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512" y="3150443"/>
            <a:ext cx="4787900" cy="35909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1520" y="44624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Ушибы – </a:t>
            </a:r>
            <a:r>
              <a:rPr lang="ru-RU" sz="3200" b="1" dirty="0" smtClean="0">
                <a:latin typeface="Comic Sans MS" pitchFamily="66" charset="0"/>
              </a:rPr>
              <a:t>закрытое повреждение тканей и органов от удара тупым предметом</a:t>
            </a:r>
            <a:endParaRPr lang="ru-RU" sz="32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51520" y="1629916"/>
            <a:ext cx="3776662" cy="1943100"/>
          </a:xfrm>
          <a:prstGeom prst="rect">
            <a:avLst/>
          </a:prstGeom>
        </p:spPr>
        <p:txBody>
          <a:bodyPr/>
          <a:lstStyle/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Боль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 startAt="2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Отек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 startAt="3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Гематома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92080" y="4221088"/>
            <a:ext cx="36358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Оказание ПП:</a:t>
            </a:r>
          </a:p>
          <a:p>
            <a:pPr marL="342900" indent="-342900"/>
            <a:r>
              <a:rPr lang="ru-RU" sz="3200" b="1" dirty="0" smtClean="0">
                <a:latin typeface="Comic Sans MS" pitchFamily="66" charset="0"/>
              </a:rPr>
              <a:t>1.Холод</a:t>
            </a:r>
          </a:p>
          <a:p>
            <a:pPr marL="342900" indent="-342900"/>
            <a:r>
              <a:rPr lang="ru-RU" sz="3200" b="1" dirty="0" smtClean="0">
                <a:latin typeface="Comic Sans MS" pitchFamily="66" charset="0"/>
              </a:rPr>
              <a:t>2.Холодная вода</a:t>
            </a:r>
          </a:p>
          <a:p>
            <a:pPr marL="342900" indent="-342900"/>
            <a:r>
              <a:rPr lang="ru-RU" sz="3200" b="1" dirty="0" smtClean="0">
                <a:latin typeface="Comic Sans MS" pitchFamily="66" charset="0"/>
              </a:rPr>
              <a:t>3.Ложка </a:t>
            </a:r>
          </a:p>
          <a:p>
            <a:pPr marL="342900" indent="-342900"/>
            <a:r>
              <a:rPr lang="ru-RU" sz="3200" b="1" dirty="0" smtClean="0">
                <a:latin typeface="Comic Sans MS" pitchFamily="66" charset="0"/>
              </a:rPr>
              <a:t>4.Мазь</a:t>
            </a:r>
            <a:endParaRPr lang="ru-RU" sz="3200" b="1" dirty="0">
              <a:latin typeface="Comic Sans MS" pitchFamily="66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email"/>
          <a:srcRect t="7902" b="5756"/>
          <a:stretch>
            <a:fillRect/>
          </a:stretch>
        </p:blipFill>
        <p:spPr bwMode="auto">
          <a:xfrm>
            <a:off x="6012160" y="1052736"/>
            <a:ext cx="280831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11560" y="1124744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Comic Sans MS" pitchFamily="66" charset="0"/>
              </a:rPr>
              <a:t>Симптомы:</a:t>
            </a:r>
            <a:endParaRPr lang="ru-RU" sz="32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omic Sans MS" pitchFamily="66" charset="0"/>
              </a:rPr>
              <a:t>Обязанность оказывающего первую помощь.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772816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150000"/>
              </a:lnSpc>
              <a:buFont typeface="Arial" charset="0"/>
              <a:buAutoNum type="arabicPeriod"/>
            </a:pPr>
            <a:r>
              <a:rPr lang="ru-RU" b="1" dirty="0" smtClean="0">
                <a:latin typeface="Comic Sans MS" pitchFamily="66" charset="0"/>
              </a:rPr>
              <a:t>Быстро оценить ситуацию</a:t>
            </a:r>
          </a:p>
          <a:p>
            <a:pPr marL="609600" indent="-609600">
              <a:lnSpc>
                <a:spcPct val="150000"/>
              </a:lnSpc>
              <a:buFont typeface="Arial" charset="0"/>
              <a:buAutoNum type="arabicPeriod" startAt="2"/>
            </a:pPr>
            <a:r>
              <a:rPr lang="ru-RU" b="1" dirty="0" smtClean="0">
                <a:latin typeface="Comic Sans MS" pitchFamily="66" charset="0"/>
              </a:rPr>
              <a:t>Определить причину травмы</a:t>
            </a:r>
          </a:p>
          <a:p>
            <a:pPr marL="609600" indent="-609600">
              <a:lnSpc>
                <a:spcPct val="150000"/>
              </a:lnSpc>
              <a:buFont typeface="Arial" charset="0"/>
              <a:buAutoNum type="arabicPeriod" startAt="3"/>
            </a:pPr>
            <a:r>
              <a:rPr lang="ru-RU" b="1" dirty="0" smtClean="0">
                <a:latin typeface="Comic Sans MS" pitchFamily="66" charset="0"/>
              </a:rPr>
              <a:t>Создать покой</a:t>
            </a:r>
          </a:p>
          <a:p>
            <a:pPr marL="609600" indent="-609600">
              <a:lnSpc>
                <a:spcPct val="150000"/>
              </a:lnSpc>
              <a:buFont typeface="Arial" charset="0"/>
              <a:buAutoNum type="arabicPeriod" startAt="3"/>
            </a:pPr>
            <a:r>
              <a:rPr lang="ru-RU" b="1" dirty="0" smtClean="0">
                <a:latin typeface="Comic Sans MS" pitchFamily="66" charset="0"/>
              </a:rPr>
              <a:t>Холод</a:t>
            </a:r>
          </a:p>
          <a:p>
            <a:pPr marL="609600" indent="-609600">
              <a:lnSpc>
                <a:spcPct val="150000"/>
              </a:lnSpc>
              <a:buFont typeface="Arial" charset="0"/>
              <a:buAutoNum type="arabicPeriod" startAt="5"/>
            </a:pPr>
            <a:r>
              <a:rPr lang="ru-RU" b="1" dirty="0" smtClean="0">
                <a:latin typeface="Comic Sans MS" pitchFamily="66" charset="0"/>
              </a:rPr>
              <a:t>Наложить шину, повязку</a:t>
            </a:r>
          </a:p>
          <a:p>
            <a:pPr marL="609600" indent="-609600">
              <a:lnSpc>
                <a:spcPct val="150000"/>
              </a:lnSpc>
              <a:buFont typeface="Arial" charset="0"/>
              <a:buAutoNum type="arabicPeriod" startAt="6"/>
            </a:pPr>
            <a:r>
              <a:rPr lang="ru-RU" b="1" dirty="0" smtClean="0">
                <a:latin typeface="Comic Sans MS" pitchFamily="66" charset="0"/>
              </a:rPr>
              <a:t>Сообщить учителю, родителю, 03.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260648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Повреждения костей и суставов является распространенным видом травм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1556792"/>
            <a:ext cx="7776864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Травма</a:t>
            </a:r>
            <a:r>
              <a:rPr lang="ru-RU" sz="3200" dirty="0" smtClean="0">
                <a:latin typeface="Comic Sans MS" pitchFamily="66" charset="0"/>
              </a:rPr>
              <a:t> </a:t>
            </a:r>
            <a:r>
              <a:rPr lang="ru-RU" sz="3200" b="1" dirty="0" smtClean="0">
                <a:latin typeface="Comic Sans MS" pitchFamily="66" charset="0"/>
              </a:rPr>
              <a:t>– это повреждение органа или ткани в результате внешнего воздействия</a:t>
            </a:r>
            <a:endParaRPr lang="ru-RU" sz="3200" b="1" dirty="0">
              <a:latin typeface="Comic Sans MS" pitchFamily="66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23528" y="4725144"/>
            <a:ext cx="27352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 dirty="0">
                <a:latin typeface="Comic Sans MS" pitchFamily="66" charset="0"/>
              </a:rPr>
              <a:t>Механические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347864" y="5589240"/>
            <a:ext cx="23503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Comic Sans MS" pitchFamily="66" charset="0"/>
              </a:rPr>
              <a:t>Химические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652120" y="4797152"/>
            <a:ext cx="33714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ru-RU" sz="2800" b="1" dirty="0">
                <a:latin typeface="Comic Sans MS" pitchFamily="66" charset="0"/>
              </a:rPr>
              <a:t>Психологические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47864" y="3429000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  <a:t>Травмы</a:t>
            </a:r>
            <a:endParaRPr lang="ru-RU" sz="4000" dirty="0">
              <a:latin typeface="Comic Sans MS" pitchFamily="66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10800000" flipV="1">
            <a:off x="1403648" y="4005064"/>
            <a:ext cx="172819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3779912" y="4869160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508104" y="4005064"/>
            <a:ext cx="165618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548680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omic Sans MS" pitchFamily="66" charset="0"/>
              </a:rPr>
              <a:t>Каждый человек обязан уметь оказать пострадавшему доврачебную помощь: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2396239"/>
            <a:ext cx="83529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>
              <a:lnSpc>
                <a:spcPct val="200000"/>
              </a:lnSpc>
            </a:pPr>
            <a:r>
              <a:rPr lang="ru-RU" sz="3200" b="1" dirty="0" smtClean="0">
                <a:latin typeface="Comic Sans MS" pitchFamily="66" charset="0"/>
              </a:rPr>
              <a:t>1. Сохранить жизнь</a:t>
            </a:r>
          </a:p>
          <a:p>
            <a:pPr marL="609600" indent="-609600"/>
            <a:r>
              <a:rPr lang="ru-RU" sz="3200" b="1" dirty="0" smtClean="0">
                <a:latin typeface="Comic Sans MS" pitchFamily="66" charset="0"/>
              </a:rPr>
              <a:t>2. Свести к минимуму возможные последствия происшествия</a:t>
            </a:r>
          </a:p>
          <a:p>
            <a:pPr marL="609600" indent="-609600">
              <a:lnSpc>
                <a:spcPct val="150000"/>
              </a:lnSpc>
            </a:pPr>
            <a:r>
              <a:rPr lang="ru-RU" sz="3200" b="1" dirty="0" smtClean="0">
                <a:latin typeface="Comic Sans MS" pitchFamily="66" charset="0"/>
              </a:rPr>
              <a:t>3. Способствовать выздоровлению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20" descr="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987824" y="4247331"/>
            <a:ext cx="3426447" cy="2566045"/>
          </a:xfrm>
        </p:spPr>
      </p:pic>
      <p:pic>
        <p:nvPicPr>
          <p:cNvPr id="7172" name="Picture 21" descr="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940152" y="2542784"/>
            <a:ext cx="3024336" cy="2542400"/>
          </a:xfrm>
        </p:spPr>
      </p:pic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144016" y="142875"/>
            <a:ext cx="8892480" cy="90986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Перелом </a:t>
            </a:r>
            <a:r>
              <a:rPr lang="ru-RU" sz="3200" dirty="0" smtClean="0">
                <a:latin typeface="Comic Sans MS" pitchFamily="66" charset="0"/>
              </a:rPr>
              <a:t>- это нарушение целостности  костей.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428625" y="1340768"/>
            <a:ext cx="9572625" cy="1152128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dirty="0" smtClean="0"/>
              <a:t>	</a:t>
            </a:r>
            <a:r>
              <a:rPr lang="ru-RU" sz="2800" b="1" dirty="0" smtClean="0">
                <a:latin typeface="Comic Sans MS" pitchFamily="66" charset="0"/>
              </a:rPr>
              <a:t>Перелом может быть в виде трещины или полного перелома костей. </a:t>
            </a:r>
          </a:p>
        </p:txBody>
      </p:sp>
      <p:pic>
        <p:nvPicPr>
          <p:cNvPr id="7173" name="Picture 23" descr="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144016" y="2564904"/>
            <a:ext cx="3131840" cy="2491434"/>
          </a:xfrm>
        </p:spPr>
      </p:pic>
      <p:sp>
        <p:nvSpPr>
          <p:cNvPr id="7175" name="TextBox 8"/>
          <p:cNvSpPr txBox="1">
            <a:spLocks noChangeArrowheads="1"/>
          </p:cNvSpPr>
          <p:nvPr/>
        </p:nvSpPr>
        <p:spPr bwMode="auto">
          <a:xfrm>
            <a:off x="559519" y="4439071"/>
            <a:ext cx="25003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Простой - трещина</a:t>
            </a:r>
          </a:p>
          <a:p>
            <a:endParaRPr lang="ru-RU" dirty="0"/>
          </a:p>
        </p:txBody>
      </p:sp>
      <p:sp>
        <p:nvSpPr>
          <p:cNvPr id="7177" name="TextBox 10"/>
          <p:cNvSpPr txBox="1">
            <a:spLocks noChangeArrowheads="1"/>
          </p:cNvSpPr>
          <p:nvPr/>
        </p:nvSpPr>
        <p:spPr bwMode="auto">
          <a:xfrm>
            <a:off x="6084168" y="4439072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Тип «зеленой веточки», у детей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95936" y="64440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Осколочный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rot="10800000" flipV="1">
            <a:off x="2627784" y="908720"/>
            <a:ext cx="936104" cy="64807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148064" y="908720"/>
            <a:ext cx="936104" cy="64807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36512" y="1556792"/>
            <a:ext cx="482453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Открытые</a:t>
            </a:r>
            <a:r>
              <a:rPr lang="ru-RU" sz="2800" b="1" dirty="0" smtClean="0">
                <a:latin typeface="Comic Sans MS" pitchFamily="66" charset="0"/>
              </a:rPr>
              <a:t> </a:t>
            </a:r>
          </a:p>
          <a:p>
            <a:pPr algn="ctr"/>
            <a:r>
              <a:rPr lang="ru-RU" sz="2400" b="1" dirty="0" smtClean="0">
                <a:latin typeface="Comic Sans MS" pitchFamily="66" charset="0"/>
              </a:rPr>
              <a:t>Рана вызвана травмирующим фактором или костным обломком, сопровождается кровотечением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1556792"/>
            <a:ext cx="446449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Закрытые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latin typeface="Comic Sans MS" pitchFamily="66" charset="0"/>
              </a:rPr>
              <a:t> </a:t>
            </a:r>
            <a:r>
              <a:rPr lang="ru-RU" sz="2400" b="1" dirty="0">
                <a:latin typeface="Comic Sans MS" pitchFamily="66" charset="0"/>
              </a:rPr>
              <a:t>Кожа в зоне перелома не повреждена; припухлость в близлежащих тканях имеет местный характер</a:t>
            </a:r>
          </a:p>
        </p:txBody>
      </p:sp>
      <p:pic>
        <p:nvPicPr>
          <p:cNvPr id="10" name="Picture 7" descr="002-d0bfd0bed181d0bbd0b5-d0bed0bfd0b5d180d0b0d186d0b8d0b8-21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3789040"/>
            <a:ext cx="3744416" cy="2808312"/>
          </a:xfrm>
          <a:prstGeom prst="rect">
            <a:avLst/>
          </a:prstGeom>
          <a:noFill/>
        </p:spPr>
      </p:pic>
      <p:pic>
        <p:nvPicPr>
          <p:cNvPr id="11" name="Picture 6" descr="closed-fractur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4048" y="3740150"/>
            <a:ext cx="3672408" cy="285720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987824" y="188640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  <a:t>Переломы</a:t>
            </a:r>
            <a:endParaRPr lang="ru-RU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88640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Comic Sans MS" pitchFamily="66" charset="0"/>
              </a:rPr>
              <a:t>Чем вызваны переломы?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980728"/>
            <a:ext cx="4499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Comic Sans MS" pitchFamily="66" charset="0"/>
              </a:rPr>
              <a:t>При падении на руку сила передается на ключицу, что и приводит к её перелому</a:t>
            </a:r>
            <a:r>
              <a:rPr lang="ru-RU" dirty="0" smtClean="0">
                <a:latin typeface="Comic Sans MS" pitchFamily="66" charset="0"/>
              </a:rPr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148064" y="980728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Comic Sans MS" pitchFamily="66" charset="0"/>
              </a:rPr>
              <a:t>Прямой удар в грудь может привести к перелому ребра</a:t>
            </a:r>
            <a:endParaRPr lang="ru-RU" sz="2400" b="1" dirty="0"/>
          </a:p>
        </p:txBody>
      </p:sp>
      <p:pic>
        <p:nvPicPr>
          <p:cNvPr id="7" name="Picture 50" descr="DSC0005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50" y="2857500"/>
            <a:ext cx="5459413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Прямая со стрелкой 10"/>
          <p:cNvCxnSpPr/>
          <p:nvPr/>
        </p:nvCxnSpPr>
        <p:spPr>
          <a:xfrm rot="16200000" flipH="1">
            <a:off x="2807804" y="2672916"/>
            <a:ext cx="720080" cy="36004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3419872" y="2708920"/>
            <a:ext cx="3816424" cy="280831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perelom (3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4149080"/>
            <a:ext cx="2920801" cy="2592288"/>
          </a:xfrm>
          <a:prstGeom prst="rect">
            <a:avLst/>
          </a:prstGeom>
          <a:noFill/>
        </p:spPr>
      </p:pic>
      <p:pic>
        <p:nvPicPr>
          <p:cNvPr id="6" name="Picture 12" descr="perelom (3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35780" y="3501008"/>
            <a:ext cx="3380436" cy="2810027"/>
          </a:xfrm>
          <a:prstGeom prst="rect">
            <a:avLst/>
          </a:prstGeom>
          <a:noFill/>
        </p:spPr>
      </p:pic>
      <p:pic>
        <p:nvPicPr>
          <p:cNvPr id="5" name="Picture 11" descr="perelom (4)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4005064"/>
            <a:ext cx="3601964" cy="2664296"/>
          </a:xfrm>
          <a:prstGeom prst="rect">
            <a:avLst/>
          </a:prstGeom>
          <a:noFill/>
        </p:spPr>
      </p:pic>
      <p:pic>
        <p:nvPicPr>
          <p:cNvPr id="2" name="Picture 9" descr="perelom (1)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64697" y="476672"/>
            <a:ext cx="4479303" cy="2808312"/>
          </a:xfrm>
          <a:prstGeom prst="rect">
            <a:avLst/>
          </a:prstGeom>
          <a:noFill/>
        </p:spPr>
      </p:pic>
      <p:pic>
        <p:nvPicPr>
          <p:cNvPr id="3" name="Picture 7" descr="perelom (5)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411760" y="836712"/>
            <a:ext cx="2448272" cy="1872208"/>
          </a:xfrm>
          <a:prstGeom prst="rect">
            <a:avLst/>
          </a:prstGeom>
          <a:noFill/>
        </p:spPr>
      </p:pic>
      <p:pic>
        <p:nvPicPr>
          <p:cNvPr id="4" name="Picture 8" descr="perelom (2)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53467" y="2276872"/>
            <a:ext cx="2346325" cy="1944216"/>
          </a:xfrm>
          <a:prstGeom prst="rect">
            <a:avLst/>
          </a:prstGeom>
          <a:noFill/>
        </p:spPr>
      </p:pic>
      <p:sp>
        <p:nvSpPr>
          <p:cNvPr id="8" name="AutoShape 2"/>
          <p:cNvSpPr txBox="1">
            <a:spLocks noChangeArrowheads="1"/>
          </p:cNvSpPr>
          <p:nvPr/>
        </p:nvSpPr>
        <p:spPr>
          <a:xfrm>
            <a:off x="679648" y="72008"/>
            <a:ext cx="7924800" cy="5486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Оказание первой помощи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251619" y="621482"/>
            <a:ext cx="2016125" cy="2303462"/>
          </a:xfrm>
          <a:prstGeom prst="rect">
            <a:avLst/>
          </a:prstGeom>
        </p:spPr>
        <p:txBody>
          <a:bodyPr/>
          <a:lstStyle/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Шина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 startAt="2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Холод</a:t>
            </a: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 startAt="3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Покой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16632"/>
            <a:ext cx="8496944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Вывих</a:t>
            </a:r>
            <a:r>
              <a:rPr lang="ru-RU" sz="2800" b="1" dirty="0" smtClean="0">
                <a:latin typeface="Comic Sans MS" pitchFamily="66" charset="0"/>
              </a:rPr>
              <a:t> - головка одной кости может частично или полностью выйти из сустава.</a:t>
            </a:r>
            <a:endParaRPr lang="ru-RU" sz="2800" b="1" dirty="0"/>
          </a:p>
        </p:txBody>
      </p:sp>
      <p:pic>
        <p:nvPicPr>
          <p:cNvPr id="3" name="Picture 6" descr="217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95536" y="1142103"/>
            <a:ext cx="3960440" cy="3223001"/>
          </a:xfrm>
          <a:prstGeom prst="rect">
            <a:avLst/>
          </a:prstGeom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4581128"/>
            <a:ext cx="3878535" cy="214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24128" y="1268761"/>
            <a:ext cx="271120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96136" y="4077072"/>
            <a:ext cx="2664296" cy="2722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467544" y="450912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Вывих локтевого сустава</a:t>
            </a:r>
            <a:endParaRPr lang="ru-RU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868144" y="126876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Вывих фаланги пальца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6136" y="6453336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Вывих коленного сустава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0" descr="6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347864" y="3717032"/>
            <a:ext cx="2592288" cy="29523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3528" y="836712"/>
            <a:ext cx="57241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Comic Sans MS" pitchFamily="66" charset="0"/>
              </a:rPr>
              <a:t>   Обеспечьте поврежденной части покой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Comic Sans MS" pitchFamily="66" charset="0"/>
              </a:rPr>
              <a:t>   Наложите лед или холодный компресс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ru-RU" sz="2400" b="1" dirty="0" smtClean="0">
                <a:latin typeface="Comic Sans MS" pitchFamily="66" charset="0"/>
              </a:rPr>
              <a:t>Мягкая давящая повязка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ru-RU" sz="2400" b="1" dirty="0" smtClean="0">
                <a:latin typeface="Comic Sans MS" pitchFamily="66" charset="0"/>
              </a:rPr>
              <a:t>Косыночная повязка</a:t>
            </a: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/>
          </a:p>
        </p:txBody>
      </p:sp>
      <p:pic>
        <p:nvPicPr>
          <p:cNvPr id="3" name="Picture 18" descr="027181468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300192" y="908720"/>
            <a:ext cx="2592288" cy="2143913"/>
          </a:xfrm>
          <a:prstGeom prst="rect">
            <a:avLst/>
          </a:prstGeom>
        </p:spPr>
      </p:pic>
      <p:pic>
        <p:nvPicPr>
          <p:cNvPr id="4" name="Picture 19" descr="DVD033_c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251520" y="3538966"/>
            <a:ext cx="2880320" cy="26263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7584" y="116632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Как оказать первую помощь при вывихе?</a:t>
            </a:r>
            <a:endParaRPr lang="ru-RU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39444" y="3610347"/>
            <a:ext cx="2581028" cy="2554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264</Words>
  <Application>Microsoft Office PowerPoint</Application>
  <PresentationFormat>Экран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Перелом - это нарушение целостности  костей.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Обязанность оказывающего первую помощь.</vt:lpstr>
    </vt:vector>
  </TitlesOfParts>
  <Company>Гимназия №5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Roman</cp:lastModifiedBy>
  <cp:revision>23</cp:revision>
  <dcterms:created xsi:type="dcterms:W3CDTF">2010-11-23T06:41:25Z</dcterms:created>
  <dcterms:modified xsi:type="dcterms:W3CDTF">2011-06-14T18:15:19Z</dcterms:modified>
</cp:coreProperties>
</file>