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58" r:id="rId5"/>
    <p:sldId id="265" r:id="rId6"/>
    <p:sldId id="266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95C7-DF42-44D0-87AE-9089A7BEF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124CA-6821-42B7-BD8A-F80EF28F5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5E040-3EB8-4289-9802-1459D5CF2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3E3B5-B590-46EC-84AE-C702B9B2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EA9D-D6A9-49B4-9F51-079322F70E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AE700-25A2-43EC-AF81-0CB6E66A8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53673-2D38-4FAA-B89B-C529F10AB3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30D74-D0FB-4DD9-AF15-DFD33EC26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89236-BE1D-4D7F-8249-782AD0B81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56B29-26D7-4BBC-964E-3D64BC0F6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4B55F-B199-4709-9558-415B3FC67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20E9AF8-973C-4350-A5F9-F0A2515AB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WordArt 13"/>
          <p:cNvSpPr>
            <a:spLocks noChangeArrowheads="1" noChangeShapeType="1" noTextEdit="1"/>
          </p:cNvSpPr>
          <p:nvPr/>
        </p:nvSpPr>
        <p:spPr bwMode="auto">
          <a:xfrm>
            <a:off x="609600" y="2362200"/>
            <a:ext cx="8001000" cy="11239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6384"/>
              </a:avLst>
            </a:prstTxWarp>
          </a:bodyPr>
          <a:lstStyle/>
          <a:p>
            <a:pPr algn="ctr"/>
            <a:r>
              <a:rPr lang="ru-RU" sz="36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Book Antiqua"/>
              </a:rPr>
              <a:t>Россия. Век Х</a:t>
            </a:r>
            <a:r>
              <a:rPr lang="en-US" sz="36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Book Antiqua"/>
              </a:rPr>
              <a:t>IX.</a:t>
            </a:r>
            <a:endParaRPr lang="ru-RU" sz="3600" b="1" kern="10" dirty="0">
              <a:ln w="158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F0000"/>
                  </a:gs>
                  <a:gs pos="50000">
                    <a:srgbClr val="BC0000"/>
                  </a:gs>
                  <a:gs pos="100000">
                    <a:srgbClr val="5F0000"/>
                  </a:gs>
                </a:gsLst>
                <a:lin ang="18900000" scaled="1"/>
              </a:gradFill>
              <a:latin typeface="Book Antiqua"/>
            </a:endParaRPr>
          </a:p>
        </p:txBody>
      </p:sp>
      <p:sp>
        <p:nvSpPr>
          <p:cNvPr id="2052" name="Rectangle 2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953000" y="57150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Учитель истории  Машерук В.П.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1676400"/>
            <a:ext cx="4724400" cy="1143000"/>
          </a:xfrm>
        </p:spPr>
        <p:txBody>
          <a:bodyPr/>
          <a:lstStyle/>
          <a:p>
            <a:r>
              <a:rPr lang="ru-RU" sz="2000" b="1" dirty="0" smtClean="0"/>
              <a:t>Грибоедов Александр Сергеевич</a:t>
            </a:r>
            <a:br>
              <a:rPr lang="ru-RU" sz="2000" b="1" dirty="0" smtClean="0"/>
            </a:br>
            <a:r>
              <a:rPr lang="ru-RU" sz="2000" b="1" dirty="0" smtClean="0"/>
              <a:t>1795 - 1829</a:t>
            </a:r>
            <a:endParaRPr lang="ru-RU" sz="20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0" y="3505200"/>
            <a:ext cx="7772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Book Antiqua" pitchFamily="18" charset="0"/>
                <a:ea typeface="+mn-ea"/>
                <a:cs typeface="+mn-cs"/>
              </a:rPr>
              <a:t>Ужасный век…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Book Antiqua" pitchFamily="18" charset="0"/>
                <a:ea typeface="+mn-ea"/>
                <a:cs typeface="+mn-cs"/>
              </a:rPr>
              <a:t>Прямой был век покорности и страха,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Book Antiqua" pitchFamily="18" charset="0"/>
                <a:ea typeface="+mn-ea"/>
                <a:cs typeface="+mn-cs"/>
              </a:rPr>
              <a:t>Все под личиною усердия к царю…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Book Antiqua" pitchFamily="18" charset="0"/>
                <a:ea typeface="+mn-ea"/>
                <a:cs typeface="+mn-cs"/>
              </a:rPr>
              <a:t>                                                 А. Грибоедов</a:t>
            </a:r>
          </a:p>
        </p:txBody>
      </p:sp>
      <p:pic>
        <p:nvPicPr>
          <p:cNvPr id="17410" name="Picture 2" descr="C:\Documents and Settings\Admin\Рабочий стол\g_068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1" y="304802"/>
            <a:ext cx="2285999" cy="254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458200" cy="785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Соотнесите  </a:t>
            </a:r>
            <a:r>
              <a:rPr lang="ru-RU" sz="48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изображения императоров, </a:t>
            </a:r>
          </a:p>
          <a:p>
            <a:pPr algn="ctr"/>
            <a:r>
              <a:rPr lang="ru-RU" sz="48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имена </a:t>
            </a:r>
            <a:r>
              <a:rPr lang="ru-RU" sz="48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и даты их правления</a:t>
            </a:r>
          </a:p>
        </p:txBody>
      </p:sp>
      <p:sp>
        <p:nvSpPr>
          <p:cNvPr id="3075" name="Rectangle 1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76" name="Picture 15" descr="G:\Александр I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1910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6" descr="G:\Александр I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7" descr="G:\Александр III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41910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8" descr="G:\Николай I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TextBox 15"/>
          <p:cNvSpPr txBox="1">
            <a:spLocks noChangeArrowheads="1"/>
          </p:cNvSpPr>
          <p:nvPr/>
        </p:nvSpPr>
        <p:spPr bwMode="auto">
          <a:xfrm>
            <a:off x="3124200" y="14478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/>
              <a:t>1855-1881</a:t>
            </a:r>
          </a:p>
        </p:txBody>
      </p:sp>
      <p:sp>
        <p:nvSpPr>
          <p:cNvPr id="3081" name="TextBox 16"/>
          <p:cNvSpPr txBox="1">
            <a:spLocks noChangeArrowheads="1"/>
          </p:cNvSpPr>
          <p:nvPr/>
        </p:nvSpPr>
        <p:spPr bwMode="auto">
          <a:xfrm>
            <a:off x="3276600" y="52578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/>
              <a:t>1825-1855</a:t>
            </a:r>
            <a:endParaRPr lang="ru-RU" sz="2800" b="1" dirty="0"/>
          </a:p>
        </p:txBody>
      </p:sp>
      <p:sp>
        <p:nvSpPr>
          <p:cNvPr id="3082" name="TextBox 17"/>
          <p:cNvSpPr txBox="1">
            <a:spLocks noChangeArrowheads="1"/>
          </p:cNvSpPr>
          <p:nvPr/>
        </p:nvSpPr>
        <p:spPr bwMode="auto">
          <a:xfrm>
            <a:off x="3200400" y="41148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/>
              <a:t>1881-1894</a:t>
            </a:r>
            <a:endParaRPr lang="ru-RU" sz="2800" b="1" dirty="0"/>
          </a:p>
        </p:txBody>
      </p:sp>
      <p:sp>
        <p:nvSpPr>
          <p:cNvPr id="3083" name="TextBox 18"/>
          <p:cNvSpPr txBox="1">
            <a:spLocks noChangeArrowheads="1"/>
          </p:cNvSpPr>
          <p:nvPr/>
        </p:nvSpPr>
        <p:spPr bwMode="auto">
          <a:xfrm>
            <a:off x="3124200" y="2667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/>
              <a:t>1801-1825</a:t>
            </a:r>
            <a:endParaRPr lang="ru-RU" sz="2800" b="1" dirty="0"/>
          </a:p>
        </p:txBody>
      </p:sp>
      <p:sp>
        <p:nvSpPr>
          <p:cNvPr id="3084" name="TextBox 19"/>
          <p:cNvSpPr txBox="1">
            <a:spLocks noChangeArrowheads="1"/>
          </p:cNvSpPr>
          <p:nvPr/>
        </p:nvSpPr>
        <p:spPr bwMode="auto">
          <a:xfrm>
            <a:off x="2133600" y="19050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/>
              <a:t>1</a:t>
            </a:r>
          </a:p>
        </p:txBody>
      </p:sp>
      <p:sp>
        <p:nvSpPr>
          <p:cNvPr id="3085" name="TextBox 20"/>
          <p:cNvSpPr txBox="1">
            <a:spLocks noChangeArrowheads="1"/>
          </p:cNvSpPr>
          <p:nvPr/>
        </p:nvSpPr>
        <p:spPr bwMode="auto">
          <a:xfrm>
            <a:off x="6629400" y="20574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/>
              <a:t>3</a:t>
            </a:r>
          </a:p>
        </p:txBody>
      </p:sp>
      <p:sp>
        <p:nvSpPr>
          <p:cNvPr id="3086" name="TextBox 21"/>
          <p:cNvSpPr txBox="1">
            <a:spLocks noChangeArrowheads="1"/>
          </p:cNvSpPr>
          <p:nvPr/>
        </p:nvSpPr>
        <p:spPr bwMode="auto">
          <a:xfrm>
            <a:off x="2133600" y="46482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/>
              <a:t>2</a:t>
            </a:r>
          </a:p>
        </p:txBody>
      </p:sp>
      <p:sp>
        <p:nvSpPr>
          <p:cNvPr id="3087" name="TextBox 22"/>
          <p:cNvSpPr txBox="1">
            <a:spLocks noChangeArrowheads="1"/>
          </p:cNvSpPr>
          <p:nvPr/>
        </p:nvSpPr>
        <p:spPr bwMode="auto">
          <a:xfrm>
            <a:off x="6705600" y="47244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/>
              <a:t>4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257800" y="1752600"/>
            <a:ext cx="1676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057400" y="5562600"/>
            <a:ext cx="1447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486400" y="4419600"/>
            <a:ext cx="152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57400" y="2971800"/>
            <a:ext cx="1447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19"/>
          <p:cNvSpPr txBox="1">
            <a:spLocks noChangeArrowheads="1"/>
          </p:cNvSpPr>
          <p:nvPr/>
        </p:nvSpPr>
        <p:spPr bwMode="auto">
          <a:xfrm>
            <a:off x="304800" y="3429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</a:t>
            </a:r>
            <a:endParaRPr lang="ru-RU" b="1" dirty="0"/>
          </a:p>
        </p:txBody>
      </p:sp>
      <p:sp>
        <p:nvSpPr>
          <p:cNvPr id="29" name="TextBox 22"/>
          <p:cNvSpPr txBox="1">
            <a:spLocks noChangeArrowheads="1"/>
          </p:cNvSpPr>
          <p:nvPr/>
        </p:nvSpPr>
        <p:spPr bwMode="auto">
          <a:xfrm>
            <a:off x="7010400" y="3429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Николай </a:t>
            </a:r>
            <a:r>
              <a:rPr lang="en-US" b="1" dirty="0"/>
              <a:t>I</a:t>
            </a:r>
            <a:endParaRPr lang="ru-RU" b="1" dirty="0"/>
          </a:p>
        </p:txBody>
      </p:sp>
      <p:sp>
        <p:nvSpPr>
          <p:cNvPr id="30" name="TextBox 23"/>
          <p:cNvSpPr txBox="1">
            <a:spLocks noChangeArrowheads="1"/>
          </p:cNvSpPr>
          <p:nvPr/>
        </p:nvSpPr>
        <p:spPr bwMode="auto">
          <a:xfrm>
            <a:off x="304800" y="61722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II</a:t>
            </a:r>
            <a:endParaRPr lang="ru-RU" b="1" dirty="0"/>
          </a:p>
        </p:txBody>
      </p:sp>
      <p:sp>
        <p:nvSpPr>
          <p:cNvPr id="31" name="TextBox 24"/>
          <p:cNvSpPr txBox="1">
            <a:spLocks noChangeArrowheads="1"/>
          </p:cNvSpPr>
          <p:nvPr/>
        </p:nvSpPr>
        <p:spPr bwMode="auto">
          <a:xfrm>
            <a:off x="7086600" y="61722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III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153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Линия времени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457200" y="4191000"/>
            <a:ext cx="82296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100" name="Picture 16" descr="G:\Александр 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8" descr="G:\Николай I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5" descr="G:\Александр II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7" descr="G:\Александр III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447800"/>
            <a:ext cx="17716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Box 19"/>
          <p:cNvSpPr txBox="1">
            <a:spLocks noChangeArrowheads="1"/>
          </p:cNvSpPr>
          <p:nvPr/>
        </p:nvSpPr>
        <p:spPr bwMode="auto">
          <a:xfrm>
            <a:off x="381000" y="36576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</a:t>
            </a:r>
            <a:endParaRPr lang="ru-RU" b="1" dirty="0"/>
          </a:p>
        </p:txBody>
      </p:sp>
      <p:sp>
        <p:nvSpPr>
          <p:cNvPr id="4109" name="TextBox 22"/>
          <p:cNvSpPr txBox="1">
            <a:spLocks noChangeArrowheads="1"/>
          </p:cNvSpPr>
          <p:nvPr/>
        </p:nvSpPr>
        <p:spPr bwMode="auto">
          <a:xfrm>
            <a:off x="2362200" y="36576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Николай </a:t>
            </a:r>
            <a:r>
              <a:rPr lang="en-US" b="1" dirty="0"/>
              <a:t>I</a:t>
            </a:r>
            <a:endParaRPr lang="ru-RU" b="1" dirty="0"/>
          </a:p>
        </p:txBody>
      </p:sp>
      <p:sp>
        <p:nvSpPr>
          <p:cNvPr id="4110" name="TextBox 23"/>
          <p:cNvSpPr txBox="1">
            <a:spLocks noChangeArrowheads="1"/>
          </p:cNvSpPr>
          <p:nvPr/>
        </p:nvSpPr>
        <p:spPr bwMode="auto">
          <a:xfrm>
            <a:off x="4724400" y="36576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II</a:t>
            </a:r>
            <a:endParaRPr lang="ru-RU" b="1" dirty="0"/>
          </a:p>
        </p:txBody>
      </p:sp>
      <p:sp>
        <p:nvSpPr>
          <p:cNvPr id="4111" name="TextBox 24"/>
          <p:cNvSpPr txBox="1">
            <a:spLocks noChangeArrowheads="1"/>
          </p:cNvSpPr>
          <p:nvPr/>
        </p:nvSpPr>
        <p:spPr bwMode="auto">
          <a:xfrm>
            <a:off x="7010400" y="36576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Александр </a:t>
            </a:r>
            <a:r>
              <a:rPr lang="en-US" b="1" dirty="0"/>
              <a:t>III</a:t>
            </a:r>
            <a:endParaRPr lang="ru-RU" b="1" dirty="0"/>
          </a:p>
        </p:txBody>
      </p:sp>
      <p:sp>
        <p:nvSpPr>
          <p:cNvPr id="4112" name="TextBox 25"/>
          <p:cNvSpPr txBox="1">
            <a:spLocks noChangeArrowheads="1"/>
          </p:cNvSpPr>
          <p:nvPr/>
        </p:nvSpPr>
        <p:spPr bwMode="auto">
          <a:xfrm>
            <a:off x="457200" y="48768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Реформы</a:t>
            </a:r>
          </a:p>
        </p:txBody>
      </p:sp>
      <p:sp>
        <p:nvSpPr>
          <p:cNvPr id="4113" name="TextBox 26"/>
          <p:cNvSpPr txBox="1">
            <a:spLocks noChangeArrowheads="1"/>
          </p:cNvSpPr>
          <p:nvPr/>
        </p:nvSpPr>
        <p:spPr bwMode="auto">
          <a:xfrm>
            <a:off x="2286000" y="54864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Контрреформы</a:t>
            </a:r>
          </a:p>
        </p:txBody>
      </p:sp>
      <p:sp>
        <p:nvSpPr>
          <p:cNvPr id="4114" name="TextBox 27"/>
          <p:cNvSpPr txBox="1">
            <a:spLocks noChangeArrowheads="1"/>
          </p:cNvSpPr>
          <p:nvPr/>
        </p:nvSpPr>
        <p:spPr bwMode="auto">
          <a:xfrm>
            <a:off x="4800600" y="48768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Реформы</a:t>
            </a:r>
          </a:p>
        </p:txBody>
      </p:sp>
      <p:sp>
        <p:nvSpPr>
          <p:cNvPr id="4115" name="TextBox 28"/>
          <p:cNvSpPr txBox="1">
            <a:spLocks noChangeArrowheads="1"/>
          </p:cNvSpPr>
          <p:nvPr/>
        </p:nvSpPr>
        <p:spPr bwMode="auto">
          <a:xfrm>
            <a:off x="6705600" y="54864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Контрреформы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1" grpId="0" animBg="1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Рамка на адре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8763000" cy="62484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685800"/>
            <a:ext cx="7772400" cy="51054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54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Monotype Corsiva" pitchFamily="66" charset="0"/>
              </a:rPr>
              <a:t>Проект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54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Monotype Corsiva" pitchFamily="66" charset="0"/>
              </a:rPr>
              <a:t>«Россия. Век  Х</a:t>
            </a:r>
            <a:r>
              <a:rPr lang="en-US" sz="54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Monotype Corsiva" pitchFamily="66" charset="0"/>
              </a:rPr>
              <a:t>IX</a:t>
            </a:r>
            <a:r>
              <a:rPr lang="ru-RU" sz="54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Monotype Corsiva" pitchFamily="66" charset="0"/>
              </a:rPr>
              <a:t>»</a:t>
            </a:r>
            <a:endParaRPr lang="ru-RU" sz="5400" b="1" dirty="0" smtClean="0">
              <a:latin typeface="Monotype Corsiva" pitchFamily="66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5400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F0000"/>
                    </a:gs>
                    <a:gs pos="50000">
                      <a:srgbClr val="BC0000"/>
                    </a:gs>
                    <a:gs pos="100000">
                      <a:srgbClr val="5F0000"/>
                    </a:gs>
                  </a:gsLst>
                  <a:lin ang="18900000" scaled="1"/>
                </a:gradFill>
                <a:latin typeface="Monotype Corsiva" pitchFamily="66" charset="0"/>
              </a:rPr>
              <a:t>о важнейших событиях  , выдающихся личностях  , великих открытиях  и достижениях 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0" dirty="0" smtClean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  <a:cs typeface="Times New Roman" pitchFamily="18" charset="0"/>
              </a:rPr>
              <a:t>Итоги урока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371600" y="1905000"/>
            <a:ext cx="6934200" cy="260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Я (мы) узнали, что … 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Я (мы)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научились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…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Я (мы) поняли, что … 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6" name="WordArt 14"/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5334000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70000"/>
                    </a:gs>
                    <a:gs pos="50000">
                      <a:srgbClr val="BC0000"/>
                    </a:gs>
                    <a:gs pos="100000">
                      <a:srgbClr val="570000"/>
                    </a:gs>
                  </a:gsLst>
                  <a:lin ang="2700000" scaled="1"/>
                </a:gradFill>
                <a:latin typeface="Book Antiqua"/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121</Words>
  <Application>Microsoft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Оформление по умолчанию</vt:lpstr>
      <vt:lpstr>Слайд 1</vt:lpstr>
      <vt:lpstr>Грибоедов Александр Сергеевич 1795 - 1829</vt:lpstr>
      <vt:lpstr>Слайд 3</vt:lpstr>
      <vt:lpstr>Слайд 4</vt:lpstr>
      <vt:lpstr>Слайд 5</vt:lpstr>
      <vt:lpstr>Итоги урока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36</cp:revision>
  <cp:lastPrinted>1601-01-01T00:00:00Z</cp:lastPrinted>
  <dcterms:created xsi:type="dcterms:W3CDTF">1601-01-01T00:00:00Z</dcterms:created>
  <dcterms:modified xsi:type="dcterms:W3CDTF">2011-01-27T18:52:30Z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