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7"/>
  </p:notesMasterIdLst>
  <p:sldIdLst>
    <p:sldId id="257" r:id="rId2"/>
    <p:sldId id="256" r:id="rId3"/>
    <p:sldId id="258" r:id="rId4"/>
    <p:sldId id="259" r:id="rId5"/>
    <p:sldId id="270" r:id="rId6"/>
    <p:sldId id="261" r:id="rId7"/>
    <p:sldId id="269" r:id="rId8"/>
    <p:sldId id="262" r:id="rId9"/>
    <p:sldId id="263" r:id="rId10"/>
    <p:sldId id="264" r:id="rId11"/>
    <p:sldId id="266" r:id="rId12"/>
    <p:sldId id="265" r:id="rId13"/>
    <p:sldId id="271" r:id="rId14"/>
    <p:sldId id="272" r:id="rId15"/>
    <p:sldId id="267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0000"/>
    <a:srgbClr val="005C00"/>
    <a:srgbClr val="7A0000"/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086" y="-5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36B509-DD3C-4756-BB79-909E2E2FBF78}" type="datetimeFigureOut">
              <a:rPr lang="ru-RU" smtClean="0"/>
              <a:t>27.01.2011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A1D9C8-FA15-4A41-A0A8-0B95BDA910C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A1D9C8-FA15-4A41-A0A8-0B95BDA910CF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86F7EF-22B3-40A1-A0E5-C2B1B1661A42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8851A4-9EB6-4785-AEA7-42E3062F17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86F7EF-22B3-40A1-A0E5-C2B1B1661A42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8851A4-9EB6-4785-AEA7-42E3062F17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86F7EF-22B3-40A1-A0E5-C2B1B1661A42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8851A4-9EB6-4785-AEA7-42E3062F17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86F7EF-22B3-40A1-A0E5-C2B1B1661A42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8851A4-9EB6-4785-AEA7-42E3062F17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86F7EF-22B3-40A1-A0E5-C2B1B1661A42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8851A4-9EB6-4785-AEA7-42E3062F17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86F7EF-22B3-40A1-A0E5-C2B1B1661A42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8851A4-9EB6-4785-AEA7-42E3062F17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86F7EF-22B3-40A1-A0E5-C2B1B1661A42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8851A4-9EB6-4785-AEA7-42E3062F17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86F7EF-22B3-40A1-A0E5-C2B1B1661A42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8851A4-9EB6-4785-AEA7-42E3062F17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86F7EF-22B3-40A1-A0E5-C2B1B1661A42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8851A4-9EB6-4785-AEA7-42E3062F17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86F7EF-22B3-40A1-A0E5-C2B1B1661A42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8851A4-9EB6-4785-AEA7-42E3062F17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86F7EF-22B3-40A1-A0E5-C2B1B1661A42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8851A4-9EB6-4785-AEA7-42E3062F17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4186F7EF-22B3-40A1-A0E5-C2B1B1661A42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48851A4-9EB6-4785-AEA7-42E3062F17C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NUL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>
                <a:solidFill>
                  <a:srgbClr val="FFFF00"/>
                </a:solidFill>
              </a:rPr>
              <a:t>Классный час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14744" y="5357826"/>
            <a:ext cx="5429256" cy="150017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pPr algn="ctr">
              <a:buNone/>
            </a:pPr>
            <a:r>
              <a:rPr lang="ru-RU" sz="2800" b="1" dirty="0" smtClean="0">
                <a:latin typeface="Monotype Corsiva" pitchFamily="66" charset="0"/>
              </a:rPr>
              <a:t>Автор </a:t>
            </a:r>
            <a:r>
              <a:rPr lang="ru-RU" sz="2800" b="1" dirty="0" smtClean="0">
                <a:latin typeface="Monotype Corsiva" pitchFamily="66" charset="0"/>
              </a:rPr>
              <a:t>М. Б. Абесадзе</a:t>
            </a:r>
            <a:r>
              <a:rPr lang="ru-RU" sz="2800" b="1" dirty="0" smtClean="0">
                <a:latin typeface="Monotype Corsiva" pitchFamily="66" charset="0"/>
              </a:rPr>
              <a:t>, </a:t>
            </a:r>
          </a:p>
          <a:p>
            <a:pPr algn="ctr">
              <a:buNone/>
            </a:pPr>
            <a:r>
              <a:rPr lang="ru-RU" sz="2800" b="1" dirty="0" smtClean="0">
                <a:latin typeface="Monotype Corsiva" pitchFamily="66" charset="0"/>
              </a:rPr>
              <a:t>социальный педагог МОУ СОШ № 5 </a:t>
            </a:r>
          </a:p>
          <a:p>
            <a:pPr algn="ctr">
              <a:buNone/>
            </a:pPr>
            <a:r>
              <a:rPr lang="ru-RU" sz="2800" b="1" dirty="0" smtClean="0">
                <a:latin typeface="Monotype Corsiva" pitchFamily="66" charset="0"/>
              </a:rPr>
              <a:t>г. Нарьян-Мара</a:t>
            </a:r>
            <a:endParaRPr lang="ru-RU" sz="2800" b="1" dirty="0" smtClean="0">
              <a:latin typeface="Monotype Corsiva" pitchFamily="66" charset="0"/>
            </a:endParaRPr>
          </a:p>
          <a:p>
            <a:pPr algn="ctr"/>
            <a:endParaRPr lang="ru-RU" dirty="0">
              <a:solidFill>
                <a:srgbClr val="FFFF00"/>
              </a:solidFill>
            </a:endParaRPr>
          </a:p>
          <a:p>
            <a:pPr algn="ctr">
              <a:buNone/>
            </a:pPr>
            <a:endParaRPr lang="ru-RU" sz="1800" b="1" dirty="0">
              <a:latin typeface="Monotype Corsiva" pitchFamily="66" charset="0"/>
            </a:endParaRPr>
          </a:p>
          <a:p>
            <a:pPr algn="ctr">
              <a:buNone/>
            </a:pPr>
            <a:endParaRPr lang="ru-RU" sz="6000" b="1" dirty="0" smtClean="0">
              <a:solidFill>
                <a:srgbClr val="C00000"/>
              </a:solidFill>
              <a:latin typeface="Monotype Corsiva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1285861"/>
            <a:ext cx="835824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endParaRPr lang="ru-RU" sz="5400" b="1" dirty="0" smtClean="0">
              <a:solidFill>
                <a:srgbClr val="C00000"/>
              </a:solidFill>
              <a:latin typeface="Monotype Corsiva" pitchFamily="66" charset="0"/>
            </a:endParaRPr>
          </a:p>
          <a:p>
            <a:pPr algn="ctr">
              <a:buNone/>
            </a:pPr>
            <a:r>
              <a:rPr lang="ru-RU" sz="6000" b="1" dirty="0" smtClean="0">
                <a:solidFill>
                  <a:srgbClr val="C00000"/>
                </a:solidFill>
                <a:latin typeface="Monotype Corsiva" pitchFamily="66" charset="0"/>
              </a:rPr>
              <a:t>«</a:t>
            </a:r>
            <a:r>
              <a:rPr lang="ru-RU" sz="6000" b="1" dirty="0" smtClean="0">
                <a:solidFill>
                  <a:srgbClr val="C00000"/>
                </a:solidFill>
                <a:latin typeface="Monotype Corsiva" pitchFamily="66" charset="0"/>
              </a:rPr>
              <a:t>Лучик солнца - доброта»</a:t>
            </a:r>
          </a:p>
          <a:p>
            <a:pPr algn="ctr">
              <a:buNone/>
            </a:pPr>
            <a:endParaRPr lang="ru-RU" sz="5400" b="1" dirty="0" smtClean="0">
              <a:solidFill>
                <a:srgbClr val="C0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  <a:latin typeface="Monotype Corsiva" pitchFamily="66" charset="0"/>
              </a:rPr>
              <a:t>«Доброта»</a:t>
            </a:r>
            <a:endParaRPr lang="ru-RU" b="1" dirty="0">
              <a:solidFill>
                <a:srgbClr val="FFFF0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2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доме добрыми делами занята,</a:t>
            </a:r>
          </a:p>
          <a:p>
            <a:pPr algn="ctr">
              <a:buNone/>
            </a:pPr>
            <a:r>
              <a:rPr lang="ru-RU" sz="2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Тихо ходит по квартире доброта.</a:t>
            </a:r>
          </a:p>
          <a:p>
            <a:pPr algn="ctr">
              <a:buNone/>
            </a:pPr>
            <a:r>
              <a:rPr lang="ru-RU" sz="2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Утро доброе у нас,</a:t>
            </a:r>
          </a:p>
          <a:p>
            <a:pPr algn="ctr">
              <a:buNone/>
            </a:pPr>
            <a:r>
              <a:rPr lang="ru-RU" sz="2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Добрый день и добрый час,</a:t>
            </a:r>
          </a:p>
          <a:p>
            <a:pPr algn="ctr">
              <a:buNone/>
            </a:pPr>
            <a:r>
              <a:rPr lang="ru-RU" sz="2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добрый вечер, ночь добра,</a:t>
            </a:r>
          </a:p>
          <a:p>
            <a:pPr algn="ctr">
              <a:buNone/>
            </a:pPr>
            <a:r>
              <a:rPr lang="ru-RU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Было </a:t>
            </a:r>
            <a:r>
              <a:rPr lang="ru-RU" sz="2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доброе вчера.</a:t>
            </a:r>
          </a:p>
          <a:p>
            <a:pPr algn="ctr">
              <a:buNone/>
            </a:pPr>
            <a:r>
              <a:rPr lang="ru-RU" sz="2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 откуда, спросишь ты,</a:t>
            </a:r>
          </a:p>
          <a:p>
            <a:pPr algn="ctr">
              <a:buNone/>
            </a:pPr>
            <a:r>
              <a:rPr lang="ru-RU" sz="2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доме столько доброты.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000" b="1" kern="10" dirty="0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Monotype Corsiva" pitchFamily="66" charset="0"/>
                <a:cs typeface="Arial"/>
              </a:rPr>
              <a:t>«Ваза» добрых дел</a:t>
            </a:r>
            <a:endParaRPr lang="ru-RU" sz="6000" b="1" kern="10" dirty="0">
              <a:ln w="12700">
                <a:solidFill>
                  <a:srgbClr val="B2B2B2"/>
                </a:solidFill>
                <a:round/>
                <a:headEnd/>
                <a:tailEnd/>
              </a:ln>
              <a:solidFill>
                <a:srgbClr val="FFFF00"/>
              </a:soli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  <a:latin typeface="Monotype Corsiva" pitchFamily="66" charset="0"/>
              <a:cs typeface="Arial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71612"/>
            <a:ext cx="8229600" cy="4525963"/>
          </a:xfrm>
        </p:spPr>
        <p:txBody>
          <a:bodyPr/>
          <a:lstStyle/>
          <a:p>
            <a:r>
              <a:rPr lang="ru-RU" sz="2400" dirty="0" smtClean="0"/>
              <a:t>Помогать родителям по дому</a:t>
            </a:r>
          </a:p>
          <a:p>
            <a:r>
              <a:rPr lang="ru-RU" sz="2400" dirty="0" smtClean="0"/>
              <a:t>Участвовать в школьном мероприятии</a:t>
            </a:r>
          </a:p>
          <a:p>
            <a:r>
              <a:rPr lang="ru-RU" sz="2400" dirty="0" smtClean="0"/>
              <a:t>Чтение книги</a:t>
            </a:r>
          </a:p>
          <a:p>
            <a:r>
              <a:rPr lang="ru-RU" sz="2400" dirty="0" smtClean="0"/>
              <a:t>Играть с малышами</a:t>
            </a:r>
          </a:p>
          <a:p>
            <a:r>
              <a:rPr lang="ru-RU" sz="2400" dirty="0" smtClean="0"/>
              <a:t>Говорить добрые слова окружающим</a:t>
            </a:r>
          </a:p>
          <a:p>
            <a:r>
              <a:rPr lang="ru-RU" sz="2400" dirty="0" smtClean="0"/>
              <a:t>Помогать старым и больным</a:t>
            </a:r>
          </a:p>
          <a:p>
            <a:r>
              <a:rPr lang="ru-RU" sz="2400" dirty="0" smtClean="0"/>
              <a:t>Помогать товарищу в учебе</a:t>
            </a:r>
          </a:p>
          <a:p>
            <a:endParaRPr lang="ru-RU" dirty="0"/>
          </a:p>
        </p:txBody>
      </p:sp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43702" y="3714752"/>
            <a:ext cx="2695852" cy="33575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  <a:latin typeface="Monotype Corsiva" pitchFamily="66" charset="0"/>
              </a:rPr>
              <a:t>Законы дружбы.</a:t>
            </a:r>
            <a:endParaRPr lang="ru-RU" b="1" dirty="0">
              <a:solidFill>
                <a:srgbClr val="FFFF0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Не обзывай и не унижай своего </a:t>
            </a:r>
            <a:r>
              <a:rPr lang="ru-RU" sz="240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друга</a:t>
            </a:r>
            <a:endParaRPr lang="ru-RU" sz="24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24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Помогай другу в беде</a:t>
            </a:r>
            <a:endParaRPr lang="ru-RU" sz="24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24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Умей с другом разделить радость</a:t>
            </a:r>
            <a:endParaRPr lang="ru-RU" sz="24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24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Не смейся над недостатками друга</a:t>
            </a:r>
            <a:endParaRPr lang="ru-RU" sz="24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24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Выбирай друзей по душевным качествам</a:t>
            </a:r>
            <a:endParaRPr lang="ru-RU" sz="24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24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Выбирай друзей по душевным качествам, а не по одежде</a:t>
            </a:r>
            <a:endParaRPr lang="ru-RU" sz="24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24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Умей признать свои ошибки и помирись с другом</a:t>
            </a:r>
            <a:endParaRPr lang="ru-RU" sz="24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24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Не предавай своего друга</a:t>
            </a:r>
            <a:endParaRPr lang="ru-RU" sz="24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00892" y="145225"/>
            <a:ext cx="1928826" cy="191275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000" b="1" dirty="0" smtClean="0">
                <a:solidFill>
                  <a:srgbClr val="FFFF00"/>
                </a:solidFill>
                <a:latin typeface="Monotype Corsiva" pitchFamily="66" charset="0"/>
              </a:rPr>
              <a:t>«Мыс культуры»</a:t>
            </a:r>
            <a:endParaRPr lang="ru-RU" sz="6000" b="1" dirty="0">
              <a:solidFill>
                <a:srgbClr val="FFFF0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714488"/>
            <a:ext cx="8643998" cy="4525963"/>
          </a:xfrm>
        </p:spPr>
        <p:txBody>
          <a:bodyPr/>
          <a:lstStyle/>
          <a:p>
            <a:pPr>
              <a:buNone/>
            </a:pPr>
            <a:r>
              <a:rPr lang="ru-RU" sz="2400" u="sng" dirty="0" smtClean="0"/>
              <a:t>Ситуация 1.</a:t>
            </a:r>
            <a:r>
              <a:rPr lang="ru-RU" sz="2400" dirty="0" smtClean="0"/>
              <a:t> </a:t>
            </a:r>
          </a:p>
          <a:p>
            <a:pPr algn="just">
              <a:buNone/>
            </a:pPr>
            <a:r>
              <a:rPr lang="ru-RU" sz="2400" dirty="0" smtClean="0"/>
              <a:t>      Девочка возмущенно жаловалась маме: “Во дворе есть такой плохой мальчик – все время зовет меня Валькой!” “А ты как его зовешь?” - спросила мама. – “Я его вообще никак не зову. Я ему просто кричу: “Эй, ты!”</a:t>
            </a:r>
          </a:p>
          <a:p>
            <a:pPr algn="just">
              <a:buNone/>
            </a:pPr>
            <a:endParaRPr lang="ru-RU" sz="2400" dirty="0" smtClean="0"/>
          </a:p>
          <a:p>
            <a:pPr algn="just">
              <a:buNone/>
            </a:pPr>
            <a:endParaRPr lang="ru-RU" sz="2400" dirty="0" smtClean="0"/>
          </a:p>
          <a:p>
            <a:pPr algn="r">
              <a:buNone/>
            </a:pPr>
            <a:r>
              <a:rPr lang="ru-RU" sz="2400" dirty="0" smtClean="0"/>
              <a:t>(Девочка сама должна звать мальчика по имени, показывая ему пример, а не кричать “Эй, ты!”)</a:t>
            </a:r>
          </a:p>
          <a:p>
            <a:pPr>
              <a:buNone/>
            </a:pPr>
            <a:r>
              <a:rPr lang="ru-RU" sz="2400" dirty="0" smtClean="0"/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000" b="1" dirty="0" smtClean="0">
                <a:solidFill>
                  <a:srgbClr val="FFFF00"/>
                </a:solidFill>
                <a:latin typeface="Monotype Corsiva" pitchFamily="66" charset="0"/>
              </a:rPr>
              <a:t>«Мыс культуры»</a:t>
            </a:r>
            <a:endParaRPr lang="ru-RU" sz="6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400" u="sng" dirty="0" smtClean="0"/>
              <a:t>Ситуация 2. </a:t>
            </a:r>
          </a:p>
          <a:p>
            <a:pPr algn="just">
              <a:buNone/>
            </a:pPr>
            <a:r>
              <a:rPr lang="ru-RU" sz="2400" dirty="0" smtClean="0"/>
              <a:t>         В школьном коридоре разговаривают 3 учителя. Среди них Катя увидела свою учительницу и вежливо поздоровалась с ней: “Здравствуйте, Ольга Ивановна!”</a:t>
            </a:r>
          </a:p>
          <a:p>
            <a:pPr algn="just">
              <a:buNone/>
            </a:pPr>
            <a:endParaRPr lang="ru-RU" sz="2400" dirty="0" smtClean="0"/>
          </a:p>
          <a:p>
            <a:pPr algn="just">
              <a:buNone/>
            </a:pPr>
            <a:endParaRPr lang="ru-RU" sz="2400" dirty="0" smtClean="0"/>
          </a:p>
          <a:p>
            <a:pPr algn="r">
              <a:buNone/>
            </a:pPr>
            <a:r>
              <a:rPr lang="ru-RU" sz="2400" dirty="0" smtClean="0"/>
              <a:t>(Воспитанный ученик приветствует всех взрослых, поэтому надо было сказать всем учителям “Здравствуйте!”)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42918"/>
            <a:ext cx="9144000" cy="5383219"/>
          </a:xfrm>
        </p:spPr>
        <p:txBody>
          <a:bodyPr/>
          <a:lstStyle/>
          <a:p>
            <a:pPr algn="ctr">
              <a:buNone/>
            </a:pPr>
            <a:endParaRPr lang="ru-RU" dirty="0" smtClean="0">
              <a:latin typeface="Monotype Corsiva" pitchFamily="66" charset="0"/>
            </a:endParaRPr>
          </a:p>
          <a:p>
            <a:pPr algn="r">
              <a:buNone/>
            </a:pPr>
            <a:endParaRPr lang="ru-RU" b="1" dirty="0" smtClean="0">
              <a:solidFill>
                <a:srgbClr val="FFC000"/>
              </a:solidFill>
              <a:latin typeface="Monotype Corsiva" pitchFamily="66" charset="0"/>
            </a:endParaRPr>
          </a:p>
          <a:p>
            <a:pPr algn="ctr">
              <a:buNone/>
            </a:pPr>
            <a:endParaRPr lang="ru-RU" sz="6000" b="1" dirty="0" smtClean="0">
              <a:solidFill>
                <a:srgbClr val="C00000"/>
              </a:solidFill>
              <a:latin typeface="Monotype Corsiva" pitchFamily="66" charset="0"/>
            </a:endParaRPr>
          </a:p>
          <a:p>
            <a:pPr algn="ctr">
              <a:buNone/>
            </a:pPr>
            <a:r>
              <a:rPr lang="ru-RU" sz="6000" b="1" dirty="0" smtClean="0">
                <a:solidFill>
                  <a:srgbClr val="C00000"/>
                </a:solidFill>
                <a:latin typeface="Monotype Corsiva" pitchFamily="66" charset="0"/>
              </a:rPr>
              <a:t>«Жизнь дана на добрые дела»</a:t>
            </a:r>
            <a:endParaRPr lang="ru-RU" sz="6000" b="1" dirty="0">
              <a:solidFill>
                <a:srgbClr val="C0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571480"/>
            <a:ext cx="7772400" cy="14700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428604"/>
            <a:ext cx="6786610" cy="5357850"/>
          </a:xfrm>
        </p:spPr>
        <p:txBody>
          <a:bodyPr/>
          <a:lstStyle/>
          <a:p>
            <a:endParaRPr lang="ru-RU" sz="2000" b="1" i="1" dirty="0" smtClean="0"/>
          </a:p>
          <a:p>
            <a:endParaRPr lang="ru-RU" sz="2000" b="1" i="1" dirty="0"/>
          </a:p>
          <a:p>
            <a:endParaRPr lang="ru-RU" sz="2000" b="1" i="1" dirty="0" smtClean="0"/>
          </a:p>
          <a:p>
            <a:r>
              <a:rPr lang="ru-RU" sz="2400" b="1" i="1" dirty="0" smtClean="0">
                <a:solidFill>
                  <a:srgbClr val="920000"/>
                </a:solidFill>
              </a:rPr>
              <a:t>В жизни по-разному можно жить – </a:t>
            </a:r>
          </a:p>
          <a:p>
            <a:r>
              <a:rPr lang="ru-RU" sz="2400" b="1" i="1" dirty="0" smtClean="0">
                <a:solidFill>
                  <a:srgbClr val="920000"/>
                </a:solidFill>
              </a:rPr>
              <a:t>Можно в беде, а можно – в радости,</a:t>
            </a:r>
          </a:p>
          <a:p>
            <a:r>
              <a:rPr lang="ru-RU" sz="2400" b="1" i="1" dirty="0" smtClean="0">
                <a:solidFill>
                  <a:srgbClr val="920000"/>
                </a:solidFill>
              </a:rPr>
              <a:t>Вовремя есть, вовремя пить,</a:t>
            </a:r>
          </a:p>
          <a:p>
            <a:r>
              <a:rPr lang="ru-RU" sz="2400" b="1" i="1" dirty="0" smtClean="0">
                <a:solidFill>
                  <a:srgbClr val="920000"/>
                </a:solidFill>
              </a:rPr>
              <a:t>Вовремя делать гадости.</a:t>
            </a:r>
          </a:p>
          <a:p>
            <a:r>
              <a:rPr lang="ru-RU" sz="2400" b="1" i="1" dirty="0" smtClean="0">
                <a:solidFill>
                  <a:srgbClr val="920000"/>
                </a:solidFill>
              </a:rPr>
              <a:t>А можно так:</a:t>
            </a:r>
          </a:p>
          <a:p>
            <a:r>
              <a:rPr lang="ru-RU" sz="2400" b="1" i="1" dirty="0" smtClean="0">
                <a:solidFill>
                  <a:srgbClr val="920000"/>
                </a:solidFill>
              </a:rPr>
              <a:t>На рассвете встать – </a:t>
            </a:r>
          </a:p>
          <a:p>
            <a:r>
              <a:rPr lang="ru-RU" sz="2400" b="1" i="1" dirty="0" smtClean="0">
                <a:solidFill>
                  <a:srgbClr val="920000"/>
                </a:solidFill>
              </a:rPr>
              <a:t>И, помышляя о чуде,</a:t>
            </a:r>
          </a:p>
          <a:p>
            <a:r>
              <a:rPr lang="ru-RU" sz="2400" b="1" i="1" dirty="0" smtClean="0">
                <a:solidFill>
                  <a:srgbClr val="920000"/>
                </a:solidFill>
              </a:rPr>
              <a:t>Рукой обожженною солнце достать</a:t>
            </a:r>
          </a:p>
          <a:p>
            <a:r>
              <a:rPr lang="ru-RU" sz="2400" b="1" i="1" dirty="0" smtClean="0">
                <a:solidFill>
                  <a:srgbClr val="7A0000"/>
                </a:solidFill>
              </a:rPr>
              <a:t>И подарить его людям.</a:t>
            </a:r>
            <a:endParaRPr lang="ru-RU" sz="2400" dirty="0">
              <a:solidFill>
                <a:srgbClr val="7A0000"/>
              </a:solidFill>
            </a:endParaRPr>
          </a:p>
        </p:txBody>
      </p:sp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06011" y="357166"/>
            <a:ext cx="2237989" cy="221934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ru-RU" sz="3600" b="1" dirty="0" smtClean="0">
                <a:solidFill>
                  <a:srgbClr val="C00000"/>
                </a:solidFill>
                <a:latin typeface="Monotype Corsiva" pitchFamily="66" charset="0"/>
              </a:rPr>
              <a:t>Качества, которыми должен обладать человек:</a:t>
            </a:r>
            <a:endParaRPr lang="ru-RU" sz="3600" b="1" dirty="0">
              <a:solidFill>
                <a:srgbClr val="C0000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005C00"/>
                </a:solidFill>
              </a:rPr>
              <a:t>Доброта</a:t>
            </a:r>
          </a:p>
          <a:p>
            <a:r>
              <a:rPr lang="ru-RU" b="1" i="1" dirty="0" smtClean="0">
                <a:solidFill>
                  <a:srgbClr val="005C00"/>
                </a:solidFill>
              </a:rPr>
              <a:t>Любовь</a:t>
            </a:r>
          </a:p>
          <a:p>
            <a:r>
              <a:rPr lang="ru-RU" b="1" i="1" dirty="0" smtClean="0">
                <a:solidFill>
                  <a:srgbClr val="005C00"/>
                </a:solidFill>
              </a:rPr>
              <a:t>Счастье</a:t>
            </a:r>
          </a:p>
          <a:p>
            <a:r>
              <a:rPr lang="ru-RU" b="1" i="1" dirty="0" smtClean="0">
                <a:solidFill>
                  <a:srgbClr val="005C00"/>
                </a:solidFill>
              </a:rPr>
              <a:t>Веселье</a:t>
            </a:r>
          </a:p>
          <a:p>
            <a:r>
              <a:rPr lang="ru-RU" b="1" i="1" dirty="0" smtClean="0">
                <a:solidFill>
                  <a:srgbClr val="005C00"/>
                </a:solidFill>
              </a:rPr>
              <a:t>Вежливость</a:t>
            </a:r>
          </a:p>
          <a:p>
            <a:r>
              <a:rPr lang="ru-RU" b="1" i="1" dirty="0" smtClean="0">
                <a:solidFill>
                  <a:srgbClr val="005C00"/>
                </a:solidFill>
              </a:rPr>
              <a:t>Смелость</a:t>
            </a:r>
          </a:p>
          <a:p>
            <a:r>
              <a:rPr lang="ru-RU" b="1" i="1" dirty="0" smtClean="0">
                <a:solidFill>
                  <a:srgbClr val="005C00"/>
                </a:solidFill>
              </a:rPr>
              <a:t>Ум</a:t>
            </a:r>
          </a:p>
          <a:p>
            <a:r>
              <a:rPr lang="ru-RU" b="1" i="1" dirty="0" smtClean="0">
                <a:solidFill>
                  <a:srgbClr val="005C00"/>
                </a:solidFill>
              </a:rPr>
              <a:t>Сообразительность</a:t>
            </a:r>
            <a:endParaRPr lang="ru-RU" b="1" i="1" dirty="0">
              <a:solidFill>
                <a:srgbClr val="005C00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43636" y="3805215"/>
            <a:ext cx="3221313" cy="3052785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Monotype Corsiva" pitchFamily="66" charset="0"/>
              </a:rPr>
              <a:t>Книга мудрости гласит…</a:t>
            </a:r>
            <a:endParaRPr lang="ru-RU" b="1" dirty="0">
              <a:solidFill>
                <a:srgbClr val="C0000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428736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b="1" i="1" dirty="0">
                <a:solidFill>
                  <a:srgbClr val="005C00"/>
                </a:solidFill>
                <a:latin typeface="+mn-lt"/>
                <a:ea typeface="+mn-ea"/>
                <a:cs typeface="+mn-cs"/>
              </a:rPr>
              <a:t>«</a:t>
            </a:r>
            <a:r>
              <a:rPr lang="ru-RU" b="1" i="1" dirty="0" smtClean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Доброта</a:t>
            </a:r>
            <a:r>
              <a:rPr lang="ru-RU" b="1" i="1" dirty="0" smtClean="0">
                <a:solidFill>
                  <a:srgbClr val="005C00"/>
                </a:solidFill>
                <a:latin typeface="+mn-lt"/>
                <a:ea typeface="+mn-ea"/>
                <a:cs typeface="+mn-cs"/>
              </a:rPr>
              <a:t> - </a:t>
            </a:r>
            <a:r>
              <a:rPr lang="ru-RU" b="1" i="1" dirty="0">
                <a:solidFill>
                  <a:srgbClr val="005C00"/>
                </a:solidFill>
                <a:latin typeface="+mn-lt"/>
                <a:ea typeface="+mn-ea"/>
                <a:cs typeface="+mn-cs"/>
              </a:rPr>
              <a:t>добродушие, доброжелательство, наклонность к добру, как качество человека. Не ищи красоты, ищи </a:t>
            </a:r>
            <a:r>
              <a:rPr lang="ru-RU" b="1" i="1" dirty="0" smtClean="0">
                <a:solidFill>
                  <a:srgbClr val="005C00"/>
                </a:solidFill>
                <a:latin typeface="+mn-lt"/>
                <a:ea typeface="+mn-ea"/>
                <a:cs typeface="+mn-cs"/>
              </a:rPr>
              <a:t>доброты»</a:t>
            </a:r>
          </a:p>
          <a:p>
            <a:pPr algn="r">
              <a:buNone/>
            </a:pPr>
            <a:r>
              <a:rPr lang="ru-RU" b="1" i="1" dirty="0" smtClean="0">
                <a:solidFill>
                  <a:srgbClr val="0070C0"/>
                </a:solidFill>
              </a:rPr>
              <a:t>                                      </a:t>
            </a:r>
            <a:r>
              <a:rPr lang="ru-RU" b="1" i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В.И.Даль</a:t>
            </a:r>
            <a:endParaRPr lang="ru-RU" b="1" dirty="0">
              <a:solidFill>
                <a:srgbClr val="0070C0"/>
              </a:solidFill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b="1" dirty="0" smtClean="0">
                <a:solidFill>
                  <a:srgbClr val="920000"/>
                </a:solidFill>
                <a:latin typeface="Monotype Corsiva" pitchFamily="66" charset="0"/>
              </a:rPr>
              <a:t>Восстановите пословицу</a:t>
            </a:r>
            <a:endParaRPr lang="ru-RU" sz="5400" b="1" dirty="0">
              <a:solidFill>
                <a:srgbClr val="92000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735013" y="1720850"/>
            <a:ext cx="2324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250824" y="1341438"/>
            <a:ext cx="4035423" cy="58736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dirty="0"/>
              <a:t>Доброе слово</a:t>
            </a: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250824" y="2071678"/>
            <a:ext cx="3963985" cy="63818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dirty="0"/>
              <a:t>Не одежда красит человека,</a:t>
            </a: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250824" y="2857497"/>
            <a:ext cx="3963985" cy="64294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dirty="0"/>
              <a:t>Торопись на доброе дело,</a:t>
            </a:r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357158" y="3714752"/>
            <a:ext cx="3857652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dirty="0" smtClean="0"/>
              <a:t>Доброе слово лечит,</a:t>
            </a:r>
            <a:endParaRPr lang="ru-RU" dirty="0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285720" y="4643446"/>
            <a:ext cx="3857652" cy="64294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dirty="0"/>
              <a:t>В ком добра нет, </a:t>
            </a: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214282" y="5643578"/>
            <a:ext cx="4143404" cy="79057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Не ищи красоты - </a:t>
            </a:r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4929190" y="5643578"/>
            <a:ext cx="3786214" cy="79057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dirty="0"/>
              <a:t>ищи доброты.</a:t>
            </a:r>
          </a:p>
        </p:txBody>
      </p:sp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4786314" y="4500570"/>
            <a:ext cx="3929090" cy="78581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dirty="0"/>
              <a:t>а худое само приспеет.</a:t>
            </a:r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4786314" y="3643314"/>
            <a:ext cx="4000528" cy="71438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dirty="0"/>
              <a:t>в том и правды мало.</a:t>
            </a:r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4714876" y="2857496"/>
            <a:ext cx="4105274" cy="57150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dirty="0" smtClean="0"/>
              <a:t>а злое калечит.</a:t>
            </a:r>
            <a:endParaRPr lang="ru-RU" dirty="0"/>
          </a:p>
        </p:txBody>
      </p:sp>
      <p:sp>
        <p:nvSpPr>
          <p:cNvPr id="16" name="Rectangle 18"/>
          <p:cNvSpPr>
            <a:spLocks noChangeArrowheads="1"/>
          </p:cNvSpPr>
          <p:nvPr/>
        </p:nvSpPr>
        <p:spPr bwMode="auto">
          <a:xfrm>
            <a:off x="4714876" y="2000240"/>
            <a:ext cx="4105274" cy="70962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dirty="0"/>
              <a:t>и кошке приятно.</a:t>
            </a:r>
          </a:p>
        </p:txBody>
      </p:sp>
      <p:sp>
        <p:nvSpPr>
          <p:cNvPr id="17" name="Rectangle 19"/>
          <p:cNvSpPr>
            <a:spLocks noChangeArrowheads="1"/>
          </p:cNvSpPr>
          <p:nvPr/>
        </p:nvSpPr>
        <p:spPr bwMode="auto">
          <a:xfrm>
            <a:off x="4714876" y="1341438"/>
            <a:ext cx="4105274" cy="58736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dirty="0"/>
              <a:t>а его добрые дела.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0.5" calcmode="lin" valueType="num">
                                      <p:cBhvr override="childStyl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0.5" calcmode="lin" valueType="num">
                                      <p:cBhvr override="childStyle">
                                        <p:cTn id="1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2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0.5" calcmode="lin" valueType="num">
                                      <p:cBhvr override="childStyle">
                                        <p:cTn id="3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0.5" calcmode="lin" valueType="num">
                                      <p:cBhvr override="childStyle">
                                        <p:cTn id="3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3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4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0.5" calcmode="lin" valueType="num">
                                      <p:cBhvr override="childStyle">
                                        <p:cTn id="4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0.5" calcmode="lin" valueType="num">
                                      <p:cBhvr override="childStyle">
                                        <p:cTn id="5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5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5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0.5" calcmode="lin" valueType="num">
                                      <p:cBhvr override="childStyle">
                                        <p:cTn id="6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0.5" calcmode="lin" valueType="num">
                                      <p:cBhvr override="childStyle">
                                        <p:cTn id="6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7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7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0.5" calcmode="lin" valueType="num">
                                      <p:cBhvr override="childStyle">
                                        <p:cTn id="7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0.5" calcmode="lin" valueType="num">
                                      <p:cBhvr override="childStyle">
                                        <p:cTn id="8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8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9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0.5" calcmode="lin" valueType="num">
                                      <p:cBhvr override="childStyle">
                                        <p:cTn id="9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0.5" calcmode="lin" valueType="num">
                                      <p:cBhvr override="childStyle">
                                        <p:cTn id="9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  <a:latin typeface="Monotype Corsiva" pitchFamily="66" charset="0"/>
              </a:rPr>
              <a:t>«Вежливые слова»</a:t>
            </a:r>
            <a:endParaRPr lang="ru-RU" b="1" dirty="0">
              <a:solidFill>
                <a:srgbClr val="FFFF0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214422"/>
            <a:ext cx="8358246" cy="6400832"/>
          </a:xfrm>
        </p:spPr>
        <p:txBody>
          <a:bodyPr/>
          <a:lstStyle/>
          <a:p>
            <a:endParaRPr lang="ru-RU" sz="2400" i="1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2200" i="1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Растает </a:t>
            </a:r>
            <a:r>
              <a:rPr lang="ru-RU" sz="2200" i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даже ледяная глыба от слова теплого</a:t>
            </a:r>
            <a:r>
              <a:rPr lang="ru-RU" sz="2200" i="1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…</a:t>
            </a:r>
          </a:p>
          <a:p>
            <a:pPr algn="r">
              <a:buNone/>
            </a:pPr>
            <a:r>
              <a:rPr lang="ru-RU" sz="2200" i="1" dirty="0" smtClean="0">
                <a:solidFill>
                  <a:srgbClr val="FF0000"/>
                </a:solidFill>
              </a:rPr>
              <a:t>Спасибо</a:t>
            </a:r>
            <a:endParaRPr lang="ru-RU" sz="2200" dirty="0">
              <a:solidFill>
                <a:srgbClr val="FF0000"/>
              </a:solidFill>
              <a:latin typeface="+mn-lt"/>
              <a:ea typeface="+mn-ea"/>
              <a:cs typeface="+mn-cs"/>
            </a:endParaRPr>
          </a:p>
          <a:p>
            <a:r>
              <a:rPr lang="ru-RU" sz="2200" i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Зазеленеет старый пень, когда услышит</a:t>
            </a:r>
            <a:r>
              <a:rPr lang="ru-RU" sz="2200" i="1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…</a:t>
            </a:r>
          </a:p>
          <a:p>
            <a:pPr algn="r">
              <a:buNone/>
            </a:pPr>
            <a:r>
              <a:rPr lang="ru-RU" sz="2200" i="1" dirty="0" smtClean="0">
                <a:solidFill>
                  <a:srgbClr val="FF0000"/>
                </a:solidFill>
              </a:rPr>
              <a:t>Добрый день</a:t>
            </a:r>
            <a:endParaRPr lang="ru-RU" sz="2200" dirty="0">
              <a:solidFill>
                <a:srgbClr val="FF0000"/>
              </a:solidFill>
              <a:latin typeface="+mn-lt"/>
              <a:ea typeface="+mn-ea"/>
              <a:cs typeface="+mn-cs"/>
            </a:endParaRPr>
          </a:p>
          <a:p>
            <a:r>
              <a:rPr lang="ru-RU" sz="2200" i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Если больше есть не в силах, скажем маме мы</a:t>
            </a:r>
            <a:r>
              <a:rPr lang="ru-RU" sz="2200" i="1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…</a:t>
            </a:r>
          </a:p>
          <a:p>
            <a:pPr algn="r">
              <a:buNone/>
            </a:pPr>
            <a:r>
              <a:rPr lang="ru-RU" sz="2200" i="1" dirty="0" smtClean="0">
                <a:solidFill>
                  <a:srgbClr val="FF0000"/>
                </a:solidFill>
              </a:rPr>
              <a:t>Спасибо</a:t>
            </a:r>
            <a:endParaRPr lang="ru-RU" sz="2200" dirty="0">
              <a:solidFill>
                <a:srgbClr val="FF0000"/>
              </a:solidFill>
              <a:latin typeface="+mn-lt"/>
              <a:ea typeface="+mn-ea"/>
              <a:cs typeface="+mn-cs"/>
            </a:endParaRPr>
          </a:p>
          <a:p>
            <a:r>
              <a:rPr lang="ru-RU" sz="2200" i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Мальчик вежливый и развитый, говорит, встречаясь</a:t>
            </a:r>
            <a:r>
              <a:rPr lang="ru-RU" sz="2200" i="1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…</a:t>
            </a:r>
          </a:p>
          <a:p>
            <a:pPr algn="r">
              <a:buNone/>
            </a:pPr>
            <a:r>
              <a:rPr lang="ru-RU" sz="2200" i="1" dirty="0" smtClean="0">
                <a:solidFill>
                  <a:srgbClr val="FF0000"/>
                </a:solidFill>
              </a:rPr>
              <a:t>Здравствуйте</a:t>
            </a:r>
            <a:endParaRPr lang="ru-RU" sz="2200" dirty="0">
              <a:solidFill>
                <a:srgbClr val="FF0000"/>
              </a:solidFill>
              <a:latin typeface="+mn-lt"/>
              <a:ea typeface="+mn-ea"/>
              <a:cs typeface="+mn-cs"/>
            </a:endParaRPr>
          </a:p>
          <a:p>
            <a:r>
              <a:rPr lang="ru-RU" sz="2200" i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Когда нас бранят за шалости, говорим </a:t>
            </a:r>
            <a:r>
              <a:rPr lang="ru-RU" sz="2200" i="1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…</a:t>
            </a:r>
          </a:p>
          <a:p>
            <a:pPr algn="r">
              <a:buNone/>
            </a:pPr>
            <a:r>
              <a:rPr lang="ru-RU" sz="2200" i="1" dirty="0" smtClean="0">
                <a:solidFill>
                  <a:srgbClr val="FF0000"/>
                </a:solidFill>
              </a:rPr>
              <a:t>Простите, пожалуйста</a:t>
            </a:r>
            <a:endParaRPr lang="ru-RU" sz="2200" dirty="0">
              <a:solidFill>
                <a:srgbClr val="FF0000"/>
              </a:solidFill>
              <a:latin typeface="+mn-lt"/>
              <a:ea typeface="+mn-ea"/>
              <a:cs typeface="+mn-cs"/>
            </a:endParaRPr>
          </a:p>
          <a:p>
            <a:r>
              <a:rPr lang="ru-RU" sz="2200" i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И во Франции, и в Дании на прощанье говорят</a:t>
            </a:r>
            <a:r>
              <a:rPr lang="ru-RU" sz="2200" i="1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…</a:t>
            </a:r>
          </a:p>
          <a:p>
            <a:pPr algn="r">
              <a:buNone/>
            </a:pPr>
            <a:r>
              <a:rPr lang="ru-RU" sz="2200" i="1" dirty="0" smtClean="0">
                <a:solidFill>
                  <a:srgbClr val="FF0000"/>
                </a:solidFill>
              </a:rPr>
              <a:t>До свидания</a:t>
            </a:r>
            <a:endParaRPr lang="ru-RU" sz="2200" dirty="0">
              <a:solidFill>
                <a:srgbClr val="FF0000"/>
              </a:solidFill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5" descr="J023289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8521" y="730699"/>
            <a:ext cx="2736850" cy="2490787"/>
          </a:xfrm>
          <a:prstGeom prst="rect">
            <a:avLst/>
          </a:prstGeom>
          <a:noFill/>
        </p:spPr>
      </p:pic>
      <p:sp>
        <p:nvSpPr>
          <p:cNvPr id="5" name="WordArt 6"/>
          <p:cNvSpPr>
            <a:spLocks noChangeArrowheads="1" noChangeShapeType="1" noTextEdit="1"/>
          </p:cNvSpPr>
          <p:nvPr/>
        </p:nvSpPr>
        <p:spPr bwMode="auto">
          <a:xfrm rot="264187">
            <a:off x="3206809" y="109986"/>
            <a:ext cx="2914650" cy="12858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20176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92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/>
              </a:rPr>
              <a:t>"Доброе утро!"</a:t>
            </a:r>
          </a:p>
        </p:txBody>
      </p:sp>
      <p:sp>
        <p:nvSpPr>
          <p:cNvPr id="6" name="WordArt 7"/>
          <p:cNvSpPr>
            <a:spLocks noChangeArrowheads="1" noChangeShapeType="1" noTextEdit="1"/>
          </p:cNvSpPr>
          <p:nvPr/>
        </p:nvSpPr>
        <p:spPr bwMode="auto">
          <a:xfrm rot="195617">
            <a:off x="5222934" y="1306961"/>
            <a:ext cx="3181350" cy="12858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19894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/>
              </a:rPr>
              <a:t>"Добрый день!"</a:t>
            </a:r>
          </a:p>
        </p:txBody>
      </p:sp>
      <p:sp>
        <p:nvSpPr>
          <p:cNvPr id="7" name="WordArt 8"/>
          <p:cNvSpPr>
            <a:spLocks noChangeArrowheads="1" noChangeShapeType="1" noTextEdit="1"/>
          </p:cNvSpPr>
          <p:nvPr/>
        </p:nvSpPr>
        <p:spPr bwMode="auto">
          <a:xfrm rot="297230">
            <a:off x="3422709" y="2315024"/>
            <a:ext cx="3267075" cy="12858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2019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10277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/>
              </a:rPr>
              <a:t>"</a:t>
            </a:r>
            <a:r>
              <a:rPr lang="ru-RU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/>
              </a:rPr>
              <a:t>Здравствуйте!"</a:t>
            </a:r>
          </a:p>
        </p:txBody>
      </p:sp>
      <p:sp>
        <p:nvSpPr>
          <p:cNvPr id="8" name="WordArt 9"/>
          <p:cNvSpPr>
            <a:spLocks noChangeArrowheads="1" noChangeShapeType="1" noTextEdit="1"/>
          </p:cNvSpPr>
          <p:nvPr/>
        </p:nvSpPr>
        <p:spPr bwMode="auto">
          <a:xfrm rot="422834">
            <a:off x="5799196" y="3538986"/>
            <a:ext cx="2808288" cy="113665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ru-RU" sz="32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/>
              </a:rPr>
              <a:t>"Спасибо!"</a:t>
            </a:r>
          </a:p>
        </p:txBody>
      </p:sp>
      <p:sp>
        <p:nvSpPr>
          <p:cNvPr id="9" name="WordArt 10"/>
          <p:cNvSpPr>
            <a:spLocks noChangeArrowheads="1" noChangeShapeType="1" noTextEdit="1"/>
          </p:cNvSpPr>
          <p:nvPr/>
        </p:nvSpPr>
        <p:spPr bwMode="auto">
          <a:xfrm rot="243323">
            <a:off x="38159" y="3899349"/>
            <a:ext cx="4897437" cy="1252537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ru-RU" sz="28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156677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/>
              </a:rPr>
              <a:t>"</a:t>
            </a:r>
            <a:r>
              <a:rPr lang="ru-RU" sz="28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/>
              </a:rPr>
              <a:t>Прости, пожалуйста!"</a:t>
            </a:r>
          </a:p>
        </p:txBody>
      </p:sp>
      <p:sp>
        <p:nvSpPr>
          <p:cNvPr id="10" name="WordArt 11"/>
          <p:cNvSpPr>
            <a:spLocks noChangeArrowheads="1" noChangeShapeType="1" noTextEdit="1"/>
          </p:cNvSpPr>
          <p:nvPr/>
        </p:nvSpPr>
        <p:spPr bwMode="auto">
          <a:xfrm rot="374255">
            <a:off x="5438834" y="4762949"/>
            <a:ext cx="3057525" cy="12858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/>
              </a:rPr>
              <a:t>"До свидания!</a:t>
            </a:r>
            <a:r>
              <a:rPr lang="ru-RU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25745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/>
              </a:rPr>
              <a:t>"</a:t>
            </a:r>
          </a:p>
        </p:txBody>
      </p:sp>
      <p:sp>
        <p:nvSpPr>
          <p:cNvPr id="11" name="WordArt 12"/>
          <p:cNvSpPr>
            <a:spLocks noChangeArrowheads="1" noChangeShapeType="1" noTextEdit="1"/>
          </p:cNvSpPr>
          <p:nvPr/>
        </p:nvSpPr>
        <p:spPr bwMode="auto">
          <a:xfrm rot="254834">
            <a:off x="182621" y="5682111"/>
            <a:ext cx="4897438" cy="12858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/>
              </a:rPr>
              <a:t>"Крепкого здоровья!"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  <a:latin typeface="Monotype Corsiva" pitchFamily="66" charset="0"/>
              </a:rPr>
              <a:t>«Давайте говорить друг другу комплименты»</a:t>
            </a:r>
            <a:endParaRPr lang="ru-RU" b="1" dirty="0">
              <a:solidFill>
                <a:srgbClr val="FFFF0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57692"/>
          </a:xfrm>
        </p:spPr>
        <p:txBody>
          <a:bodyPr/>
          <a:lstStyle/>
          <a:p>
            <a:pPr algn="ctr">
              <a:buNone/>
            </a:pPr>
            <a:r>
              <a:rPr lang="ru-RU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Кто </a:t>
            </a:r>
            <a:r>
              <a:rPr lang="ru-RU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дружбу верит горячо,</a:t>
            </a:r>
            <a:endParaRPr lang="ru-RU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>
              <a:buNone/>
            </a:pPr>
            <a:r>
              <a:rPr lang="ru-RU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Кто друга чувствует плечо,</a:t>
            </a:r>
            <a:endParaRPr lang="ru-RU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>
              <a:buNone/>
            </a:pPr>
            <a:r>
              <a:rPr lang="ru-RU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Тот никогда не упадет,</a:t>
            </a:r>
            <a:endParaRPr lang="ru-RU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>
              <a:buNone/>
            </a:pPr>
            <a:r>
              <a:rPr lang="ru-RU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любой беде не пропадёт.</a:t>
            </a:r>
            <a:endParaRPr lang="ru-RU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>
              <a:buNone/>
            </a:pPr>
            <a:r>
              <a:rPr lang="ru-RU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Ты добрых слов не пожалей</a:t>
            </a:r>
            <a:endParaRPr lang="ru-RU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>
              <a:buNone/>
            </a:pPr>
            <a:r>
              <a:rPr lang="ru-RU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Произнеси их для друзей.</a:t>
            </a:r>
            <a:endParaRPr lang="ru-RU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54889" y="4572008"/>
            <a:ext cx="2089111" cy="2071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  <a:latin typeface="Monotype Corsiva" pitchFamily="66" charset="0"/>
              </a:rPr>
              <a:t>Сказочные герои, которые делали добрые дела.</a:t>
            </a:r>
            <a:endParaRPr lang="ru-RU" b="1" dirty="0">
              <a:solidFill>
                <a:srgbClr val="FFFF0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600200"/>
            <a:ext cx="6715172" cy="5257800"/>
          </a:xfrm>
        </p:spPr>
        <p:txBody>
          <a:bodyPr/>
          <a:lstStyle/>
          <a:p>
            <a:r>
              <a:rPr lang="ru-RU" sz="240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Я </a:t>
            </a:r>
            <a:r>
              <a:rPr lang="ru-RU" sz="24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очень люблю свою бабушку, которая живет за лесом. Я забочусь о ней, и часто ношу ей пирожки. </a:t>
            </a:r>
            <a:endParaRPr lang="ru-RU" sz="24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240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4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Я в трудную минуту всегда рядом со своим хозяином. Ради его счастья мне пришлось с Людоедом</a:t>
            </a:r>
            <a:r>
              <a:rPr lang="ru-RU" sz="240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ru-RU" sz="24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240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Чтобы </a:t>
            </a:r>
            <a:r>
              <a:rPr lang="ru-RU" sz="24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спасти любимого отца, я отправилась на остров к Чудовищу, хозяину аленького цветочка. </a:t>
            </a:r>
            <a:endParaRPr lang="ru-RU" sz="24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240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Я</a:t>
            </a:r>
            <a:r>
              <a:rPr lang="ru-RU" sz="24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несмотря на свой рост в дюйм, спасла ласточку. </a:t>
            </a:r>
            <a:endParaRPr lang="ru-RU" sz="24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74" y="3857628"/>
            <a:ext cx="1400175" cy="10477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86700" y="2357430"/>
            <a:ext cx="1257300" cy="1371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86578" y="1071546"/>
            <a:ext cx="1038225" cy="14287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929587" y="4446508"/>
            <a:ext cx="1214414" cy="17685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1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338</TotalTime>
  <Words>644</Words>
  <Application>Microsoft Office PowerPoint</Application>
  <PresentationFormat>Экран (4:3)</PresentationFormat>
  <Paragraphs>121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1</vt:lpstr>
      <vt:lpstr>Классный час</vt:lpstr>
      <vt:lpstr>Слайд 2</vt:lpstr>
      <vt:lpstr>Качества, которыми должен обладать человек:</vt:lpstr>
      <vt:lpstr>Книга мудрости гласит…</vt:lpstr>
      <vt:lpstr>Восстановите пословицу</vt:lpstr>
      <vt:lpstr>«Вежливые слова»</vt:lpstr>
      <vt:lpstr>Слайд 7</vt:lpstr>
      <vt:lpstr>«Давайте говорить друг другу комплименты»</vt:lpstr>
      <vt:lpstr>Сказочные герои, которые делали добрые дела.</vt:lpstr>
      <vt:lpstr>«Доброта»</vt:lpstr>
      <vt:lpstr>«Ваза» добрых дел</vt:lpstr>
      <vt:lpstr>Законы дружбы.</vt:lpstr>
      <vt:lpstr>«Мыс культуры»</vt:lpstr>
      <vt:lpstr>«Мыс культуры»</vt:lpstr>
      <vt:lpstr>Слайд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Марина</dc:creator>
  <cp:lastModifiedBy>SamLab.ws</cp:lastModifiedBy>
  <cp:revision>39</cp:revision>
  <dcterms:created xsi:type="dcterms:W3CDTF">2010-10-19T17:10:47Z</dcterms:created>
  <dcterms:modified xsi:type="dcterms:W3CDTF">2011-01-27T08:10:18Z</dcterms:modified>
</cp:coreProperties>
</file>