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7" r:id="rId9"/>
    <p:sldId id="263" r:id="rId10"/>
    <p:sldId id="262" r:id="rId11"/>
    <p:sldId id="264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90E0C-6212-44FE-A4D7-829A712BF378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6847C3-F711-40EC-B303-C27C1E8A08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1214446"/>
          </a:xfrm>
        </p:spPr>
        <p:txBody>
          <a:bodyPr/>
          <a:lstStyle/>
          <a:p>
            <a:r>
              <a:rPr lang="ru-RU" dirty="0" smtClean="0"/>
              <a:t>Нашествие с востока</a:t>
            </a:r>
            <a:endParaRPr lang="ru-RU" dirty="0"/>
          </a:p>
        </p:txBody>
      </p:sp>
      <p:pic>
        <p:nvPicPr>
          <p:cNvPr id="1027" name="Picture 3" descr="E:\Documents and Settings\oem\Рабочий стол\1 СЕНТЯБРЯ\монголы\A9F0AXHCA53KL5ECAAPU0Q2CA60PEYKCASYV5Z9CA0TPKIZCAMS0PVBCAOL9VLHCAAV64BRCAYT3P10CA5OG5IVCAS8LDPNCA9Q37JMCAGM2JFLCAW1HKINCA41YTVRCAO80DEKCAJMHL79CA37328DCAB4MT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47075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Причины военных успехов монголов: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Четкая структура монгольского войска.</a:t>
            </a:r>
          </a:p>
          <a:p>
            <a:r>
              <a:rPr lang="ru-RU" dirty="0" smtClean="0"/>
              <a:t>- Единое командование.</a:t>
            </a:r>
          </a:p>
          <a:p>
            <a:r>
              <a:rPr lang="ru-RU" dirty="0" smtClean="0"/>
              <a:t>- Жесточайшая дисциплина.</a:t>
            </a:r>
          </a:p>
          <a:p>
            <a:r>
              <a:rPr lang="ru-RU" dirty="0" smtClean="0"/>
              <a:t>- Коллективная ответственность за поведение в бою.</a:t>
            </a:r>
          </a:p>
          <a:p>
            <a:r>
              <a:rPr lang="ru-RU" dirty="0" smtClean="0"/>
              <a:t>- Особые приемы боя: ложное отступление.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Стенобитные орудия</a:t>
            </a:r>
            <a:endParaRPr lang="ru-RU" sz="3600" dirty="0"/>
          </a:p>
        </p:txBody>
      </p:sp>
      <p:pic>
        <p:nvPicPr>
          <p:cNvPr id="6146" name="Picture 2" descr="E:\Documents and Settings\oem\Рабочий стол\1 СЕНТЯБРЯ\монголы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3078"/>
            <a:ext cx="8229600" cy="432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Вооружение </a:t>
            </a:r>
            <a:r>
              <a:rPr lang="ru-RU" dirty="0" err="1" smtClean="0"/>
              <a:t>татаро-монгол</a:t>
            </a:r>
            <a:endParaRPr lang="ru-RU" dirty="0"/>
          </a:p>
        </p:txBody>
      </p:sp>
      <p:pic>
        <p:nvPicPr>
          <p:cNvPr id="7170" name="Picture 2" descr="E:\Documents and Settings\oem\Рабочий стол\1 СЕНТЯБРЯ\монголы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2428892" cy="3248978"/>
          </a:xfrm>
          <a:prstGeom prst="rect">
            <a:avLst/>
          </a:prstGeom>
          <a:noFill/>
        </p:spPr>
      </p:pic>
      <p:pic>
        <p:nvPicPr>
          <p:cNvPr id="7171" name="Picture 3" descr="E:\Documents and Settings\oem\Рабочий стол\1 СЕНТЯБРЯ\монголы\воору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25003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Сражение под </a:t>
            </a:r>
            <a:r>
              <a:rPr lang="ru-RU" dirty="0" smtClean="0"/>
              <a:t>К</a:t>
            </a:r>
            <a:r>
              <a:rPr lang="ru-RU" dirty="0" smtClean="0"/>
              <a:t>озельском</a:t>
            </a:r>
            <a:endParaRPr lang="ru-RU" dirty="0"/>
          </a:p>
        </p:txBody>
      </p:sp>
      <p:pic>
        <p:nvPicPr>
          <p:cNvPr id="9218" name="Picture 2" descr="E:\Documents and Settings\oem\Рабочий стол\1 СЕНТЯБРЯ\монголы\к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46740"/>
            <a:ext cx="5643602" cy="5311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</p:spPr>
        <p:txBody>
          <a:bodyPr/>
          <a:lstStyle/>
          <a:p>
            <a:r>
              <a:rPr lang="ru-RU" dirty="0" smtClean="0"/>
              <a:t>6 дней - продержалась под натиском татар Рязань,</a:t>
            </a:r>
          </a:p>
          <a:p>
            <a:r>
              <a:rPr lang="ru-RU" dirty="0" smtClean="0"/>
              <a:t>5 дней – Москва,</a:t>
            </a:r>
          </a:p>
          <a:p>
            <a:r>
              <a:rPr lang="ru-RU" dirty="0" smtClean="0"/>
              <a:t>10 дней – Владимир,</a:t>
            </a:r>
          </a:p>
          <a:p>
            <a:r>
              <a:rPr lang="ru-RU" dirty="0" smtClean="0"/>
              <a:t>14 дней – Торжок,</a:t>
            </a:r>
          </a:p>
          <a:p>
            <a:r>
              <a:rPr lang="ru-RU" dirty="0" smtClean="0"/>
              <a:t>А маленький Козельск держал орду под своими стенами 50 дней!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093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Отрывок из </a:t>
            </a:r>
            <a:r>
              <a:rPr lang="ru-RU" b="1" dirty="0" err="1" smtClean="0"/>
              <a:t>Ипатьевской</a:t>
            </a:r>
            <a:r>
              <a:rPr lang="ru-RU" b="1" dirty="0" smtClean="0"/>
              <a:t> летописи.</a:t>
            </a:r>
            <a:endParaRPr lang="ru-RU" dirty="0" smtClean="0"/>
          </a:p>
          <a:p>
            <a:r>
              <a:rPr lang="ru-RU" dirty="0" smtClean="0"/>
              <a:t>В  лето 1240г. Пришел к Киеву с великой силой и окружил город, и обнес его частоколом, и был горд в великом стеснении. И нельзя было слышать друг друга в городе от скрипа телег, рева верблюдов, от звука труб …от ржания стад конских и от крика и вопля бесчисленного множества людей.</a:t>
            </a:r>
          </a:p>
          <a:p>
            <a:r>
              <a:rPr lang="ru-RU" dirty="0" smtClean="0"/>
              <a:t>Поставил Батый стенобитные орудия подле городских ворот. Орудия били беспрестанно день и ночь и пробили стены. А горожане устремились на встречу им. И можно было видеть, как ломались копья и разбивались щиты в щепки, не видно было неба за стрелами, всюду лежали мертвые, и текла кровь, как вода. И наступила ночь. Горожане построили новую стену около церкви Святой Богородицы. Наутро же пришли, татары и была злая сеча. И стали изнемогать люди. И вбежали они на церковные своды со своими пожитками, и церковные стены от тяжести рухнули. И взят был город татарами в 6-й день декабря.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737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Отрывок из Суздальской летописи.</a:t>
            </a:r>
            <a:endParaRPr lang="ru-RU" dirty="0" smtClean="0"/>
          </a:p>
          <a:p>
            <a:r>
              <a:rPr lang="ru-RU" dirty="0" smtClean="0"/>
              <a:t>Той же зимой подошли татары к Владимиру. Владимирцы затворились в городе… а татары подъехали к золотым воротам. Владимирцы пустили по стреле по татарам, и татары тоже пустили по стреле по золотым воротам.</a:t>
            </a:r>
          </a:p>
          <a:p>
            <a:r>
              <a:rPr lang="ru-RU" dirty="0" smtClean="0"/>
              <a:t>А потом татары разбили стан у города и начали устанавливать камнеметные орудия. В воскресенье, 7 февраля, приступили к городу… И взяли город до обеда. Епископ </a:t>
            </a:r>
            <a:r>
              <a:rPr lang="ru-RU" dirty="0" err="1" smtClean="0"/>
              <a:t>Митрофан</a:t>
            </a:r>
            <a:r>
              <a:rPr lang="ru-RU" dirty="0" smtClean="0"/>
              <a:t>, женщины, дети, бояре и юные люди затворились в церкви Святой Богородицы, и их без милости запалили огнем.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500" dirty="0" smtClean="0"/>
              <a:t>Спасибо за</a:t>
            </a:r>
          </a:p>
          <a:p>
            <a:pPr algn="ctr">
              <a:buNone/>
            </a:pPr>
            <a:r>
              <a:rPr lang="ru-RU" sz="11500" dirty="0" smtClean="0"/>
              <a:t> внимание!</a:t>
            </a:r>
            <a:endParaRPr lang="ru-RU" sz="1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5950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Итоги </a:t>
            </a:r>
            <a:r>
              <a:rPr lang="ru-RU" dirty="0" smtClean="0"/>
              <a:t>татаро-монгольского нашествия:</a:t>
            </a:r>
          </a:p>
          <a:p>
            <a:r>
              <a:rPr lang="ru-RU" dirty="0" smtClean="0"/>
              <a:t>- Западная Европа была спасена от разгрома.</a:t>
            </a:r>
          </a:p>
          <a:p>
            <a:r>
              <a:rPr lang="ru-RU" dirty="0" smtClean="0"/>
              <a:t>- Резко сократилось население Руси. Много народу было убито и уведено в рабство.</a:t>
            </a:r>
          </a:p>
          <a:p>
            <a:r>
              <a:rPr lang="ru-RU" dirty="0" smtClean="0"/>
              <a:t>- Разрушено 30 городов (из 74).</a:t>
            </a:r>
          </a:p>
          <a:p>
            <a:r>
              <a:rPr lang="ru-RU" dirty="0" smtClean="0"/>
              <a:t>- Гибель городских ремесленников привела к утере профессий и ремесел.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142852"/>
            <a:ext cx="8715404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Успехи татаро-монгольских завоевателей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Вражда между князьями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Не прекращалась даже после	                          монголо-татар</a:t>
            </a:r>
          </a:p>
          <a:p>
            <a:pPr lvl="0"/>
            <a:r>
              <a:rPr lang="ru-RU" dirty="0" smtClean="0"/>
              <a:t>Отсутствие </a:t>
            </a:r>
            <a:r>
              <a:rPr lang="ru-RU" dirty="0" smtClean="0"/>
              <a:t>единой армии	</a:t>
            </a:r>
          </a:p>
          <a:p>
            <a:pPr lvl="0"/>
            <a:r>
              <a:rPr lang="ru-RU" dirty="0" smtClean="0"/>
              <a:t>Техническая отсталость 	</a:t>
            </a:r>
          </a:p>
          <a:p>
            <a:pPr>
              <a:buNone/>
            </a:pPr>
            <a:r>
              <a:rPr lang="ru-RU" dirty="0" smtClean="0"/>
              <a:t>     русских дружин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Численное </a:t>
            </a:r>
            <a:r>
              <a:rPr lang="ru-RU" dirty="0" smtClean="0"/>
              <a:t>превосходство монголо-татар</a:t>
            </a:r>
          </a:p>
          <a:p>
            <a:pPr lvl="0"/>
            <a:r>
              <a:rPr lang="ru-RU" dirty="0" smtClean="0"/>
              <a:t>Железная дисциплина в войске; наступательная тактика, разведка</a:t>
            </a:r>
          </a:p>
          <a:p>
            <a:pPr lvl="0"/>
            <a:r>
              <a:rPr lang="ru-RU" dirty="0" smtClean="0"/>
              <a:t>Военно-тактическое превосходство монголо-татар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Цели урока:</a:t>
            </a:r>
            <a:endParaRPr lang="ru-RU" dirty="0" smtClean="0"/>
          </a:p>
          <a:p>
            <a:pPr lvl="0"/>
            <a:r>
              <a:rPr lang="ru-RU" dirty="0" smtClean="0"/>
              <a:t>Познакомить учащихся с ходом монгольского нашествия; подвести учащихся к пониманию того, каковы причины поражения русских княжеств от войск Батыя.</a:t>
            </a:r>
          </a:p>
          <a:p>
            <a:pPr lvl="0"/>
            <a:r>
              <a:rPr lang="ru-RU" dirty="0" smtClean="0"/>
              <a:t>Совершенствовать навыки работы с картой, продолжить формирование умений анализировать исторические документы, исследовать причины событий.</a:t>
            </a:r>
          </a:p>
          <a:p>
            <a:pPr lvl="0"/>
            <a:r>
              <a:rPr lang="ru-RU" dirty="0" smtClean="0"/>
              <a:t>Формирование чувства сопереживания, гордости и уважения к подвигам предков.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709160"/>
          </a:xfrm>
        </p:spPr>
        <p:txBody>
          <a:bodyPr/>
          <a:lstStyle/>
          <a:p>
            <a:r>
              <a:rPr lang="ru-RU" dirty="0" smtClean="0"/>
              <a:t> В </a:t>
            </a:r>
            <a:r>
              <a:rPr lang="en-US" dirty="0" smtClean="0"/>
              <a:t>XII</a:t>
            </a:r>
            <a:r>
              <a:rPr lang="ru-RU" dirty="0" smtClean="0"/>
              <a:t> веке монгольские племена кочевали в степях Забайкалья и северной части современной Монголии. Главным занятием монголов было кочевое скотоводство. Земледелия монголы не знали. Жилище монголов представляло собой юрту (войлочный шатер сборной конструкции). При переезде с места на место юрта ставилась на повозку. На установку юрты тратилось не более часа, а на ее разборку и того меньше.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Конструкция юрты</a:t>
            </a:r>
            <a:endParaRPr lang="ru-RU" sz="3600" dirty="0"/>
          </a:p>
        </p:txBody>
      </p:sp>
      <p:pic>
        <p:nvPicPr>
          <p:cNvPr id="5122" name="Picture 2" descr="E:\Documents and Settings\oem\Рабочий стол\1 СЕНТЯБРЯ\монголы\A31NG5XCASU27G2CA9ID3KTCAVAB759CAM6DKZUCARTSAIOCA89CZ97CAD2YX1TCAYCA51ICA7K3Y59CA7XNRVPCANL9HJOCA3CYJ41CACRXZIKCARF28ZHCADAAZN9CAE1Y0JICA1LG6H5CAYJI482CAZC7SG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1632" y="1600200"/>
            <a:ext cx="660073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Переезд монгольского племени.</a:t>
            </a:r>
            <a:endParaRPr lang="ru-RU" sz="2800" dirty="0"/>
          </a:p>
        </p:txBody>
      </p:sp>
      <p:pic>
        <p:nvPicPr>
          <p:cNvPr id="2050" name="Picture 2" descr="E:\Documents and Settings\oem\Рабочий стол\1 СЕНТЯБРЯ\монголы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2285992"/>
            <a:ext cx="7658961" cy="4079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dirty="0" smtClean="0"/>
              <a:t>Огромное монгольское войско отличалось высокой боеспособностью, жизненной дисциплиной, четкой организацией. Армия делилась на десятки, сотни, тысячи, а высшей единицей считался один тысячный отряд – </a:t>
            </a:r>
            <a:r>
              <a:rPr lang="ru-RU" dirty="0" err="1" smtClean="0"/>
              <a:t>тумен</a:t>
            </a:r>
            <a:r>
              <a:rPr lang="ru-RU" dirty="0" smtClean="0"/>
              <a:t> (тьма). В войске поддерживалась строгая дисциплина.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Огромное монгольское войско</a:t>
            </a:r>
            <a:endParaRPr lang="ru-RU" sz="3200" dirty="0"/>
          </a:p>
        </p:txBody>
      </p:sp>
      <p:pic>
        <p:nvPicPr>
          <p:cNvPr id="3074" name="Picture 2" descr="E:\Documents and Settings\oem\Рабочий стол\1 СЕНТЯБРЯ\монголы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913015" cy="4257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Воины и военачальник</a:t>
            </a:r>
            <a:endParaRPr lang="ru-RU" dirty="0"/>
          </a:p>
        </p:txBody>
      </p:sp>
      <p:pic>
        <p:nvPicPr>
          <p:cNvPr id="8195" name="Picture 3" descr="E:\Documents and Settings\oem\Рабочий стол\1 СЕНТЯБРЯ\монголы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510364" cy="4268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Русского государства появился опасный сосед.</a:t>
            </a:r>
            <a:endParaRPr lang="ru-RU" sz="2400" dirty="0"/>
          </a:p>
        </p:txBody>
      </p:sp>
      <p:pic>
        <p:nvPicPr>
          <p:cNvPr id="4098" name="Picture 2" descr="E:\Documents and Settings\oem\Рабочий стол\1 СЕНТЯБРЯ\монголы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60802"/>
            <a:ext cx="8715436" cy="538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583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Нашествие с востока</vt:lpstr>
      <vt:lpstr>Слайд 2</vt:lpstr>
      <vt:lpstr>Слайд 3</vt:lpstr>
      <vt:lpstr>Конструкция юрты</vt:lpstr>
      <vt:lpstr>Переезд монгольского племени.</vt:lpstr>
      <vt:lpstr>Слайд 6</vt:lpstr>
      <vt:lpstr>Огромное монгольское войско</vt:lpstr>
      <vt:lpstr>Воины и военачальник</vt:lpstr>
      <vt:lpstr>У Русского государства появился опасный сосед.</vt:lpstr>
      <vt:lpstr>Слайд 10</vt:lpstr>
      <vt:lpstr>Стенобитные орудия</vt:lpstr>
      <vt:lpstr>Вооружение татаро-монгол</vt:lpstr>
      <vt:lpstr>Сражение под Козельском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Нашествие с востока</dc:title>
  <dc:creator>Shara</dc:creator>
  <cp:lastModifiedBy>Shara</cp:lastModifiedBy>
  <cp:revision>6</cp:revision>
  <dcterms:created xsi:type="dcterms:W3CDTF">2011-01-27T04:48:56Z</dcterms:created>
  <dcterms:modified xsi:type="dcterms:W3CDTF">2011-01-27T05:39:40Z</dcterms:modified>
</cp:coreProperties>
</file>