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4"/>
  </p:notesMasterIdLst>
  <p:sldIdLst>
    <p:sldId id="270" r:id="rId2"/>
    <p:sldId id="266" r:id="rId3"/>
    <p:sldId id="268" r:id="rId4"/>
    <p:sldId id="261" r:id="rId5"/>
    <p:sldId id="272" r:id="rId6"/>
    <p:sldId id="271" r:id="rId7"/>
    <p:sldId id="259" r:id="rId8"/>
    <p:sldId id="264" r:id="rId9"/>
    <p:sldId id="267" r:id="rId10"/>
    <p:sldId id="257" r:id="rId11"/>
    <p:sldId id="262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C04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2" d="100"/>
          <a:sy n="82" d="100"/>
        </p:scale>
        <p:origin x="-720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E2351-AD55-4D04-90CE-4CE0EC1FE0A7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EFC95-E208-488B-9B3E-FDCCD1E8E37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EFC95-E208-488B-9B3E-FDCCD1E8E374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1/29/2011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1/29/2011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1/29/2011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1/29/2011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1/29/2011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1/29/2011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1/29/2011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1/29/2011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1/29/2011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1/29/2011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1/29/2011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1/29/2011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90600" y="381000"/>
            <a:ext cx="7772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0" dirty="0" smtClean="0">
                <a:effectLst/>
              </a:rPr>
              <a:t/>
            </a:r>
            <a:br>
              <a:rPr lang="ru-RU" sz="1800" b="0" dirty="0" smtClean="0">
                <a:effectLst/>
              </a:rPr>
            </a:br>
            <a:r>
              <a:rPr lang="ru-RU" sz="1800" b="0" dirty="0" smtClean="0">
                <a:effectLst/>
              </a:rPr>
              <a:t/>
            </a:r>
            <a:br>
              <a:rPr lang="ru-RU" sz="1800" b="0" dirty="0" smtClean="0">
                <a:effectLst/>
              </a:rPr>
            </a:br>
            <a:r>
              <a:rPr lang="ru-RU" sz="1800" b="0" dirty="0" smtClean="0">
                <a:effectLst/>
              </a:rPr>
              <a:t/>
            </a:r>
            <a:br>
              <a:rPr lang="ru-RU" sz="1800" b="0" dirty="0" smtClean="0">
                <a:effectLst/>
              </a:rPr>
            </a:br>
            <a:r>
              <a:rPr lang="ru-RU" sz="1800" b="0" dirty="0" smtClean="0">
                <a:effectLst/>
              </a:rPr>
              <a:t/>
            </a:r>
            <a:br>
              <a:rPr lang="ru-RU" sz="1800" b="0" dirty="0" smtClean="0">
                <a:effectLst/>
              </a:rPr>
            </a:br>
            <a:r>
              <a:rPr lang="ru-RU" sz="1800" b="0" dirty="0" smtClean="0">
                <a:effectLst/>
              </a:rPr>
              <a:t/>
            </a:r>
            <a:br>
              <a:rPr lang="ru-RU" sz="1800" b="0" dirty="0" smtClean="0">
                <a:effectLst/>
              </a:rPr>
            </a:br>
            <a:r>
              <a:rPr lang="ru-RU" sz="1800" b="0" dirty="0" smtClean="0">
                <a:effectLst/>
              </a:rPr>
              <a:t/>
            </a:r>
            <a:br>
              <a:rPr lang="ru-RU" sz="1800" b="0" dirty="0" smtClean="0">
                <a:effectLst/>
              </a:rPr>
            </a:br>
            <a:r>
              <a:rPr lang="ru-RU" sz="1800" b="0" dirty="0" smtClean="0">
                <a:effectLst/>
              </a:rPr>
              <a:t/>
            </a:r>
            <a:br>
              <a:rPr lang="ru-RU" sz="1800" b="0" dirty="0" smtClean="0">
                <a:effectLst/>
              </a:rPr>
            </a:br>
            <a:r>
              <a:rPr lang="ru-RU" sz="1800" b="0" dirty="0" smtClean="0">
                <a:effectLst/>
              </a:rPr>
              <a:t/>
            </a:r>
            <a:br>
              <a:rPr lang="ru-RU" sz="1800" b="0" dirty="0" smtClean="0">
                <a:effectLst/>
              </a:rPr>
            </a:br>
            <a:r>
              <a:rPr lang="ru-RU" sz="1800" b="0" dirty="0" smtClean="0">
                <a:effectLst/>
              </a:rPr>
              <a:t> </a:t>
            </a:r>
            <a:br>
              <a:rPr lang="ru-RU" sz="1800" b="0" dirty="0" smtClean="0">
                <a:effectLst/>
              </a:rPr>
            </a:br>
            <a:r>
              <a:rPr lang="ru-RU" sz="2000" b="0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МОУ «</a:t>
            </a:r>
            <a:r>
              <a:rPr lang="ru-RU" sz="2000" b="0" dirty="0" err="1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Намская</a:t>
            </a:r>
            <a:r>
              <a:rPr lang="ru-RU" sz="2000" b="0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 начальная общеобразовательная школа </a:t>
            </a:r>
            <a:br>
              <a:rPr lang="ru-RU" sz="2000" b="0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МО «</a:t>
            </a:r>
            <a:r>
              <a:rPr lang="ru-RU" sz="2000" b="0" dirty="0" err="1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Намский</a:t>
            </a:r>
            <a:r>
              <a:rPr lang="ru-RU" sz="2000" b="0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 улус» РС (Я)»</a:t>
            </a:r>
            <a:r>
              <a:rPr lang="ru-RU" sz="2000" b="0" dirty="0" smtClean="0">
                <a:solidFill>
                  <a:srgbClr val="7030A0"/>
                </a:solidFill>
                <a:effectLst/>
              </a:rPr>
              <a:t/>
            </a:r>
            <a:br>
              <a:rPr lang="ru-RU" sz="2000" b="0" dirty="0" smtClean="0">
                <a:solidFill>
                  <a:srgbClr val="7030A0"/>
                </a:solidFill>
                <a:effectLst/>
              </a:rPr>
            </a:br>
            <a:endParaRPr lang="ru-RU" sz="2000" b="0" dirty="0">
              <a:solidFill>
                <a:srgbClr val="7030A0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638800" y="3886200"/>
            <a:ext cx="3276600" cy="119970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6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Составила:       </a:t>
            </a:r>
          </a:p>
          <a:p>
            <a:pPr algn="l"/>
            <a:r>
              <a:rPr lang="ru-RU" sz="6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</a:p>
          <a:p>
            <a:pPr algn="l"/>
            <a:r>
              <a:rPr lang="ru-RU" sz="6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Кириллина О.М.</a:t>
            </a:r>
          </a:p>
          <a:p>
            <a:pPr algn="ctr"/>
            <a:r>
              <a:rPr lang="ru-RU" sz="6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/>
            <a:r>
              <a:rPr lang="ru-RU" sz="2800" dirty="0" smtClean="0"/>
              <a:t/>
            </a:r>
            <a:br>
              <a:rPr lang="ru-RU" sz="2800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05000" y="228600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Урок по естествознанию</a:t>
            </a:r>
            <a:b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Класс- 4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1066800"/>
          </a:xfrm>
        </p:spPr>
        <p:txBody>
          <a:bodyPr>
            <a:noAutofit/>
          </a:bodyPr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</a:t>
            </a:r>
            <a:r>
              <a:rPr lang="ru-RU" sz="2800" b="0" dirty="0" smtClean="0">
                <a:solidFill>
                  <a:srgbClr val="0070C0"/>
                </a:solidFill>
                <a:effectLst/>
              </a:rPr>
              <a:t>Найдите  слова, способствующие здоровому  </a:t>
            </a:r>
            <a:br>
              <a:rPr lang="ru-RU" sz="2800" b="0" dirty="0" smtClean="0">
                <a:solidFill>
                  <a:srgbClr val="0070C0"/>
                </a:solidFill>
                <a:effectLst/>
              </a:rPr>
            </a:br>
            <a:r>
              <a:rPr lang="ru-RU" sz="2800" b="0" dirty="0" smtClean="0">
                <a:solidFill>
                  <a:srgbClr val="0070C0"/>
                </a:solidFill>
                <a:effectLst/>
              </a:rPr>
              <a:t>                 сну либо мешающие ему.</a:t>
            </a:r>
            <a:r>
              <a:rPr lang="ru-RU" sz="4800" b="0" dirty="0" smtClean="0">
                <a:solidFill>
                  <a:srgbClr val="0070C0"/>
                </a:solidFill>
                <a:effectLst/>
              </a:rPr>
              <a:t/>
            </a:r>
            <a:br>
              <a:rPr lang="ru-RU" sz="4800" b="0" dirty="0" smtClean="0">
                <a:solidFill>
                  <a:srgbClr val="0070C0"/>
                </a:solidFill>
                <a:effectLst/>
              </a:rPr>
            </a:br>
            <a:r>
              <a:rPr lang="ru-RU" sz="4800" dirty="0" smtClean="0"/>
              <a:t> 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04800" y="1447800"/>
          <a:ext cx="8458200" cy="49530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845820"/>
                <a:gridCol w="845820"/>
                <a:gridCol w="845820"/>
                <a:gridCol w="845820"/>
                <a:gridCol w="845820"/>
                <a:gridCol w="845820"/>
                <a:gridCol w="845820"/>
                <a:gridCol w="845820"/>
                <a:gridCol w="845820"/>
                <a:gridCol w="845820"/>
              </a:tblGrid>
              <a:tr h="495300"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b="0" cap="all" dirty="0" err="1" smtClean="0"/>
                        <a:t>з</a:t>
                      </a:r>
                      <a:endParaRPr lang="ru-RU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b="0" cap="all" dirty="0"/>
                        <a:t>о</a:t>
                      </a:r>
                      <a:endParaRPr lang="ru-RU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b="0" cap="all" dirty="0" err="1"/>
                        <a:t>п</a:t>
                      </a:r>
                      <a:endParaRPr lang="ru-RU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b="0" cap="all" dirty="0"/>
                        <a:t>а</a:t>
                      </a:r>
                      <a:endParaRPr lang="ru-RU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b="0" cap="all" dirty="0"/>
                        <a:t>я</a:t>
                      </a:r>
                      <a:endParaRPr lang="ru-RU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b="0" cap="all" dirty="0"/>
                        <a:t>к</a:t>
                      </a:r>
                      <a:endParaRPr lang="ru-RU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b="0" cap="all" dirty="0"/>
                        <a:t>и</a:t>
                      </a:r>
                      <a:endParaRPr lang="ru-RU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b="0" cap="all" dirty="0" err="1"/>
                        <a:t>п</a:t>
                      </a:r>
                      <a:endParaRPr lang="ru-RU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b="0" cap="all" dirty="0" err="1"/>
                        <a:t>ю</a:t>
                      </a:r>
                      <a:endParaRPr lang="ru-RU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b="0" cap="all" dirty="0" err="1"/>
                        <a:t>н</a:t>
                      </a:r>
                      <a:endParaRPr lang="ru-RU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к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 err="1"/>
                        <a:t>р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/>
                        <a:t>о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/>
                        <a:t>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/>
                        <a:t>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/>
                        <a:t>т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ь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о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с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и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ч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д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b="1" cap="all" dirty="0">
                          <a:solidFill>
                            <a:srgbClr val="FF0000"/>
                          </a:solidFill>
                        </a:rPr>
                        <a:t>о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b="1" cap="all" dirty="0" err="1">
                          <a:solidFill>
                            <a:srgbClr val="FF0000"/>
                          </a:solidFill>
                        </a:rPr>
                        <a:t>д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b="1" cap="all" dirty="0">
                          <a:solidFill>
                            <a:srgbClr val="FF0000"/>
                          </a:solidFill>
                        </a:rPr>
                        <a:t>е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b="1" cap="all" dirty="0">
                          <a:solidFill>
                            <a:srgbClr val="FF0000"/>
                          </a:solidFill>
                        </a:rPr>
                        <a:t>я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b="1" cap="all" dirty="0">
                          <a:solidFill>
                            <a:srgbClr val="FF0000"/>
                          </a:solidFill>
                        </a:rPr>
                        <a:t>л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b="1" cap="all" dirty="0">
                          <a:solidFill>
                            <a:srgbClr val="FF0000"/>
                          </a:solidFill>
                        </a:rPr>
                        <a:t>о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/>
                        <a:t>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н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я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у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т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и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щ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п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/>
                        <a:t>о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 err="1"/>
                        <a:t>н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п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о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с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 err="1"/>
                        <a:t>ш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й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г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с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р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т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 err="1"/>
                        <a:t>д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б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б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р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к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в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р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ц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х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у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/>
                        <a:t>г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с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г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л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у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ж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и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н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ж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/>
                        <a:t>ё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к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о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п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д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ш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ф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м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ц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х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 err="1"/>
                        <a:t>ы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у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т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и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з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к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н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у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е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/>
                        <a:t>в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 err="1"/>
                        <a:t>ъ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/>
                        <a:t>к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/>
                        <a:t>о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 err="1"/>
                        <a:t>ш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/>
                        <a:t>м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/>
                        <a:t>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 err="1"/>
                        <a:t>р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/>
                        <a:t>б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/>
                        <a:t>о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/>
                        <a:t>л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2400" cap="all" dirty="0" err="1"/>
                        <a:t>ь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715000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rgbClr val="0070C0"/>
                </a:solidFill>
              </a:rPr>
              <a:t>интересно проводить </a:t>
            </a:r>
            <a:r>
              <a:rPr lang="ru-RU" dirty="0" smtClean="0">
                <a:solidFill>
                  <a:srgbClr val="0070C0"/>
                </a:solidFill>
              </a:rPr>
              <a:t>день; 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dirty="0" smtClean="0">
                <a:solidFill>
                  <a:srgbClr val="0070C0"/>
                </a:solidFill>
              </a:rPr>
              <a:t>соблюдать режим </a:t>
            </a:r>
            <a:r>
              <a:rPr lang="ru-RU" dirty="0" smtClean="0">
                <a:solidFill>
                  <a:srgbClr val="0070C0"/>
                </a:solidFill>
              </a:rPr>
              <a:t>питания; 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dirty="0" smtClean="0">
                <a:solidFill>
                  <a:srgbClr val="0070C0"/>
                </a:solidFill>
              </a:rPr>
              <a:t>организовать  занятия физкультурой;</a:t>
            </a:r>
          </a:p>
          <a:p>
            <a:pPr algn="just">
              <a:buNone/>
            </a:pPr>
            <a:r>
              <a:rPr lang="ru-RU" sz="2800" b="1" i="1" dirty="0" smtClean="0">
                <a:solidFill>
                  <a:srgbClr val="0070C0"/>
                </a:solidFill>
              </a:rPr>
              <a:t>        </a:t>
            </a:r>
            <a:r>
              <a:rPr lang="ru-RU" sz="3200" b="1" i="1" dirty="0" smtClean="0">
                <a:solidFill>
                  <a:srgbClr val="00B050"/>
                </a:solidFill>
              </a:rPr>
              <a:t>Помогите ребенку заснуть</a:t>
            </a:r>
            <a:endParaRPr lang="ru-RU" sz="2800" b="1" dirty="0" smtClean="0">
              <a:solidFill>
                <a:srgbClr val="00B050"/>
              </a:solidFill>
            </a:endParaRPr>
          </a:p>
          <a:p>
            <a:pPr algn="just"/>
            <a:r>
              <a:rPr lang="ru-RU" dirty="0" smtClean="0">
                <a:solidFill>
                  <a:srgbClr val="0070C0"/>
                </a:solidFill>
              </a:rPr>
              <a:t>ограничить  шум, свет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</a:rPr>
              <a:t>проветрить комнату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</a:rPr>
              <a:t>исключить подвижные игры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</a:rPr>
              <a:t>принять  ванну (8–10 минут), но не душ – он бодрит. 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</a:rPr>
              <a:t>желательна прогулка перед сном, 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                                                   легкий  ужин</a:t>
            </a:r>
          </a:p>
          <a:p>
            <a:pPr algn="just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0" i="1" cap="all" dirty="0" smtClean="0">
                <a:solidFill>
                  <a:srgbClr val="0070C0"/>
                </a:solidFill>
                <a:effectLst/>
              </a:rPr>
              <a:t>   </a:t>
            </a:r>
            <a:r>
              <a:rPr lang="ru-RU" sz="3600" b="0" cap="all" dirty="0" smtClean="0">
                <a:solidFill>
                  <a:srgbClr val="0070C0"/>
                </a:solidFill>
                <a:effectLst/>
              </a:rPr>
              <a:t>Как сделать сон полезным</a:t>
            </a:r>
            <a:endParaRPr lang="ru-RU" sz="3600" b="0" dirty="0">
              <a:solidFill>
                <a:srgbClr val="0070C0"/>
              </a:solidFill>
              <a:effectLst/>
            </a:endParaRPr>
          </a:p>
        </p:txBody>
      </p:sp>
      <p:pic>
        <p:nvPicPr>
          <p:cNvPr id="4" name="Picture 4" descr="D:\Мои документы 2\КАРТИНКИ\Фото004.jpg"/>
          <p:cNvPicPr>
            <a:picLocks noChangeAspect="1" noChangeArrowheads="1"/>
          </p:cNvPicPr>
          <p:nvPr/>
        </p:nvPicPr>
        <p:blipFill>
          <a:blip r:embed="rId2"/>
          <a:srcRect l="8511" r="17021"/>
          <a:stretch>
            <a:fillRect/>
          </a:stretch>
        </p:blipFill>
        <p:spPr bwMode="auto">
          <a:xfrm>
            <a:off x="6858000" y="2057400"/>
            <a:ext cx="1981200" cy="1995351"/>
          </a:xfrm>
          <a:prstGeom prst="ellipse">
            <a:avLst/>
          </a:prstGeom>
          <a:noFill/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04800" y="1524000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  </a:t>
            </a:r>
            <a:r>
              <a:rPr lang="ru-RU" sz="4800" b="0" dirty="0" smtClean="0">
                <a:solidFill>
                  <a:srgbClr val="00B050"/>
                </a:solidFill>
              </a:rPr>
              <a:t>Спасибо за урок.</a:t>
            </a:r>
            <a:endParaRPr lang="ru-RU" sz="4800" b="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533400"/>
            <a:ext cx="5638800" cy="61722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А. Как называется отверстие в  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радужной оболочке глаза?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Б. Назови органы, защищающие 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глазное яблоко.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В. Какая часть языка определяет 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вкус мороженого?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Г. Какой орган можно повредить, 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ковыряя в ухе острым   предметом?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Д. Какой орган помогает нам при 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закрытых глазах чувствовать ,  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повороты , верх – низ ?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Е. Назови орган обоняния.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Ж. Что чувствует орган осязания?</a:t>
            </a:r>
          </a:p>
          <a:p>
            <a:endParaRPr lang="ru-RU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667000" y="152400"/>
            <a:ext cx="41910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0" dirty="0" smtClean="0">
                <a:solidFill>
                  <a:srgbClr val="7030A0"/>
                </a:solidFill>
                <a:effectLst/>
              </a:rPr>
              <a:t>Органы чувств</a:t>
            </a:r>
            <a:endParaRPr lang="ru-RU" dirty="0">
              <a:solidFill>
                <a:srgbClr val="7030A0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67400" y="838200"/>
            <a:ext cx="2971800" cy="48320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Боль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Кончик языка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Веки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 Орган равновесия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 Ресницы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 Кожа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 Нос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 Барабанная перепонка</a:t>
            </a:r>
          </a:p>
          <a:p>
            <a:pPr>
              <a:buNone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 Зрачок </a:t>
            </a:r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04800" y="2286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400" i="1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60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Сон и его значение</a:t>
            </a:r>
            <a:endParaRPr lang="ru-RU" b="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52400" y="1481328"/>
            <a:ext cx="8763000" cy="507187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 снимает утомление,            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восстанавливает нервные клетки, работоспособность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даёт чувство бодрости </a:t>
            </a:r>
          </a:p>
          <a:p>
            <a:pPr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Детям достаточно спать 9–11часов в сутки,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20–50-летним – не менее 8 часов, 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людям старше 50 лет – 6–7 часов.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rgbClr val="0070C0"/>
                </a:solidFill>
                <a:effectLst/>
              </a:rPr>
              <a:t>Значение сна</a:t>
            </a:r>
            <a:endParaRPr lang="ru-RU" b="0" dirty="0">
              <a:solidFill>
                <a:srgbClr val="0070C0"/>
              </a:solidFill>
              <a:effectLst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77869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026" name="Object 2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524000" y="714375"/>
          <a:ext cx="6096000" cy="5429251"/>
        </p:xfrm>
        <a:graphic>
          <a:graphicData uri="http://schemas.openxmlformats.org/presentationml/2006/ole">
            <p:oleObj spid="_x0000_s1026" name="Видео-клип" r:id="rId3" imgW="7621064" imgH="5961905" progId="AVIFil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619250" y="2708275"/>
            <a:ext cx="1439863" cy="17287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2291" name="Picture 3" descr="1-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6013" y="2054225"/>
            <a:ext cx="2262187" cy="2527300"/>
          </a:xfrm>
          <a:prstGeom prst="rect">
            <a:avLst/>
          </a:prstGeom>
          <a:noFill/>
        </p:spPr>
      </p:pic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1258888" y="1557338"/>
            <a:ext cx="576262" cy="792162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611188" y="2349500"/>
            <a:ext cx="792162" cy="6477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V="1">
            <a:off x="1187450" y="2781300"/>
            <a:ext cx="720725" cy="6477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V="1">
            <a:off x="755650" y="3213100"/>
            <a:ext cx="1079500" cy="936625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2268538" y="1557338"/>
            <a:ext cx="719137" cy="1008062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763713" y="2205038"/>
            <a:ext cx="1439862" cy="576262"/>
            <a:chOff x="1111" y="1525"/>
            <a:chExt cx="998" cy="227"/>
          </a:xfrm>
        </p:grpSpPr>
        <p:sp>
          <p:nvSpPr>
            <p:cNvPr id="12300" name="Line 12"/>
            <p:cNvSpPr>
              <a:spLocks noChangeShapeType="1"/>
            </p:cNvSpPr>
            <p:nvPr/>
          </p:nvSpPr>
          <p:spPr bwMode="auto">
            <a:xfrm flipH="1">
              <a:off x="1519" y="1525"/>
              <a:ext cx="590" cy="181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 flipH="1">
              <a:off x="1111" y="1525"/>
              <a:ext cx="998" cy="227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784225" y="1268413"/>
            <a:ext cx="14112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sr-Cyrl-CS" sz="1400">
                <a:latin typeface="Arial" pitchFamily="34" charset="0"/>
              </a:rPr>
              <a:t>Биллэрэр зона</a:t>
            </a:r>
            <a:endParaRPr lang="ru-RU" sz="1400">
              <a:latin typeface="Arial" pitchFamily="34" charset="0"/>
            </a:endParaRP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2700338" y="1268413"/>
            <a:ext cx="14144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ru-RU" sz="1400">
                <a:latin typeface="Arial" pitchFamily="34" charset="0"/>
              </a:rPr>
              <a:t>Хамсатар зона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3014663" y="1989138"/>
            <a:ext cx="16287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ru-RU" sz="1400">
                <a:latin typeface="Arial" pitchFamily="34" charset="0"/>
              </a:rPr>
              <a:t>Тылы кытта</a:t>
            </a:r>
          </a:p>
          <a:p>
            <a:pPr algn="ctr" eaLnBrk="1" hangingPunct="1"/>
            <a:r>
              <a:rPr lang="ru-RU" sz="1400">
                <a:latin typeface="Arial" pitchFamily="34" charset="0"/>
              </a:rPr>
              <a:t>сибээстэ</a:t>
            </a:r>
            <a:r>
              <a:rPr lang="ru-RU" sz="1400">
                <a:latin typeface=""/>
              </a:rPr>
              <a:t>һэр зона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158750" y="2060575"/>
            <a:ext cx="1104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sz="1400">
                <a:latin typeface="Arial" pitchFamily="34" charset="0"/>
              </a:rPr>
              <a:t>К</a:t>
            </a:r>
            <a:r>
              <a:rPr lang="ru-RU" sz="1400">
                <a:latin typeface="Tahoma" pitchFamily="34" charset="0"/>
                <a:cs typeface="Tahoma" pitchFamily="34" charset="0"/>
              </a:rPr>
              <a:t>өрөр зона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107950" y="3284538"/>
            <a:ext cx="1096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ru-RU" sz="1400">
                <a:latin typeface="Arial" pitchFamily="34" charset="0"/>
              </a:rPr>
              <a:t>Истэр зона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179388" y="4149725"/>
            <a:ext cx="996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ru-RU" sz="1400">
                <a:latin typeface="Arial" pitchFamily="34" charset="0"/>
              </a:rPr>
              <a:t>Мозжечок</a:t>
            </a:r>
          </a:p>
        </p:txBody>
      </p:sp>
      <p:pic>
        <p:nvPicPr>
          <p:cNvPr id="12308" name="Picture 20" descr="35-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8538" y="4797425"/>
            <a:ext cx="1366837" cy="1274763"/>
          </a:xfrm>
          <a:prstGeom prst="rect">
            <a:avLst/>
          </a:prstGeom>
          <a:noFill/>
        </p:spPr>
      </p:pic>
      <p:pic>
        <p:nvPicPr>
          <p:cNvPr id="12309" name="Picture 21" descr="35-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288" y="4724400"/>
            <a:ext cx="1368425" cy="1296988"/>
          </a:xfrm>
          <a:prstGeom prst="rect">
            <a:avLst/>
          </a:prstGeom>
          <a:noFill/>
        </p:spPr>
      </p:pic>
      <p:pic>
        <p:nvPicPr>
          <p:cNvPr id="12310" name="Picture 22" descr="35-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67200" y="4724400"/>
            <a:ext cx="1368425" cy="1296988"/>
          </a:xfrm>
          <a:prstGeom prst="rect">
            <a:avLst/>
          </a:prstGeom>
          <a:noFill/>
        </p:spPr>
      </p:pic>
      <p:sp>
        <p:nvSpPr>
          <p:cNvPr id="34" name="Содержимое 33"/>
          <p:cNvSpPr>
            <a:spLocks noGrp="1"/>
          </p:cNvSpPr>
          <p:nvPr>
            <p:ph idx="1"/>
          </p:nvPr>
        </p:nvSpPr>
        <p:spPr>
          <a:xfrm>
            <a:off x="152400" y="533400"/>
            <a:ext cx="8458200" cy="60198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  <p:bldP spid="12294" grpId="0" animBg="1"/>
      <p:bldP spid="12295" grpId="0" animBg="1"/>
      <p:bldP spid="12296" grpId="0" animBg="1"/>
      <p:bldP spid="12297" grpId="0" animBg="1"/>
      <p:bldP spid="12298" grpId="0" animBg="1"/>
      <p:bldP spid="12302" grpId="0"/>
      <p:bldP spid="12303" grpId="0"/>
      <p:bldP spid="12304" grpId="0"/>
      <p:bldP spid="12305" grpId="0"/>
      <p:bldP spid="12306" grpId="0"/>
      <p:bldP spid="1230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6781800" cy="44958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0070C0"/>
                </a:solidFill>
                <a:effectLst/>
              </a:rPr>
              <a:t>Какие из данных симптомов относятся      к быстрому сну,    </a:t>
            </a:r>
            <a:br>
              <a:rPr lang="ru-RU" sz="4000" dirty="0" smtClean="0">
                <a:solidFill>
                  <a:srgbClr val="0070C0"/>
                </a:solidFill>
                <a:effectLst/>
              </a:rPr>
            </a:br>
            <a:r>
              <a:rPr lang="ru-RU" sz="4000" dirty="0" smtClean="0">
                <a:solidFill>
                  <a:srgbClr val="0070C0"/>
                </a:solidFill>
                <a:effectLst/>
              </a:rPr>
              <a:t>а какие – к медленному? </a:t>
            </a:r>
            <a:br>
              <a:rPr lang="ru-RU" sz="4000" dirty="0" smtClean="0">
                <a:solidFill>
                  <a:srgbClr val="0070C0"/>
                </a:solidFill>
                <a:effectLst/>
              </a:rPr>
            </a:br>
            <a:endParaRPr lang="ru-RU" sz="2400" dirty="0">
              <a:solidFill>
                <a:srgbClr val="0070C0"/>
              </a:solidFill>
              <a:effectLst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/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dirty="0" smtClean="0">
                <a:solidFill>
                  <a:srgbClr val="0070C0"/>
                </a:solidFill>
              </a:rPr>
              <a:t/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sz="900" dirty="0" smtClean="0">
                <a:solidFill>
                  <a:srgbClr val="0070C0"/>
                </a:solidFill>
              </a:rPr>
              <a:t/>
            </a:r>
            <a:br>
              <a:rPr lang="ru-RU" sz="900" dirty="0" smtClean="0">
                <a:solidFill>
                  <a:srgbClr val="0070C0"/>
                </a:solidFill>
              </a:rPr>
            </a:br>
            <a:r>
              <a:rPr lang="ru-RU" sz="900" dirty="0" smtClean="0">
                <a:solidFill>
                  <a:srgbClr val="0070C0"/>
                </a:solidFill>
              </a:rPr>
              <a:t/>
            </a:r>
            <a:br>
              <a:rPr lang="ru-RU" sz="900" dirty="0" smtClean="0">
                <a:solidFill>
                  <a:srgbClr val="0070C0"/>
                </a:solidFill>
              </a:rPr>
            </a:br>
            <a:r>
              <a:rPr lang="ru-RU" sz="6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Сон</a:t>
            </a:r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sz="5800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Быстрый</a:t>
            </a:r>
            <a:r>
              <a:rPr lang="ru-RU" sz="5800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900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  </a:t>
            </a:r>
            <a:r>
              <a:rPr lang="ru-RU" sz="5800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Медленный</a:t>
            </a:r>
            <a:r>
              <a:rPr lang="ru-RU" sz="5800" b="0" i="1" dirty="0" smtClean="0">
                <a:solidFill>
                  <a:srgbClr val="00B050"/>
                </a:solidFill>
                <a:effectLst/>
              </a:rPr>
              <a:t/>
            </a:r>
            <a:br>
              <a:rPr lang="ru-RU" sz="5800" b="0" i="1" dirty="0" smtClean="0">
                <a:solidFill>
                  <a:srgbClr val="00B050"/>
                </a:solidFill>
                <a:effectLst/>
              </a:rPr>
            </a:br>
            <a:r>
              <a:rPr lang="ru-RU" dirty="0" smtClean="0">
                <a:solidFill>
                  <a:srgbClr val="0070C0"/>
                </a:solidFill>
              </a:rPr>
              <a:t/>
            </a:r>
            <a:br>
              <a:rPr lang="ru-RU" dirty="0" smtClean="0">
                <a:solidFill>
                  <a:srgbClr val="0070C0"/>
                </a:solidFill>
              </a:rPr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4953000"/>
            <a:ext cx="365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70C0"/>
                </a:solidFill>
              </a:rPr>
              <a:t>замедление ритма сердца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" y="4419600"/>
            <a:ext cx="3962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70C0"/>
                </a:solidFill>
              </a:rPr>
              <a:t>дыхание становится редким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81600" y="5486400"/>
            <a:ext cx="2133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70C0"/>
                </a:solidFill>
              </a:rPr>
              <a:t>сердцебиение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495300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70C0"/>
                </a:solidFill>
              </a:rPr>
              <a:t>учащение пульса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95800" y="4343400"/>
            <a:ext cx="205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70C0"/>
                </a:solidFill>
              </a:rPr>
              <a:t>движение глаз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38400" y="5562600"/>
            <a:ext cx="1752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70C0"/>
                </a:solidFill>
              </a:rPr>
              <a:t>сновидение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934200" y="4191000"/>
            <a:ext cx="1905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70C0"/>
                </a:solidFill>
              </a:rPr>
              <a:t>снижение АД                </a:t>
            </a:r>
          </a:p>
        </p:txBody>
      </p:sp>
      <p:cxnSp>
        <p:nvCxnSpPr>
          <p:cNvPr id="28" name="Прямая со стрелкой 27"/>
          <p:cNvCxnSpPr/>
          <p:nvPr/>
        </p:nvCxnSpPr>
        <p:spPr>
          <a:xfrm>
            <a:off x="5410200" y="381000"/>
            <a:ext cx="12954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0800000" flipV="1">
            <a:off x="2286000" y="381000"/>
            <a:ext cx="14478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81481E-6 L 0.49966 -0.37106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" y="-1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81481E-6 L -0.33924 -0.35995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" y="-1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77 -0.00439 L -0.1191 -0.29328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" y="-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3.33333E-6 -0.37778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7.40741E-7 L 0.05225 -0.34005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-1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2.22222E-6 L 0.36667 -0.35556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49 -0.00439 L -0.42882 -0.34884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" y="-1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4" grpId="0" build="allAtOnce"/>
      <p:bldP spid="6" grpId="0" build="allAtOnce"/>
      <p:bldP spid="8" grpId="0" build="allAtOnce"/>
      <p:bldP spid="9" grpId="0" build="allAtOnce"/>
      <p:bldP spid="10" grpId="0" build="allAtOnce"/>
      <p:bldP spid="11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             Отгадай слово</a:t>
            </a:r>
            <a:endParaRPr lang="ru-RU" dirty="0"/>
          </a:p>
        </p:txBody>
      </p:sp>
      <p:pic>
        <p:nvPicPr>
          <p:cNvPr id="2050" name="Picture 2" descr="D:\Мои документы 2\О.М\Картинки о школе\Клипарты школьные\getImage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67200" y="2057400"/>
            <a:ext cx="4667250" cy="2743200"/>
          </a:xfrm>
          <a:prstGeom prst="rect">
            <a:avLst/>
          </a:prstGeom>
          <a:noFill/>
        </p:spPr>
      </p:pic>
      <p:pic>
        <p:nvPicPr>
          <p:cNvPr id="6" name="Picture 2" descr="D:\Мои документы 2\О.М\Картинки о школе\Клипарты школьные\getImage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133600"/>
            <a:ext cx="4667250" cy="27432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447800" y="1066800"/>
            <a:ext cx="8082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в</a:t>
            </a:r>
            <a:r>
              <a:rPr lang="ru-RU" sz="5400" dirty="0" smtClean="0"/>
              <a:t> </a:t>
            </a:r>
            <a:endParaRPr lang="ru-RU" sz="5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1295400"/>
            <a:ext cx="8835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/>
              <a:t>С </a:t>
            </a:r>
            <a:endParaRPr lang="ru-RU" sz="5400" dirty="0"/>
          </a:p>
        </p:txBody>
      </p:sp>
      <p:sp>
        <p:nvSpPr>
          <p:cNvPr id="10" name="TextBox 9"/>
          <p:cNvSpPr txBox="1"/>
          <p:nvPr/>
        </p:nvSpPr>
        <p:spPr>
          <a:xfrm>
            <a:off x="5105400" y="990600"/>
            <a:ext cx="7906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/>
              <a:t>е </a:t>
            </a:r>
            <a:endParaRPr lang="ru-RU" sz="5400" dirty="0"/>
          </a:p>
        </p:txBody>
      </p:sp>
      <p:sp>
        <p:nvSpPr>
          <p:cNvPr id="13" name="TextBox 12"/>
          <p:cNvSpPr txBox="1"/>
          <p:nvPr/>
        </p:nvSpPr>
        <p:spPr>
          <a:xfrm>
            <a:off x="2209800" y="1066800"/>
            <a:ext cx="8386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/>
              <a:t>и </a:t>
            </a:r>
            <a:endParaRPr lang="ru-RU" sz="5400" dirty="0"/>
          </a:p>
        </p:txBody>
      </p:sp>
      <p:sp>
        <p:nvSpPr>
          <p:cNvPr id="14" name="TextBox 13"/>
          <p:cNvSpPr txBox="1"/>
          <p:nvPr/>
        </p:nvSpPr>
        <p:spPr>
          <a:xfrm>
            <a:off x="4267200" y="1066800"/>
            <a:ext cx="6495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err="1" smtClean="0"/>
              <a:t>д</a:t>
            </a:r>
            <a:endParaRPr lang="ru-RU" sz="5400" dirty="0"/>
          </a:p>
        </p:txBody>
      </p:sp>
      <p:sp>
        <p:nvSpPr>
          <p:cNvPr id="15" name="TextBox 14"/>
          <p:cNvSpPr txBox="1"/>
          <p:nvPr/>
        </p:nvSpPr>
        <p:spPr>
          <a:xfrm>
            <a:off x="7848600" y="990600"/>
            <a:ext cx="7906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/>
              <a:t>е </a:t>
            </a:r>
            <a:endParaRPr lang="ru-RU" sz="5400" dirty="0"/>
          </a:p>
        </p:txBody>
      </p:sp>
      <p:sp>
        <p:nvSpPr>
          <p:cNvPr id="16" name="TextBox 15"/>
          <p:cNvSpPr txBox="1"/>
          <p:nvPr/>
        </p:nvSpPr>
        <p:spPr>
          <a:xfrm>
            <a:off x="2895600" y="990600"/>
            <a:ext cx="6190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/>
              <a:t>н</a:t>
            </a:r>
            <a:endParaRPr lang="ru-RU" sz="5400" dirty="0"/>
          </a:p>
        </p:txBody>
      </p:sp>
      <p:sp>
        <p:nvSpPr>
          <p:cNvPr id="17" name="TextBox 16"/>
          <p:cNvSpPr txBox="1"/>
          <p:nvPr/>
        </p:nvSpPr>
        <p:spPr>
          <a:xfrm>
            <a:off x="3505200" y="1066800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о </a:t>
            </a:r>
            <a:endParaRPr lang="ru-RU" sz="5400" dirty="0"/>
          </a:p>
        </p:txBody>
      </p:sp>
      <p:sp>
        <p:nvSpPr>
          <p:cNvPr id="18" name="TextBox 17"/>
          <p:cNvSpPr txBox="1"/>
          <p:nvPr/>
        </p:nvSpPr>
        <p:spPr>
          <a:xfrm>
            <a:off x="6172200" y="990600"/>
            <a:ext cx="8386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/>
              <a:t>и </a:t>
            </a:r>
            <a:endParaRPr lang="ru-RU" sz="5400" dirty="0"/>
          </a:p>
        </p:txBody>
      </p:sp>
      <p:sp>
        <p:nvSpPr>
          <p:cNvPr id="19" name="TextBox 18"/>
          <p:cNvSpPr txBox="1"/>
          <p:nvPr/>
        </p:nvSpPr>
        <p:spPr>
          <a:xfrm>
            <a:off x="7086600" y="1066800"/>
            <a:ext cx="60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н </a:t>
            </a:r>
            <a:endParaRPr lang="ru-RU" sz="5400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279</TotalTime>
  <Words>358</Words>
  <PresentationFormat>Экран (4:3)</PresentationFormat>
  <Paragraphs>181</Paragraphs>
  <Slides>12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Открытая</vt:lpstr>
      <vt:lpstr>Видео-клип</vt:lpstr>
      <vt:lpstr>          МОУ «Намская начальная общеобразовательная школа  МО «Намский улус» РС (Я)» </vt:lpstr>
      <vt:lpstr>Органы чувств</vt:lpstr>
      <vt:lpstr>              Сон и его значение</vt:lpstr>
      <vt:lpstr>Значение сна</vt:lpstr>
      <vt:lpstr>Слайд 5</vt:lpstr>
      <vt:lpstr>Слайд 6</vt:lpstr>
      <vt:lpstr>Какие из данных симптомов относятся      к быстрому сну,     а какие – к медленному?  </vt:lpstr>
      <vt:lpstr>    Сон     Быстрый    Медленный  </vt:lpstr>
      <vt:lpstr>             Отгадай слово</vt:lpstr>
      <vt:lpstr>    Найдите  слова, способствующие здоровому                    сну либо мешающие ему.  </vt:lpstr>
      <vt:lpstr>   Как сделать сон полезным</vt:lpstr>
      <vt:lpstr>  Спасибо за урок.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админ</cp:lastModifiedBy>
  <cp:revision>36</cp:revision>
  <dcterms:modified xsi:type="dcterms:W3CDTF">2011-01-29T03:30:37Z</dcterms:modified>
</cp:coreProperties>
</file>