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92D0-F4DB-4637-A3FD-88D426307A66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00A76-F158-4DA7-8B90-5F1CB0212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00A76-F158-4DA7-8B90-5F1CB0212D9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685782"/>
            <a:ext cx="642942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55806"/>
            <a:ext cx="64294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998EF-CCC9-493B-BF97-E6D410850AE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FD58-A73B-4C91-844E-A0DB401A5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857232"/>
            <a:ext cx="6215106" cy="2357454"/>
          </a:xfrm>
        </p:spPr>
        <p:txBody>
          <a:bodyPr/>
          <a:lstStyle/>
          <a:p>
            <a:r>
              <a:rPr lang="ru-RU" b="1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Соединения галогенов</a:t>
            </a:r>
            <a:br>
              <a:rPr lang="ru-RU" b="1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</a:br>
            <a:r>
              <a:rPr lang="ru-RU" b="1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9 класс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7358114" cy="22860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учитель химии        Дергоусова Г.И.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МОУСОШ № 2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Александровское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2010 - 2011 год</a:t>
            </a:r>
          </a:p>
          <a:p>
            <a:endParaRPr lang="ru-RU" dirty="0"/>
          </a:p>
        </p:txBody>
      </p:sp>
      <p:pic>
        <p:nvPicPr>
          <p:cNvPr id="4" name="i-main-pic" descr="Картинка 105 из 25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27860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noAutofit/>
          </a:bodyPr>
          <a:lstStyle/>
          <a:p>
            <a:r>
              <a:rPr lang="ru-RU" sz="3600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Природные соединения галогенов</a:t>
            </a:r>
            <a:br>
              <a:rPr lang="ru-RU" sz="3600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496"/>
            <a:ext cx="342899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Флуорит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- составная часть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апатитов и фосфоритов,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а также криолита.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071546"/>
            <a:ext cx="2857520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Содержание в земной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коре(%)</a:t>
            </a:r>
          </a:p>
        </p:txBody>
      </p:sp>
      <p:sp>
        <p:nvSpPr>
          <p:cNvPr id="8" name="Овал 7"/>
          <p:cNvSpPr/>
          <p:nvPr/>
        </p:nvSpPr>
        <p:spPr>
          <a:xfrm>
            <a:off x="3357554" y="2000240"/>
            <a:ext cx="2786082" cy="20717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F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-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0,027</a:t>
            </a:r>
          </a:p>
          <a:p>
            <a:pPr algn="ctr"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Cl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-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0,045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Br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-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0,00016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I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–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0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,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00003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5643578"/>
            <a:ext cx="2071702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ламинария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2928934"/>
            <a:ext cx="3000364" cy="985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Бромиды– в морской 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воде, буровых водах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нефтяных скважин.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5643578"/>
            <a:ext cx="3428992" cy="1214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Иодиды – в морской воде,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буровых водах нефтяных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скважин.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643578"/>
            <a:ext cx="3643306" cy="1214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NaCl –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галит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(каменная, 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поваренная соль),</a:t>
            </a:r>
          </a:p>
          <a:p>
            <a:pPr>
              <a:defRPr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KCl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-сильвин,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Na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K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)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Cl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–сильвинит.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929454" y="857232"/>
            <a:ext cx="1676400" cy="2071702"/>
          </a:xfrm>
          <a:prstGeom prst="verticalScroll">
            <a:avLst>
              <a:gd name="adj" fmla="val 12500"/>
            </a:avLst>
          </a:prstGeom>
          <a:solidFill>
            <a:srgbClr val="CCCCFF"/>
          </a:soli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NaBr</a:t>
            </a: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KBr</a:t>
            </a: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7143768" y="3929066"/>
            <a:ext cx="1500198" cy="1709734"/>
          </a:xfrm>
          <a:prstGeom prst="verticalScroll">
            <a:avLst>
              <a:gd name="adj" fmla="val 12500"/>
            </a:avLst>
          </a:prstGeom>
          <a:solidFill>
            <a:srgbClr val="CCCCFF"/>
          </a:soli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NaI</a:t>
            </a:r>
            <a:endParaRPr lang="en-US" sz="36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KI</a:t>
            </a: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7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143380"/>
            <a:ext cx="27146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838200" y="1219200"/>
            <a:ext cx="1676400" cy="1600200"/>
          </a:xfrm>
          <a:prstGeom prst="verticalScroll">
            <a:avLst>
              <a:gd name="adj" fmla="val 12500"/>
            </a:avLst>
          </a:prstGeom>
          <a:solidFill>
            <a:srgbClr val="CCCCFF"/>
          </a:soli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CaF</a:t>
            </a:r>
            <a:r>
              <a:rPr lang="en-US" sz="3600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2</a:t>
            </a:r>
            <a:endParaRPr lang="ru-RU" sz="3600" baseline="-250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428596" y="3786190"/>
            <a:ext cx="1857388" cy="1857388"/>
          </a:xfrm>
          <a:prstGeom prst="verticalScroll">
            <a:avLst>
              <a:gd name="adj" fmla="val 12500"/>
            </a:avLst>
          </a:prstGeom>
          <a:solidFill>
            <a:srgbClr val="CCCCFF"/>
          </a:solidFill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NaCl</a:t>
            </a: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KCl</a:t>
            </a:r>
            <a:endParaRPr lang="ru-RU" sz="36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Соли галогеноводородных кислот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2105014" y="3946522"/>
            <a:ext cx="422275" cy="33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М</a:t>
            </a:r>
          </a:p>
        </p:txBody>
      </p:sp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2527289" y="3946522"/>
            <a:ext cx="422275" cy="33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</p:txBody>
      </p:sp>
      <p:sp>
        <p:nvSpPr>
          <p:cNvPr id="6" name="Rectangle 70"/>
          <p:cNvSpPr>
            <a:spLocks noChangeArrowheads="1"/>
          </p:cNvSpPr>
          <p:nvPr/>
        </p:nvSpPr>
        <p:spPr bwMode="auto">
          <a:xfrm>
            <a:off x="3794114" y="2959097"/>
            <a:ext cx="423862" cy="328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</p:txBody>
      </p:sp>
      <p:sp>
        <p:nvSpPr>
          <p:cNvPr id="7" name="Rectangle 71"/>
          <p:cNvSpPr>
            <a:spLocks noChangeArrowheads="1"/>
          </p:cNvSpPr>
          <p:nvPr/>
        </p:nvSpPr>
        <p:spPr bwMode="auto">
          <a:xfrm>
            <a:off x="3371839" y="2959097"/>
            <a:ext cx="422275" cy="328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Р</a:t>
            </a:r>
          </a:p>
        </p:txBody>
      </p:sp>
      <p:sp>
        <p:nvSpPr>
          <p:cNvPr id="8" name="Rectangle 72"/>
          <p:cNvSpPr>
            <a:spLocks noChangeArrowheads="1"/>
          </p:cNvSpPr>
          <p:nvPr/>
        </p:nvSpPr>
        <p:spPr bwMode="auto">
          <a:xfrm>
            <a:off x="2949564" y="2959097"/>
            <a:ext cx="422275" cy="328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О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Rectangle 73"/>
          <p:cNvSpPr>
            <a:spLocks noChangeArrowheads="1"/>
          </p:cNvSpPr>
          <p:nvPr/>
        </p:nvSpPr>
        <p:spPr bwMode="auto">
          <a:xfrm>
            <a:off x="2105014" y="2959097"/>
            <a:ext cx="422275" cy="328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Ф</a:t>
            </a:r>
          </a:p>
        </p:txBody>
      </p:sp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2527289" y="2959097"/>
            <a:ext cx="422275" cy="328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Т</a:t>
            </a:r>
          </a:p>
        </p:txBody>
      </p:sp>
      <p:sp>
        <p:nvSpPr>
          <p:cNvPr id="11" name="Rectangle 75"/>
          <p:cNvSpPr>
            <a:spLocks noChangeArrowheads="1"/>
          </p:cNvSpPr>
          <p:nvPr/>
        </p:nvSpPr>
        <p:spPr bwMode="auto">
          <a:xfrm>
            <a:off x="4217976" y="2959097"/>
            <a:ext cx="422275" cy="328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Д</a:t>
            </a:r>
          </a:p>
        </p:txBody>
      </p:sp>
      <p:sp>
        <p:nvSpPr>
          <p:cNvPr id="12" name="Rectangle 76"/>
          <p:cNvSpPr>
            <a:spLocks noChangeArrowheads="1"/>
          </p:cNvSpPr>
          <p:nvPr/>
        </p:nvSpPr>
        <p:spPr bwMode="auto">
          <a:xfrm>
            <a:off x="4640251" y="2959097"/>
            <a:ext cx="422275" cy="328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Ы</a:t>
            </a:r>
          </a:p>
        </p:txBody>
      </p:sp>
      <p:sp>
        <p:nvSpPr>
          <p:cNvPr id="13" name="Rectangle 78"/>
          <p:cNvSpPr>
            <a:spLocks noChangeArrowheads="1"/>
          </p:cNvSpPr>
          <p:nvPr/>
        </p:nvSpPr>
        <p:spPr bwMode="auto">
          <a:xfrm>
            <a:off x="2949564" y="3287709"/>
            <a:ext cx="422275" cy="33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Д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4" name="Rectangle 79"/>
          <p:cNvSpPr>
            <a:spLocks noChangeArrowheads="1"/>
          </p:cNvSpPr>
          <p:nvPr/>
        </p:nvSpPr>
        <p:spPr bwMode="auto">
          <a:xfrm>
            <a:off x="2949564" y="2630484"/>
            <a:ext cx="422275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</p:txBody>
      </p:sp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2949564" y="3617909"/>
            <a:ext cx="422275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</p:txBody>
      </p:sp>
      <p:sp>
        <p:nvSpPr>
          <p:cNvPr id="16" name="Rectangle 81"/>
          <p:cNvSpPr>
            <a:spLocks noChangeArrowheads="1"/>
          </p:cNvSpPr>
          <p:nvPr/>
        </p:nvSpPr>
        <p:spPr bwMode="auto">
          <a:xfrm>
            <a:off x="3794114" y="1971672"/>
            <a:ext cx="423862" cy="328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Л</a:t>
            </a:r>
          </a:p>
        </p:txBody>
      </p:sp>
      <p:sp>
        <p:nvSpPr>
          <p:cNvPr id="17" name="Rectangle 82"/>
          <p:cNvSpPr>
            <a:spLocks noChangeArrowheads="1"/>
          </p:cNvSpPr>
          <p:nvPr/>
        </p:nvSpPr>
        <p:spPr bwMode="auto">
          <a:xfrm>
            <a:off x="3794114" y="2300284"/>
            <a:ext cx="423862" cy="33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О</a:t>
            </a:r>
          </a:p>
        </p:txBody>
      </p:sp>
      <p:sp>
        <p:nvSpPr>
          <p:cNvPr id="18" name="Rectangle 83"/>
          <p:cNvSpPr>
            <a:spLocks noChangeArrowheads="1"/>
          </p:cNvSpPr>
          <p:nvPr/>
        </p:nvSpPr>
        <p:spPr bwMode="auto">
          <a:xfrm>
            <a:off x="3794114" y="2630484"/>
            <a:ext cx="423862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Р</a:t>
            </a:r>
          </a:p>
        </p:txBody>
      </p:sp>
      <p:sp>
        <p:nvSpPr>
          <p:cNvPr id="19" name="Rectangle 84"/>
          <p:cNvSpPr>
            <a:spLocks noChangeArrowheads="1"/>
          </p:cNvSpPr>
          <p:nvPr/>
        </p:nvSpPr>
        <p:spPr bwMode="auto">
          <a:xfrm>
            <a:off x="2949564" y="4276722"/>
            <a:ext cx="422275" cy="328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Ы</a:t>
            </a:r>
          </a:p>
        </p:txBody>
      </p:sp>
      <p:sp>
        <p:nvSpPr>
          <p:cNvPr id="20" name="Rectangle 85"/>
          <p:cNvSpPr>
            <a:spLocks noChangeArrowheads="1"/>
          </p:cNvSpPr>
          <p:nvPr/>
        </p:nvSpPr>
        <p:spPr bwMode="auto">
          <a:xfrm>
            <a:off x="2949564" y="3946522"/>
            <a:ext cx="422275" cy="33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Д</a:t>
            </a:r>
          </a:p>
        </p:txBody>
      </p:sp>
      <p:sp>
        <p:nvSpPr>
          <p:cNvPr id="21" name="Rectangle 86"/>
          <p:cNvSpPr>
            <a:spLocks noChangeArrowheads="1"/>
          </p:cNvSpPr>
          <p:nvPr/>
        </p:nvSpPr>
        <p:spPr bwMode="auto">
          <a:xfrm>
            <a:off x="3794114" y="3617909"/>
            <a:ext cx="423862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Ы</a:t>
            </a:r>
          </a:p>
        </p:txBody>
      </p:sp>
      <p:sp>
        <p:nvSpPr>
          <p:cNvPr id="22" name="Rectangle 87"/>
          <p:cNvSpPr>
            <a:spLocks noChangeArrowheads="1"/>
          </p:cNvSpPr>
          <p:nvPr/>
        </p:nvSpPr>
        <p:spPr bwMode="auto">
          <a:xfrm>
            <a:off x="3794114" y="3287709"/>
            <a:ext cx="423862" cy="33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Д</a:t>
            </a:r>
          </a:p>
        </p:txBody>
      </p:sp>
      <p:sp>
        <p:nvSpPr>
          <p:cNvPr id="23" name="Rectangle 88"/>
          <p:cNvSpPr>
            <a:spLocks noChangeArrowheads="1"/>
          </p:cNvSpPr>
          <p:nvPr/>
        </p:nvSpPr>
        <p:spPr bwMode="auto">
          <a:xfrm>
            <a:off x="836601" y="3946522"/>
            <a:ext cx="422275" cy="33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Б</a:t>
            </a:r>
          </a:p>
        </p:txBody>
      </p:sp>
      <p:sp>
        <p:nvSpPr>
          <p:cNvPr id="24" name="Rectangle 89"/>
          <p:cNvSpPr>
            <a:spLocks noChangeArrowheads="1"/>
          </p:cNvSpPr>
          <p:nvPr/>
        </p:nvSpPr>
        <p:spPr bwMode="auto">
          <a:xfrm>
            <a:off x="1258876" y="3946522"/>
            <a:ext cx="423863" cy="33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Р</a:t>
            </a:r>
          </a:p>
        </p:txBody>
      </p:sp>
      <p:sp>
        <p:nvSpPr>
          <p:cNvPr id="25" name="Rectangle 90"/>
          <p:cNvSpPr>
            <a:spLocks noChangeArrowheads="1"/>
          </p:cNvSpPr>
          <p:nvPr/>
        </p:nvSpPr>
        <p:spPr bwMode="auto">
          <a:xfrm>
            <a:off x="1682739" y="3946522"/>
            <a:ext cx="422275" cy="33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О</a:t>
            </a:r>
          </a:p>
        </p:txBody>
      </p:sp>
      <p:sp>
        <p:nvSpPr>
          <p:cNvPr id="26" name="Rectangle 93"/>
          <p:cNvSpPr>
            <a:spLocks noChangeArrowheads="1"/>
          </p:cNvSpPr>
          <p:nvPr/>
        </p:nvSpPr>
        <p:spPr bwMode="auto">
          <a:xfrm>
            <a:off x="3767126" y="1633534"/>
            <a:ext cx="457200" cy="33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Х</a:t>
            </a:r>
          </a:p>
        </p:txBody>
      </p:sp>
      <p:sp>
        <p:nvSpPr>
          <p:cNvPr id="27" name="Rectangle 126"/>
          <p:cNvSpPr>
            <a:spLocks noChangeArrowheads="1"/>
          </p:cNvSpPr>
          <p:nvPr/>
        </p:nvSpPr>
        <p:spPr bwMode="auto">
          <a:xfrm>
            <a:off x="2928926" y="3309934"/>
            <a:ext cx="457200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8" name="Rectangle 127"/>
          <p:cNvSpPr>
            <a:spLocks noChangeArrowheads="1"/>
          </p:cNvSpPr>
          <p:nvPr/>
        </p:nvSpPr>
        <p:spPr bwMode="auto">
          <a:xfrm>
            <a:off x="2928926" y="2928934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9" name="Rectangle 130"/>
          <p:cNvSpPr>
            <a:spLocks noChangeArrowheads="1"/>
          </p:cNvSpPr>
          <p:nvPr/>
        </p:nvSpPr>
        <p:spPr bwMode="auto">
          <a:xfrm>
            <a:off x="2928926" y="4300534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0" name="Rectangle 129"/>
          <p:cNvSpPr>
            <a:spLocks noChangeArrowheads="1"/>
          </p:cNvSpPr>
          <p:nvPr/>
        </p:nvSpPr>
        <p:spPr bwMode="auto">
          <a:xfrm>
            <a:off x="2928926" y="3919534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1" name="Rectangle 124"/>
          <p:cNvSpPr>
            <a:spLocks noChangeArrowheads="1"/>
          </p:cNvSpPr>
          <p:nvPr/>
        </p:nvSpPr>
        <p:spPr bwMode="auto">
          <a:xfrm>
            <a:off x="2928926" y="3614734"/>
            <a:ext cx="457200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2" name="Rectangle 132"/>
          <p:cNvSpPr>
            <a:spLocks noChangeArrowheads="1"/>
          </p:cNvSpPr>
          <p:nvPr/>
        </p:nvSpPr>
        <p:spPr bwMode="auto">
          <a:xfrm>
            <a:off x="3767126" y="1938334"/>
            <a:ext cx="457200" cy="404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3" name="Rectangle 133"/>
          <p:cNvSpPr>
            <a:spLocks noChangeArrowheads="1"/>
          </p:cNvSpPr>
          <p:nvPr/>
        </p:nvSpPr>
        <p:spPr bwMode="auto">
          <a:xfrm>
            <a:off x="3767126" y="2319334"/>
            <a:ext cx="457200" cy="30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4" name="Rectangle 136"/>
          <p:cNvSpPr>
            <a:spLocks noChangeArrowheads="1"/>
          </p:cNvSpPr>
          <p:nvPr/>
        </p:nvSpPr>
        <p:spPr bwMode="auto">
          <a:xfrm>
            <a:off x="3767126" y="3309934"/>
            <a:ext cx="457200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5" name="Rectangle 137"/>
          <p:cNvSpPr>
            <a:spLocks noChangeArrowheads="1"/>
          </p:cNvSpPr>
          <p:nvPr/>
        </p:nvSpPr>
        <p:spPr bwMode="auto">
          <a:xfrm>
            <a:off x="3767126" y="3614734"/>
            <a:ext cx="457200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6" name="Rectangle 138"/>
          <p:cNvSpPr>
            <a:spLocks noChangeArrowheads="1"/>
          </p:cNvSpPr>
          <p:nvPr/>
        </p:nvSpPr>
        <p:spPr bwMode="auto">
          <a:xfrm>
            <a:off x="2090726" y="2928934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7" name="Rectangle 140"/>
          <p:cNvSpPr>
            <a:spLocks noChangeArrowheads="1"/>
          </p:cNvSpPr>
          <p:nvPr/>
        </p:nvSpPr>
        <p:spPr bwMode="auto">
          <a:xfrm>
            <a:off x="3386126" y="2928934"/>
            <a:ext cx="3810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8" name="Rectangle 141"/>
          <p:cNvSpPr>
            <a:spLocks noChangeArrowheads="1"/>
          </p:cNvSpPr>
          <p:nvPr/>
        </p:nvSpPr>
        <p:spPr bwMode="auto">
          <a:xfrm>
            <a:off x="4224326" y="2928934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9" name="Rectangle 142"/>
          <p:cNvSpPr>
            <a:spLocks noChangeArrowheads="1"/>
          </p:cNvSpPr>
          <p:nvPr/>
        </p:nvSpPr>
        <p:spPr bwMode="auto">
          <a:xfrm>
            <a:off x="4681526" y="2928934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0" name="Rectangle 143"/>
          <p:cNvSpPr>
            <a:spLocks noChangeArrowheads="1"/>
          </p:cNvSpPr>
          <p:nvPr/>
        </p:nvSpPr>
        <p:spPr bwMode="auto">
          <a:xfrm>
            <a:off x="795326" y="3919534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" name="Rectangle 144"/>
          <p:cNvSpPr>
            <a:spLocks noChangeArrowheads="1"/>
          </p:cNvSpPr>
          <p:nvPr/>
        </p:nvSpPr>
        <p:spPr bwMode="auto">
          <a:xfrm>
            <a:off x="1252526" y="3919534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2" name="Rectangle 145"/>
          <p:cNvSpPr>
            <a:spLocks noChangeArrowheads="1"/>
          </p:cNvSpPr>
          <p:nvPr/>
        </p:nvSpPr>
        <p:spPr bwMode="auto">
          <a:xfrm>
            <a:off x="1709726" y="3919534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3" name="Rectangle 146"/>
          <p:cNvSpPr>
            <a:spLocks noChangeArrowheads="1"/>
          </p:cNvSpPr>
          <p:nvPr/>
        </p:nvSpPr>
        <p:spPr bwMode="auto">
          <a:xfrm>
            <a:off x="2090726" y="3919534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4" name="Rectangle 147"/>
          <p:cNvSpPr>
            <a:spLocks noChangeArrowheads="1"/>
          </p:cNvSpPr>
          <p:nvPr/>
        </p:nvSpPr>
        <p:spPr bwMode="auto">
          <a:xfrm>
            <a:off x="2547926" y="3919534"/>
            <a:ext cx="3810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5" name="Rectangle 134"/>
          <p:cNvSpPr>
            <a:spLocks noChangeArrowheads="1"/>
          </p:cNvSpPr>
          <p:nvPr/>
        </p:nvSpPr>
        <p:spPr bwMode="auto">
          <a:xfrm>
            <a:off x="3767126" y="2624134"/>
            <a:ext cx="457200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6" name="Rectangle 131"/>
          <p:cNvSpPr>
            <a:spLocks noChangeArrowheads="1"/>
          </p:cNvSpPr>
          <p:nvPr/>
        </p:nvSpPr>
        <p:spPr bwMode="auto">
          <a:xfrm>
            <a:off x="3767126" y="1633534"/>
            <a:ext cx="457200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7" name="Rectangle 135"/>
          <p:cNvSpPr>
            <a:spLocks noChangeArrowheads="1"/>
          </p:cNvSpPr>
          <p:nvPr/>
        </p:nvSpPr>
        <p:spPr bwMode="auto">
          <a:xfrm>
            <a:off x="3767126" y="2928934"/>
            <a:ext cx="4572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8" name="Rectangle 139"/>
          <p:cNvSpPr>
            <a:spLocks noChangeArrowheads="1"/>
          </p:cNvSpPr>
          <p:nvPr/>
        </p:nvSpPr>
        <p:spPr bwMode="auto">
          <a:xfrm>
            <a:off x="2547926" y="2928934"/>
            <a:ext cx="3810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9" name="Rectangle 128"/>
          <p:cNvSpPr>
            <a:spLocks noChangeArrowheads="1"/>
          </p:cNvSpPr>
          <p:nvPr/>
        </p:nvSpPr>
        <p:spPr bwMode="auto">
          <a:xfrm>
            <a:off x="2928926" y="2624134"/>
            <a:ext cx="457200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0" name="Rectangle 77"/>
          <p:cNvSpPr>
            <a:spLocks noChangeArrowheads="1"/>
          </p:cNvSpPr>
          <p:nvPr/>
        </p:nvSpPr>
        <p:spPr bwMode="auto">
          <a:xfrm>
            <a:off x="2949564" y="2300284"/>
            <a:ext cx="422275" cy="33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1.</a:t>
            </a:r>
          </a:p>
        </p:txBody>
      </p:sp>
      <p:sp>
        <p:nvSpPr>
          <p:cNvPr id="51" name="Rectangle 92"/>
          <p:cNvSpPr>
            <a:spLocks noChangeArrowheads="1"/>
          </p:cNvSpPr>
          <p:nvPr/>
        </p:nvSpPr>
        <p:spPr bwMode="auto">
          <a:xfrm>
            <a:off x="3767126" y="1328734"/>
            <a:ext cx="457200" cy="328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2.</a:t>
            </a:r>
          </a:p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2" name="Rectangle 91"/>
          <p:cNvSpPr>
            <a:spLocks noChangeArrowheads="1"/>
          </p:cNvSpPr>
          <p:nvPr/>
        </p:nvSpPr>
        <p:spPr bwMode="auto">
          <a:xfrm>
            <a:off x="414326" y="3919534"/>
            <a:ext cx="457200" cy="3730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4.</a:t>
            </a:r>
          </a:p>
        </p:txBody>
      </p:sp>
      <p:sp>
        <p:nvSpPr>
          <p:cNvPr id="53" name="Rectangle 69"/>
          <p:cNvSpPr>
            <a:spLocks noChangeArrowheads="1"/>
          </p:cNvSpPr>
          <p:nvPr/>
        </p:nvSpPr>
        <p:spPr bwMode="auto">
          <a:xfrm>
            <a:off x="1682739" y="2959097"/>
            <a:ext cx="422275" cy="328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3.</a:t>
            </a:r>
          </a:p>
        </p:txBody>
      </p:sp>
      <p:sp>
        <p:nvSpPr>
          <p:cNvPr id="54" name="Rectangle 129"/>
          <p:cNvSpPr>
            <a:spLocks noChangeArrowheads="1"/>
          </p:cNvSpPr>
          <p:nvPr/>
        </p:nvSpPr>
        <p:spPr bwMode="auto">
          <a:xfrm>
            <a:off x="3386126" y="3919534"/>
            <a:ext cx="3810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ы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29322" y="1928802"/>
            <a:ext cx="292895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Century Schoolbook" pitchFamily="18" charset="0"/>
              </a:rPr>
              <a:t>1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.Соли иодоводородной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кислоты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3786190"/>
            <a:ext cx="2928958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По горизонтали: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29322" y="1428736"/>
            <a:ext cx="2928958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По вертикали: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929322" y="2857496"/>
            <a:ext cx="292895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Century Schoolbook" pitchFamily="18" charset="0"/>
              </a:rPr>
              <a:t>2.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Соли соляной кислоты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929322" y="4286256"/>
            <a:ext cx="2928958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entury Schoolbook" pitchFamily="18" charset="0"/>
              </a:rPr>
              <a:t>3.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Соли фтороводородной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кислоты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929322" y="5214950"/>
            <a:ext cx="292895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entury Schoolbook" pitchFamily="18" charset="0"/>
              </a:rPr>
              <a:t>4.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Соли бромоводородной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кислоты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00100" y="5072074"/>
            <a:ext cx="4429156" cy="1414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Century Schoolbook" pitchFamily="18" charset="0"/>
              </a:rPr>
              <a:t>Дать названия:</a:t>
            </a:r>
          </a:p>
          <a:p>
            <a:pPr algn="ctr"/>
            <a:r>
              <a:rPr lang="en-US" sz="2400" dirty="0" smtClean="0">
                <a:solidFill>
                  <a:srgbClr val="000099"/>
                </a:solidFill>
                <a:latin typeface="Century Schoolbook" pitchFamily="18" charset="0"/>
              </a:rPr>
              <a:t>BaBr</a:t>
            </a:r>
            <a:r>
              <a:rPr lang="en-US" sz="2400" baseline="-25000" dirty="0" smtClean="0">
                <a:solidFill>
                  <a:srgbClr val="000099"/>
                </a:solidFill>
                <a:latin typeface="Century Schoolbook" pitchFamily="18" charset="0"/>
              </a:rPr>
              <a:t>2</a:t>
            </a:r>
            <a:r>
              <a:rPr lang="ru-RU" sz="2400" dirty="0" smtClean="0">
                <a:solidFill>
                  <a:srgbClr val="000099"/>
                </a:solidFill>
                <a:latin typeface="Century Schoolbook" pitchFamily="18" charset="0"/>
              </a:rPr>
              <a:t>, </a:t>
            </a:r>
            <a:r>
              <a:rPr lang="en-US" sz="2400" dirty="0" smtClean="0">
                <a:solidFill>
                  <a:srgbClr val="000099"/>
                </a:solidFill>
                <a:latin typeface="Century Schoolbook" pitchFamily="18" charset="0"/>
              </a:rPr>
              <a:t>CaF</a:t>
            </a:r>
            <a:r>
              <a:rPr lang="en-US" sz="2400" baseline="-25000" dirty="0" smtClean="0">
                <a:solidFill>
                  <a:srgbClr val="000099"/>
                </a:solidFill>
                <a:latin typeface="Century Schoolbook" pitchFamily="18" charset="0"/>
              </a:rPr>
              <a:t>2</a:t>
            </a:r>
            <a:r>
              <a:rPr lang="ru-RU" sz="2400" baseline="-25000" dirty="0" smtClean="0">
                <a:solidFill>
                  <a:srgbClr val="000099"/>
                </a:solidFill>
                <a:latin typeface="Century Schoolbook" pitchFamily="18" charset="0"/>
              </a:rPr>
              <a:t>,</a:t>
            </a:r>
            <a:r>
              <a:rPr lang="ru-RU" sz="2400" dirty="0" smtClean="0">
                <a:solidFill>
                  <a:srgbClr val="000099"/>
                </a:solidFill>
                <a:latin typeface="Century Schoolbook" pitchFamily="18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Century Schoolbook" pitchFamily="18" charset="0"/>
              </a:rPr>
              <a:t>AlCl</a:t>
            </a:r>
            <a:r>
              <a:rPr lang="en-US" sz="2400" baseline="-25000" dirty="0" smtClean="0">
                <a:solidFill>
                  <a:srgbClr val="000099"/>
                </a:solidFill>
                <a:latin typeface="Century Schoolbook" pitchFamily="18" charset="0"/>
              </a:rPr>
              <a:t>3</a:t>
            </a:r>
            <a:r>
              <a:rPr lang="ru-RU" sz="2400" dirty="0" smtClean="0">
                <a:solidFill>
                  <a:srgbClr val="000099"/>
                </a:solidFill>
                <a:latin typeface="Century Schoolbook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Century Schoolbook" pitchFamily="18" charset="0"/>
              </a:rPr>
              <a:t>AgI</a:t>
            </a:r>
            <a:endParaRPr lang="en-US" sz="2400" dirty="0" smtClean="0">
              <a:solidFill>
                <a:srgbClr val="000099"/>
              </a:solidFill>
              <a:latin typeface="Century Schoolbook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  <a:latin typeface="Century Schoolbook" pitchFamily="18" charset="0"/>
              </a:rPr>
              <a:t>Определить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latin typeface="Century Schoolbook" pitchFamily="18" charset="0"/>
              </a:rPr>
              <a:t>растворимость в воде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Домашнее   задание</a:t>
            </a:r>
            <a:endParaRPr lang="ru-RU" dirty="0"/>
          </a:p>
        </p:txBody>
      </p:sp>
      <p:pic>
        <p:nvPicPr>
          <p:cNvPr id="6" name="Picture 7" descr="девочка уро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00414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Grp="1" noChangeArrowheads="1"/>
          </p:cNvSpPr>
          <p:nvPr>
            <p:ph idx="1"/>
          </p:nvPr>
        </p:nvSpPr>
        <p:spPr bwMode="auto">
          <a:xfrm>
            <a:off x="500033" y="1285860"/>
            <a:ext cx="8158191" cy="2357454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3333CC"/>
                </a:solidFill>
                <a:latin typeface="Century Schoolbook" pitchFamily="18" charset="0"/>
              </a:rPr>
              <a:t>Составить уравнения </a:t>
            </a:r>
            <a:r>
              <a:rPr lang="ru-RU" sz="2000" dirty="0" smtClean="0">
                <a:solidFill>
                  <a:srgbClr val="3333CC"/>
                </a:solidFill>
                <a:latin typeface="Century Schoolbook" pitchFamily="18" charset="0"/>
              </a:rPr>
              <a:t>реакций, подтверждающие </a:t>
            </a:r>
            <a:r>
              <a:rPr lang="ru-RU" sz="2000" dirty="0">
                <a:solidFill>
                  <a:srgbClr val="3333CC"/>
                </a:solidFill>
                <a:latin typeface="Century Schoolbook" pitchFamily="18" charset="0"/>
              </a:rPr>
              <a:t>химические</a:t>
            </a:r>
          </a:p>
          <a:p>
            <a:pPr>
              <a:buNone/>
            </a:pPr>
            <a:r>
              <a:rPr lang="ru-RU" sz="2000" dirty="0">
                <a:solidFill>
                  <a:srgbClr val="3333CC"/>
                </a:solidFill>
                <a:latin typeface="Century Schoolbook" pitchFamily="18" charset="0"/>
              </a:rPr>
              <a:t> свойства соляной кислоты.</a:t>
            </a:r>
          </a:p>
          <a:p>
            <a:pPr>
              <a:buNone/>
            </a:pP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19, упр. 4</a:t>
            </a:r>
            <a:r>
              <a:rPr lang="ru-RU" sz="2400" dirty="0" smtClean="0">
                <a:solidFill>
                  <a:srgbClr val="3333CC"/>
                </a:solidFill>
                <a:latin typeface="Century Schoolbook" pitchFamily="18" charset="0"/>
              </a:rPr>
              <a:t> </a:t>
            </a:r>
            <a:endParaRPr lang="ru-RU" sz="2400" dirty="0">
              <a:solidFill>
                <a:srgbClr val="3333CC"/>
              </a:solidFill>
              <a:latin typeface="Century Schoolbook" pitchFamily="18" charset="0"/>
            </a:endParaRPr>
          </a:p>
          <a:p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Ваше настроение ???</a:t>
            </a:r>
            <a:b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36_2_25"/>
          <p:cNvPicPr>
            <a:picLocks noGrp="1" noChangeArrowheads="1" noCrop="1"/>
          </p:cNvPicPr>
          <p:nvPr>
            <p:ph idx="1"/>
          </p:nvPr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28596" y="928670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36_2_21"/>
          <p:cNvPicPr>
            <a:picLocks noChangeArrowheads="1" noCrop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2571736" y="1285860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36_1_50"/>
          <p:cNvPicPr>
            <a:picLocks noChangeArrowheads="1" noCrop="1"/>
          </p:cNvPicPr>
          <p:nvPr/>
        </p:nvPicPr>
        <p:blipFill>
          <a:blip r:embed="rId4">
            <a:lum bright="18000" contrast="-30000"/>
          </a:blip>
          <a:srcRect/>
          <a:stretch>
            <a:fillRect/>
          </a:stretch>
        </p:blipFill>
        <p:spPr bwMode="auto">
          <a:xfrm>
            <a:off x="4714876" y="2285992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36_2_1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786058"/>
            <a:ext cx="2000264" cy="174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0" y="5357826"/>
            <a:ext cx="9144000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26"/>
              </a:avLst>
            </a:prstTxWarp>
          </a:bodyPr>
          <a:lstStyle/>
          <a:p>
            <a:pPr algn="ctr"/>
            <a:r>
              <a:rPr lang="ru-RU" sz="3200" i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Спасибо  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2928934"/>
            <a:ext cx="91440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3214686"/>
            <a:ext cx="91440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4143380"/>
            <a:ext cx="91440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4572008"/>
            <a:ext cx="91440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pPr algn="l"/>
            <a:r>
              <a:rPr lang="ru-RU" b="1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  <a:ea typeface="Arial Unicode MS" pitchFamily="34" charset="-128"/>
                <a:cs typeface="Arial Unicode MS" pitchFamily="34" charset="-128"/>
              </a:rPr>
              <a:t>Цели урока: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0059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1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продолжить знакомство с галогенами на примере их важнейших соединений;</a:t>
            </a:r>
          </a:p>
          <a:p>
            <a:pPr lvl="0"/>
            <a:r>
              <a:rPr lang="ru-RU" sz="1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рассмотреть качественные реакции на галогенид-ионы;</a:t>
            </a:r>
          </a:p>
          <a:p>
            <a:pPr lvl="0"/>
            <a:r>
              <a:rPr lang="ru-RU" sz="1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познакомить с природными соединениями галогенов;</a:t>
            </a:r>
          </a:p>
          <a:p>
            <a:pPr lvl="0"/>
            <a:r>
              <a:rPr lang="ru-RU" sz="1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повторить, обобщить, закрепить и конкретизировать на материале химии галогенов такие важнейшие понятия, как «химическая связь», «кристаллические решётки»  и т.д.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 descr="C:\Documents and Settings\Галина\Мои документы\Смайлики и рис. по химии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28"/>
            <a:ext cx="2349488" cy="1762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  <a:ea typeface="Arial Unicode MS" pitchFamily="34" charset="-128"/>
                <a:cs typeface="Arial Unicode MS" pitchFamily="34" charset="-128"/>
              </a:rPr>
              <a:t>План урока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  Галогеноводородные кислоты.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  Соляная кислота и её свойства.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  Соли галогеноводородных кислот. Галогениды.  Качественные реакции на галогенид-ионы.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  Природные соединения галогенов.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  Рефлексия.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  Подведение итогов.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  Домашнее задание.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500570"/>
            <a:ext cx="1353309" cy="17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6715140" y="1571612"/>
            <a:ext cx="192882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72330" y="714356"/>
            <a:ext cx="857256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  <a:ea typeface="Arial Unicode MS" pitchFamily="34" charset="-128"/>
                <a:cs typeface="Arial Unicode MS" pitchFamily="34" charset="-128"/>
              </a:rPr>
              <a:t>Галогеноводороды</a:t>
            </a:r>
            <a:endParaRPr lang="ru-RU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>
              <a:buNone/>
            </a:pPr>
            <a:endParaRPr lang="el-GR" baseline="30000" dirty="0" smtClean="0">
              <a:solidFill>
                <a:srgbClr val="000099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en-US" dirty="0" smtClean="0"/>
              <a:t>                                                                        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Н⁺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ª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Г⁻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ª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Физические свойства  НГ: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HF –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жидкость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HCI, HBr, HI - 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газы.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Токсичны!!!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Хорошо растворимы в воде</a:t>
            </a:r>
            <a:endPara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В 1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воды  - 517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 HCI↑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381000" y="1981200"/>
            <a:ext cx="1371600" cy="4572000"/>
            <a:chOff x="240" y="1248"/>
            <a:chExt cx="864" cy="288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40" y="1248"/>
              <a:ext cx="864" cy="576"/>
              <a:chOff x="288" y="432"/>
              <a:chExt cx="864" cy="576"/>
            </a:xfrm>
          </p:grpSpPr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288" y="432"/>
                <a:ext cx="864" cy="576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864" y="480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9</a:t>
                </a: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576" y="672"/>
                <a:ext cx="43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600">
                    <a:latin typeface="Century Schoolbook" pitchFamily="18" charset="0"/>
                  </a:rPr>
                  <a:t>18,9984</a:t>
                </a: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F</a:t>
                </a:r>
                <a:endParaRPr lang="ru-RU" sz="2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34" name="Rectangle 9"/>
              <p:cNvSpPr>
                <a:spLocks noChangeArrowheads="1"/>
              </p:cNvSpPr>
              <p:nvPr/>
            </p:nvSpPr>
            <p:spPr bwMode="auto">
              <a:xfrm>
                <a:off x="336" y="81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Фтор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40" y="1824"/>
              <a:ext cx="864" cy="576"/>
              <a:chOff x="288" y="432"/>
              <a:chExt cx="864" cy="576"/>
            </a:xfrm>
          </p:grpSpPr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288" y="432"/>
                <a:ext cx="864" cy="576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17</a:t>
                </a:r>
                <a:endParaRPr lang="ru-RU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576" y="672"/>
                <a:ext cx="43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600">
                    <a:latin typeface="Century Schoolbook" pitchFamily="18" charset="0"/>
                  </a:rPr>
                  <a:t>35,453</a:t>
                </a:r>
              </a:p>
            </p:txBody>
          </p: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Cl</a:t>
                </a:r>
                <a:endParaRPr lang="ru-RU" sz="2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336" y="816"/>
                <a:ext cx="480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>
                    <a:solidFill>
                      <a:srgbClr val="CC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Хлор</a:t>
                </a: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40" y="2400"/>
              <a:ext cx="864" cy="576"/>
              <a:chOff x="288" y="432"/>
              <a:chExt cx="864" cy="576"/>
            </a:xfrm>
          </p:grpSpPr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288" y="432"/>
                <a:ext cx="864" cy="576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35</a:t>
                </a: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576" y="672"/>
                <a:ext cx="43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600">
                    <a:latin typeface="Century Schoolbook" pitchFamily="18" charset="0"/>
                  </a:rPr>
                  <a:t>79,904</a:t>
                </a: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80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Вч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336" y="816"/>
                <a:ext cx="480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Бром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40" y="2976"/>
              <a:ext cx="864" cy="576"/>
              <a:chOff x="288" y="432"/>
              <a:chExt cx="864" cy="576"/>
            </a:xfrm>
          </p:grpSpPr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288" y="432"/>
                <a:ext cx="864" cy="576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53</a:t>
                </a: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576" y="672"/>
                <a:ext cx="43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600">
                    <a:latin typeface="Century Schoolbook" pitchFamily="18" charset="0"/>
                  </a:rPr>
                  <a:t>126,904</a:t>
                </a:r>
              </a:p>
            </p:txBody>
          </p:sp>
          <p:sp>
            <p:nvSpPr>
              <p:cNvPr id="18" name="Rectangle 2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I</a:t>
                </a:r>
                <a:endParaRPr lang="ru-RU" sz="2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19" name="Rectangle 28"/>
              <p:cNvSpPr>
                <a:spLocks noChangeArrowheads="1"/>
              </p:cNvSpPr>
              <p:nvPr/>
            </p:nvSpPr>
            <p:spPr bwMode="auto">
              <a:xfrm>
                <a:off x="336" y="816"/>
                <a:ext cx="480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Иод</a:t>
                </a:r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240" y="3552"/>
              <a:ext cx="864" cy="576"/>
              <a:chOff x="288" y="432"/>
              <a:chExt cx="864" cy="576"/>
            </a:xfrm>
          </p:grpSpPr>
          <p:sp>
            <p:nvSpPr>
              <p:cNvPr id="10" name="Rectangle 30"/>
              <p:cNvSpPr>
                <a:spLocks noChangeArrowheads="1"/>
              </p:cNvSpPr>
              <p:nvPr/>
            </p:nvSpPr>
            <p:spPr bwMode="auto">
              <a:xfrm>
                <a:off x="288" y="432"/>
                <a:ext cx="864" cy="576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00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11" name="Rectangle 31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85</a:t>
                </a:r>
                <a:endParaRPr lang="ru-RU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12" name="Rectangle 32"/>
              <p:cNvSpPr>
                <a:spLocks noChangeArrowheads="1"/>
              </p:cNvSpPr>
              <p:nvPr/>
            </p:nvSpPr>
            <p:spPr bwMode="auto">
              <a:xfrm>
                <a:off x="576" y="672"/>
                <a:ext cx="43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Century Schoolbook" pitchFamily="18" charset="0"/>
                  </a:rPr>
                  <a:t>[210]</a:t>
                </a:r>
              </a:p>
            </p:txBody>
          </p:sp>
          <p:sp>
            <p:nvSpPr>
              <p:cNvPr id="13" name="Rectangle 3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Schoolbook" pitchFamily="18" charset="0"/>
                  </a:rPr>
                  <a:t>At</a:t>
                </a:r>
                <a:endParaRPr lang="ru-RU" sz="28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14" name="Rectangle 34"/>
              <p:cNvSpPr>
                <a:spLocks noChangeArrowheads="1"/>
              </p:cNvSpPr>
              <p:nvPr/>
            </p:nvSpPr>
            <p:spPr bwMode="auto">
              <a:xfrm>
                <a:off x="336" y="816"/>
                <a:ext cx="480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entury Schoolbook" pitchFamily="18" charset="0"/>
                  </a:rPr>
                  <a:t>Астат</a:t>
                </a:r>
              </a:p>
            </p:txBody>
          </p:sp>
        </p:grpSp>
      </p:grpSp>
      <p:sp>
        <p:nvSpPr>
          <p:cNvPr id="35" name="AutoShape 37"/>
          <p:cNvSpPr>
            <a:spLocks noChangeArrowheads="1"/>
          </p:cNvSpPr>
          <p:nvPr/>
        </p:nvSpPr>
        <p:spPr bwMode="auto">
          <a:xfrm>
            <a:off x="1752600" y="23622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AutoShape 37"/>
          <p:cNvSpPr>
            <a:spLocks noChangeArrowheads="1"/>
          </p:cNvSpPr>
          <p:nvPr/>
        </p:nvSpPr>
        <p:spPr bwMode="auto">
          <a:xfrm>
            <a:off x="1785918" y="3214686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>
            <a:off x="1785918" y="4214818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AutoShape 37"/>
          <p:cNvSpPr>
            <a:spLocks noChangeArrowheads="1"/>
          </p:cNvSpPr>
          <p:nvPr/>
        </p:nvSpPr>
        <p:spPr bwMode="auto">
          <a:xfrm>
            <a:off x="1785918" y="5000636"/>
            <a:ext cx="685800" cy="20002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1428736"/>
            <a:ext cx="2214546" cy="5572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  <a:ea typeface="Arial Unicode MS" pitchFamily="34" charset="-128"/>
                <a:cs typeface="Arial Unicode MS" pitchFamily="34" charset="-128"/>
              </a:rPr>
              <a:t>Галогены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1000108"/>
            <a:ext cx="2286016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Общая формула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Н⁺ Г⁻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43174" y="2143116"/>
            <a:ext cx="1200152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HF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43174" y="3143248"/>
            <a:ext cx="1200152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HCI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43174" y="3929066"/>
            <a:ext cx="1200152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HBr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43174" y="4857760"/>
            <a:ext cx="1200152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7000892" y="714356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К.П.С</a:t>
            </a:r>
            <a:r>
              <a:rPr lang="ru-R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.</a:t>
            </a:r>
          </a:p>
        </p:txBody>
      </p:sp>
      <p:grpSp>
        <p:nvGrpSpPr>
          <p:cNvPr id="53" name="Group 76"/>
          <p:cNvGrpSpPr>
            <a:grpSpLocks/>
          </p:cNvGrpSpPr>
          <p:nvPr/>
        </p:nvGrpSpPr>
        <p:grpSpPr bwMode="auto">
          <a:xfrm>
            <a:off x="4419600" y="4500570"/>
            <a:ext cx="2057400" cy="2000264"/>
            <a:chOff x="2784" y="2400"/>
            <a:chExt cx="1248" cy="864"/>
          </a:xfrm>
        </p:grpSpPr>
        <p:sp>
          <p:nvSpPr>
            <p:cNvPr id="54" name="AutoShape 57"/>
            <p:cNvSpPr>
              <a:spLocks noChangeArrowheads="1"/>
            </p:cNvSpPr>
            <p:nvPr/>
          </p:nvSpPr>
          <p:spPr bwMode="auto">
            <a:xfrm>
              <a:off x="2784" y="2928"/>
              <a:ext cx="1008" cy="3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AutoShape 58"/>
            <p:cNvSpPr>
              <a:spLocks noChangeArrowheads="1"/>
            </p:cNvSpPr>
            <p:nvPr/>
          </p:nvSpPr>
          <p:spPr bwMode="auto">
            <a:xfrm>
              <a:off x="2784" y="2928"/>
              <a:ext cx="1008" cy="3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3216" y="2592"/>
              <a:ext cx="192" cy="57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Rectangle 62"/>
            <p:cNvSpPr>
              <a:spLocks noChangeArrowheads="1"/>
            </p:cNvSpPr>
            <p:nvPr/>
          </p:nvSpPr>
          <p:spPr bwMode="auto">
            <a:xfrm>
              <a:off x="3216" y="2880"/>
              <a:ext cx="192" cy="28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Line 70"/>
            <p:cNvSpPr>
              <a:spLocks noChangeShapeType="1"/>
            </p:cNvSpPr>
            <p:nvPr/>
          </p:nvSpPr>
          <p:spPr bwMode="auto">
            <a:xfrm flipH="1">
              <a:off x="3408" y="2592"/>
              <a:ext cx="288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Rectangle 71"/>
            <p:cNvSpPr>
              <a:spLocks noChangeArrowheads="1"/>
            </p:cNvSpPr>
            <p:nvPr/>
          </p:nvSpPr>
          <p:spPr bwMode="auto">
            <a:xfrm>
              <a:off x="3600" y="240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rPr>
                <a:t>HCl</a:t>
              </a:r>
              <a:endParaRPr lang="ru-RU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60" name="Line 72"/>
            <p:cNvSpPr>
              <a:spLocks noChangeShapeType="1"/>
            </p:cNvSpPr>
            <p:nvPr/>
          </p:nvSpPr>
          <p:spPr bwMode="auto">
            <a:xfrm flipV="1">
              <a:off x="3984" y="2400"/>
              <a:ext cx="0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3" name="Group 78"/>
          <p:cNvGrpSpPr>
            <a:grpSpLocks/>
          </p:cNvGrpSpPr>
          <p:nvPr/>
        </p:nvGrpSpPr>
        <p:grpSpPr bwMode="auto">
          <a:xfrm>
            <a:off x="6400800" y="4500570"/>
            <a:ext cx="2514600" cy="2071702"/>
            <a:chOff x="4032" y="2208"/>
            <a:chExt cx="1584" cy="1056"/>
          </a:xfrm>
        </p:grpSpPr>
        <p:sp>
          <p:nvSpPr>
            <p:cNvPr id="64" name="AutoShape 56"/>
            <p:cNvSpPr>
              <a:spLocks noChangeArrowheads="1"/>
            </p:cNvSpPr>
            <p:nvPr/>
          </p:nvSpPr>
          <p:spPr bwMode="auto">
            <a:xfrm>
              <a:off x="4032" y="2880"/>
              <a:ext cx="1008" cy="3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AutoShape 61"/>
            <p:cNvSpPr>
              <a:spLocks noChangeArrowheads="1"/>
            </p:cNvSpPr>
            <p:nvPr/>
          </p:nvSpPr>
          <p:spPr bwMode="auto">
            <a:xfrm>
              <a:off x="4080" y="2976"/>
              <a:ext cx="912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4464" y="2544"/>
              <a:ext cx="192" cy="62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Line 75"/>
            <p:cNvSpPr>
              <a:spLocks noChangeShapeType="1"/>
            </p:cNvSpPr>
            <p:nvPr/>
          </p:nvSpPr>
          <p:spPr bwMode="auto">
            <a:xfrm>
              <a:off x="5088" y="24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 flipH="1">
              <a:off x="4656" y="2592"/>
              <a:ext cx="336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Rectangle 77"/>
            <p:cNvSpPr>
              <a:spLocks noChangeArrowheads="1"/>
            </p:cNvSpPr>
            <p:nvPr/>
          </p:nvSpPr>
          <p:spPr bwMode="auto">
            <a:xfrm>
              <a:off x="4848" y="2208"/>
              <a:ext cx="7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rPr>
                <a:t>Соляная 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rPr>
                <a:t>кислота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  <a:ea typeface="Arial Unicode MS" pitchFamily="34" charset="-128"/>
                <a:cs typeface="Arial Unicode MS" pitchFamily="34" charset="-128"/>
              </a:rPr>
              <a:t>Кислоты</a:t>
            </a:r>
            <a:endParaRPr lang="ru-RU" sz="40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85720" y="1285860"/>
            <a:ext cx="3295680" cy="84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Фтороводородная 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кислота –</a:t>
            </a:r>
          </a:p>
          <a:p>
            <a:pPr>
              <a:defRPr/>
            </a:pP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плавиковая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кислота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85720" y="2357430"/>
            <a:ext cx="3048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Хлороводородная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кислота –</a:t>
            </a:r>
          </a:p>
          <a:p>
            <a:pPr>
              <a:defRPr/>
            </a:pP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соляная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кислота</a:t>
            </a:r>
            <a:r>
              <a:rPr lang="ru-RU" sz="24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.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85720" y="3714752"/>
            <a:ext cx="29908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Бромоводородная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кислота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-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3143240" y="1214422"/>
            <a:ext cx="1143008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  <a:defRPr/>
            </a:pP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H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F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643446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Иодоводородная</a:t>
            </a:r>
          </a:p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кислота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143240" y="2500306"/>
            <a:ext cx="1143008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H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Cl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071802" y="3581400"/>
            <a:ext cx="1165661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H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Br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071802" y="4643446"/>
            <a:ext cx="1143008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H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I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4357686" y="457200"/>
            <a:ext cx="428628" cy="640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С</a:t>
            </a:r>
          </a:p>
          <a:p>
            <a:pPr algn="ctr">
              <a:defRPr/>
            </a:pPr>
            <a:r>
              <a:rPr lang="ru-RU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  <a:p>
            <a:pPr algn="ctr">
              <a:defRPr/>
            </a:pPr>
            <a:r>
              <a:rPr lang="ru-RU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Л</a:t>
            </a:r>
          </a:p>
          <a:p>
            <a:pPr algn="ctr">
              <a:defRPr/>
            </a:pPr>
            <a:r>
              <a:rPr lang="ru-RU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А</a:t>
            </a:r>
          </a:p>
          <a:p>
            <a:pPr algn="ctr">
              <a:defRPr/>
            </a:pPr>
            <a:endParaRPr lang="ru-RU" sz="16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К</a:t>
            </a:r>
          </a:p>
          <a:p>
            <a:pPr algn="ctr">
              <a:defRPr/>
            </a:pPr>
            <a:r>
              <a:rPr lang="ru-RU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  <a:p>
            <a:pPr algn="ctr">
              <a:defRPr/>
            </a:pPr>
            <a:r>
              <a:rPr lang="ru-RU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С</a:t>
            </a:r>
          </a:p>
          <a:p>
            <a:pPr algn="ctr">
              <a:defRPr/>
            </a:pPr>
            <a:r>
              <a:rPr lang="ru-RU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Л</a:t>
            </a:r>
          </a:p>
          <a:p>
            <a:pPr algn="ctr">
              <a:defRPr/>
            </a:pPr>
            <a:r>
              <a:rPr lang="ru-RU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О</a:t>
            </a:r>
          </a:p>
          <a:p>
            <a:pPr algn="ctr">
              <a:defRPr/>
            </a:pPr>
            <a:r>
              <a:rPr lang="ru-RU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Т</a:t>
            </a:r>
          </a:p>
          <a:p>
            <a:pPr algn="ctr">
              <a:defRPr/>
            </a:pPr>
            <a:endParaRPr lang="ru-RU" sz="16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У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В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Е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Л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Ч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В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А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Е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Т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С</a:t>
            </a:r>
          </a:p>
          <a:p>
            <a:pPr algn="ctr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Я</a:t>
            </a:r>
          </a:p>
          <a:p>
            <a:pPr algn="ctr">
              <a:defRPr/>
            </a:pPr>
            <a:endParaRPr lang="ru-RU" sz="1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4786314" y="357166"/>
            <a:ext cx="142876" cy="6072230"/>
          </a:xfrm>
          <a:prstGeom prst="downArrow">
            <a:avLst>
              <a:gd name="adj1" fmla="val 50000"/>
              <a:gd name="adj2" fmla="val 950000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4929190" y="1066800"/>
            <a:ext cx="1285884" cy="914400"/>
            <a:chOff x="3600" y="624"/>
            <a:chExt cx="768" cy="576"/>
          </a:xfrm>
        </p:grpSpPr>
        <p:sp>
          <p:nvSpPr>
            <p:cNvPr id="18" name="Rectangle 60"/>
            <p:cNvSpPr>
              <a:spLocks noChangeArrowheads="1"/>
            </p:cNvSpPr>
            <p:nvPr/>
          </p:nvSpPr>
          <p:spPr bwMode="auto">
            <a:xfrm>
              <a:off x="3696" y="624"/>
              <a:ext cx="67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F ))</a:t>
              </a:r>
            </a:p>
          </p:txBody>
        </p:sp>
        <p:sp>
          <p:nvSpPr>
            <p:cNvPr id="19" name="Line 61"/>
            <p:cNvSpPr>
              <a:spLocks noChangeShapeType="1"/>
            </p:cNvSpPr>
            <p:nvPr/>
          </p:nvSpPr>
          <p:spPr bwMode="auto">
            <a:xfrm>
              <a:off x="3792" y="1152"/>
              <a:ext cx="3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3600" y="67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</a:rPr>
                <a:t>+9</a:t>
              </a:r>
              <a:endPara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21" name="Rectangle 63"/>
            <p:cNvSpPr>
              <a:spLocks noChangeArrowheads="1"/>
            </p:cNvSpPr>
            <p:nvPr/>
          </p:nvSpPr>
          <p:spPr bwMode="auto">
            <a:xfrm>
              <a:off x="3984" y="960"/>
              <a:ext cx="1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2</a:t>
              </a:r>
            </a:p>
          </p:txBody>
        </p:sp>
        <p:sp>
          <p:nvSpPr>
            <p:cNvPr id="22" name="Rectangle 64"/>
            <p:cNvSpPr>
              <a:spLocks noChangeArrowheads="1"/>
            </p:cNvSpPr>
            <p:nvPr/>
          </p:nvSpPr>
          <p:spPr bwMode="auto">
            <a:xfrm>
              <a:off x="4080" y="960"/>
              <a:ext cx="1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8</a:t>
              </a:r>
            </a:p>
          </p:txBody>
        </p:sp>
        <p:sp>
          <p:nvSpPr>
            <p:cNvPr id="23" name="Rectangle 65"/>
            <p:cNvSpPr>
              <a:spLocks noChangeArrowheads="1"/>
            </p:cNvSpPr>
            <p:nvPr/>
          </p:nvSpPr>
          <p:spPr bwMode="auto">
            <a:xfrm>
              <a:off x="3936" y="720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-1</a:t>
              </a:r>
            </a:p>
          </p:txBody>
        </p:sp>
      </p:grpSp>
      <p:grpSp>
        <p:nvGrpSpPr>
          <p:cNvPr id="24" name="Group 70"/>
          <p:cNvGrpSpPr>
            <a:grpSpLocks/>
          </p:cNvGrpSpPr>
          <p:nvPr/>
        </p:nvGrpSpPr>
        <p:grpSpPr bwMode="auto">
          <a:xfrm>
            <a:off x="4857752" y="2209800"/>
            <a:ext cx="1571636" cy="762000"/>
            <a:chOff x="3696" y="1392"/>
            <a:chExt cx="864" cy="480"/>
          </a:xfrm>
        </p:grpSpPr>
        <p:sp>
          <p:nvSpPr>
            <p:cNvPr id="25" name="Rectangle 71"/>
            <p:cNvSpPr>
              <a:spLocks noChangeArrowheads="1"/>
            </p:cNvSpPr>
            <p:nvPr/>
          </p:nvSpPr>
          <p:spPr bwMode="auto">
            <a:xfrm>
              <a:off x="4128" y="1728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2</a:t>
              </a:r>
            </a:p>
          </p:txBody>
        </p:sp>
        <p:sp>
          <p:nvSpPr>
            <p:cNvPr id="26" name="Rectangle 72"/>
            <p:cNvSpPr>
              <a:spLocks noChangeArrowheads="1"/>
            </p:cNvSpPr>
            <p:nvPr/>
          </p:nvSpPr>
          <p:spPr bwMode="auto">
            <a:xfrm>
              <a:off x="3696" y="1392"/>
              <a:ext cx="86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  Cl )))</a:t>
              </a:r>
              <a:endParaRPr 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27" name="Oval 73"/>
            <p:cNvSpPr>
              <a:spLocks noChangeArrowheads="1"/>
            </p:cNvSpPr>
            <p:nvPr/>
          </p:nvSpPr>
          <p:spPr bwMode="auto">
            <a:xfrm>
              <a:off x="3696" y="1440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entury Schoolbook" pitchFamily="18" charset="0"/>
                </a:rPr>
                <a:t>+17</a:t>
              </a:r>
              <a:endParaRPr lang="ru-RU" sz="1600" dirty="0">
                <a:latin typeface="Century Schoolbook" pitchFamily="18" charset="0"/>
              </a:endParaRPr>
            </a:p>
          </p:txBody>
        </p:sp>
        <p:sp>
          <p:nvSpPr>
            <p:cNvPr id="28" name="Line 74"/>
            <p:cNvSpPr>
              <a:spLocks noChangeShapeType="1"/>
            </p:cNvSpPr>
            <p:nvPr/>
          </p:nvSpPr>
          <p:spPr bwMode="auto">
            <a:xfrm>
              <a:off x="3888" y="1872"/>
              <a:ext cx="52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75"/>
            <p:cNvSpPr>
              <a:spLocks noChangeArrowheads="1"/>
            </p:cNvSpPr>
            <p:nvPr/>
          </p:nvSpPr>
          <p:spPr bwMode="auto">
            <a:xfrm>
              <a:off x="4224" y="1728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8</a:t>
              </a:r>
            </a:p>
          </p:txBody>
        </p:sp>
        <p:sp>
          <p:nvSpPr>
            <p:cNvPr id="30" name="Rectangle 76"/>
            <p:cNvSpPr>
              <a:spLocks noChangeArrowheads="1"/>
            </p:cNvSpPr>
            <p:nvPr/>
          </p:nvSpPr>
          <p:spPr bwMode="auto">
            <a:xfrm>
              <a:off x="4080" y="1440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-1</a:t>
              </a:r>
            </a:p>
          </p:txBody>
        </p:sp>
        <p:sp>
          <p:nvSpPr>
            <p:cNvPr id="31" name="Rectangle 77"/>
            <p:cNvSpPr>
              <a:spLocks noChangeArrowheads="1"/>
            </p:cNvSpPr>
            <p:nvPr/>
          </p:nvSpPr>
          <p:spPr bwMode="auto">
            <a:xfrm>
              <a:off x="4320" y="1728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8</a:t>
              </a:r>
            </a:p>
          </p:txBody>
        </p:sp>
      </p:grpSp>
      <p:grpSp>
        <p:nvGrpSpPr>
          <p:cNvPr id="32" name="Group 86"/>
          <p:cNvGrpSpPr>
            <a:grpSpLocks/>
          </p:cNvGrpSpPr>
          <p:nvPr/>
        </p:nvGrpSpPr>
        <p:grpSpPr bwMode="auto">
          <a:xfrm>
            <a:off x="4929190" y="3429000"/>
            <a:ext cx="1785950" cy="838200"/>
            <a:chOff x="3744" y="2160"/>
            <a:chExt cx="1104" cy="480"/>
          </a:xfrm>
        </p:grpSpPr>
        <p:sp>
          <p:nvSpPr>
            <p:cNvPr id="33" name="Rectangle 87"/>
            <p:cNvSpPr>
              <a:spLocks noChangeArrowheads="1"/>
            </p:cNvSpPr>
            <p:nvPr/>
          </p:nvSpPr>
          <p:spPr bwMode="auto">
            <a:xfrm>
              <a:off x="3792" y="2160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B</a:t>
              </a:r>
              <a:r>
                <a:rPr 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r</a:t>
              </a: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 ))))</a:t>
              </a:r>
            </a:p>
            <a:p>
              <a:pPr algn="ctr">
                <a:defRPr/>
              </a:pPr>
              <a:endParaRPr 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34" name="Rectangle 88"/>
            <p:cNvSpPr>
              <a:spLocks noChangeArrowheads="1"/>
            </p:cNvSpPr>
            <p:nvPr/>
          </p:nvSpPr>
          <p:spPr bwMode="auto">
            <a:xfrm>
              <a:off x="4224" y="249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2</a:t>
              </a:r>
            </a:p>
          </p:txBody>
        </p:sp>
        <p:sp>
          <p:nvSpPr>
            <p:cNvPr id="35" name="Oval 89"/>
            <p:cNvSpPr>
              <a:spLocks noChangeArrowheads="1"/>
            </p:cNvSpPr>
            <p:nvPr/>
          </p:nvSpPr>
          <p:spPr bwMode="auto">
            <a:xfrm>
              <a:off x="3744" y="216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 dirty="0"/>
                <a:t>+35</a:t>
              </a:r>
              <a:endParaRPr lang="ru-RU" b="0" dirty="0"/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3984" y="2640"/>
              <a:ext cx="62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Rectangle 91"/>
            <p:cNvSpPr>
              <a:spLocks noChangeArrowheads="1"/>
            </p:cNvSpPr>
            <p:nvPr/>
          </p:nvSpPr>
          <p:spPr bwMode="auto">
            <a:xfrm>
              <a:off x="4416" y="249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>
                  <a:latin typeface="Century Schoolbook" pitchFamily="18" charset="0"/>
                </a:rPr>
                <a:t>18</a:t>
              </a:r>
            </a:p>
          </p:txBody>
        </p:sp>
        <p:sp>
          <p:nvSpPr>
            <p:cNvPr id="38" name="Rectangle 92"/>
            <p:cNvSpPr>
              <a:spLocks noChangeArrowheads="1"/>
            </p:cNvSpPr>
            <p:nvPr/>
          </p:nvSpPr>
          <p:spPr bwMode="auto">
            <a:xfrm>
              <a:off x="4320" y="249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8</a:t>
              </a:r>
            </a:p>
          </p:txBody>
        </p:sp>
        <p:sp>
          <p:nvSpPr>
            <p:cNvPr id="39" name="Rectangle 93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-1</a:t>
              </a:r>
            </a:p>
          </p:txBody>
        </p:sp>
        <p:sp>
          <p:nvSpPr>
            <p:cNvPr id="40" name="Rectangle 94"/>
            <p:cNvSpPr>
              <a:spLocks noChangeArrowheads="1"/>
            </p:cNvSpPr>
            <p:nvPr/>
          </p:nvSpPr>
          <p:spPr bwMode="auto">
            <a:xfrm>
              <a:off x="4512" y="249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8</a:t>
              </a:r>
            </a:p>
          </p:txBody>
        </p:sp>
      </p:grpSp>
      <p:grpSp>
        <p:nvGrpSpPr>
          <p:cNvPr id="41" name="Group 95"/>
          <p:cNvGrpSpPr>
            <a:grpSpLocks/>
          </p:cNvGrpSpPr>
          <p:nvPr/>
        </p:nvGrpSpPr>
        <p:grpSpPr bwMode="auto">
          <a:xfrm>
            <a:off x="4857752" y="4572000"/>
            <a:ext cx="2071702" cy="762000"/>
            <a:chOff x="3696" y="2880"/>
            <a:chExt cx="1152" cy="480"/>
          </a:xfrm>
        </p:grpSpPr>
        <p:sp>
          <p:nvSpPr>
            <p:cNvPr id="42" name="Rectangle 96"/>
            <p:cNvSpPr>
              <a:spLocks noChangeArrowheads="1"/>
            </p:cNvSpPr>
            <p:nvPr/>
          </p:nvSpPr>
          <p:spPr bwMode="auto">
            <a:xfrm>
              <a:off x="4032" y="321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2</a:t>
              </a:r>
            </a:p>
          </p:txBody>
        </p:sp>
        <p:sp>
          <p:nvSpPr>
            <p:cNvPr id="43" name="Rectangle 97"/>
            <p:cNvSpPr>
              <a:spLocks noChangeArrowheads="1"/>
            </p:cNvSpPr>
            <p:nvPr/>
          </p:nvSpPr>
          <p:spPr bwMode="auto">
            <a:xfrm>
              <a:off x="3744" y="2880"/>
              <a:ext cx="110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I )))))</a:t>
              </a:r>
              <a:endPara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44" name="Oval 98"/>
            <p:cNvSpPr>
              <a:spLocks noChangeArrowheads="1"/>
            </p:cNvSpPr>
            <p:nvPr/>
          </p:nvSpPr>
          <p:spPr bwMode="auto">
            <a:xfrm>
              <a:off x="3696" y="288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entury Schoolbook" pitchFamily="18" charset="0"/>
                </a:rPr>
                <a:t>+53</a:t>
              </a:r>
              <a:endParaRPr lang="ru-RU" dirty="0">
                <a:latin typeface="Century Schoolbook" pitchFamily="18" charset="0"/>
              </a:endParaRPr>
            </a:p>
          </p:txBody>
        </p:sp>
        <p:sp>
          <p:nvSpPr>
            <p:cNvPr id="45" name="Line 99"/>
            <p:cNvSpPr>
              <a:spLocks noChangeShapeType="1"/>
            </p:cNvSpPr>
            <p:nvPr/>
          </p:nvSpPr>
          <p:spPr bwMode="auto">
            <a:xfrm>
              <a:off x="3888" y="3360"/>
              <a:ext cx="67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Rectangle 100"/>
            <p:cNvSpPr>
              <a:spLocks noChangeArrowheads="1"/>
            </p:cNvSpPr>
            <p:nvPr/>
          </p:nvSpPr>
          <p:spPr bwMode="auto">
            <a:xfrm>
              <a:off x="4128" y="321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8</a:t>
              </a:r>
            </a:p>
          </p:txBody>
        </p:sp>
        <p:sp>
          <p:nvSpPr>
            <p:cNvPr id="47" name="Rectangle 101"/>
            <p:cNvSpPr>
              <a:spLocks noChangeArrowheads="1"/>
            </p:cNvSpPr>
            <p:nvPr/>
          </p:nvSpPr>
          <p:spPr bwMode="auto">
            <a:xfrm>
              <a:off x="4080" y="2928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>
                  <a:latin typeface="Century Schoolbook" pitchFamily="18" charset="0"/>
                </a:rPr>
                <a:t>-1</a:t>
              </a:r>
            </a:p>
          </p:txBody>
        </p:sp>
        <p:sp>
          <p:nvSpPr>
            <p:cNvPr id="48" name="Rectangle 102"/>
            <p:cNvSpPr>
              <a:spLocks noChangeArrowheads="1"/>
            </p:cNvSpPr>
            <p:nvPr/>
          </p:nvSpPr>
          <p:spPr bwMode="auto">
            <a:xfrm>
              <a:off x="4176" y="3216"/>
              <a:ext cx="2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1400">
                  <a:latin typeface="Century Schoolbook" pitchFamily="18" charset="0"/>
                </a:rPr>
                <a:t>18</a:t>
              </a:r>
            </a:p>
          </p:txBody>
        </p:sp>
        <p:sp>
          <p:nvSpPr>
            <p:cNvPr id="49" name="Rectangle 103"/>
            <p:cNvSpPr>
              <a:spLocks noChangeArrowheads="1"/>
            </p:cNvSpPr>
            <p:nvPr/>
          </p:nvSpPr>
          <p:spPr bwMode="auto">
            <a:xfrm>
              <a:off x="4368" y="3216"/>
              <a:ext cx="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>
                  <a:latin typeface="Century Schoolbook" pitchFamily="18" charset="0"/>
                </a:rPr>
                <a:t>18</a:t>
              </a:r>
            </a:p>
          </p:txBody>
        </p:sp>
        <p:sp>
          <p:nvSpPr>
            <p:cNvPr id="50" name="Rectangle 104"/>
            <p:cNvSpPr>
              <a:spLocks noChangeArrowheads="1"/>
            </p:cNvSpPr>
            <p:nvPr/>
          </p:nvSpPr>
          <p:spPr bwMode="auto">
            <a:xfrm>
              <a:off x="4416" y="321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1600">
                  <a:latin typeface="Century Schoolbook" pitchFamily="18" charset="0"/>
                </a:rPr>
                <a:t>8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5643570" y="500042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???</a:t>
            </a:r>
            <a:endParaRPr lang="ru-RU" sz="3600" dirty="0"/>
          </a:p>
        </p:txBody>
      </p:sp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6715141" y="428604"/>
            <a:ext cx="142875" cy="6000792"/>
          </a:xfrm>
          <a:prstGeom prst="downArrow">
            <a:avLst>
              <a:gd name="adj1" fmla="val 50000"/>
              <a:gd name="adj2" fmla="val 950000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6858016" y="533400"/>
            <a:ext cx="428628" cy="6324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У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В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Е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Л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Ч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В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А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Е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Т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С</a:t>
            </a:r>
          </a:p>
          <a:p>
            <a:pPr algn="ctr"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Я</a:t>
            </a: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R</a:t>
            </a:r>
          </a:p>
          <a:p>
            <a:pPr algn="ctr">
              <a:defRPr/>
            </a:pPr>
            <a:r>
              <a:rPr lang="ru-R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  <a:p>
            <a:pPr algn="ctr">
              <a:defRPr/>
            </a:pPr>
            <a:r>
              <a:rPr lang="ru-R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о</a:t>
            </a:r>
          </a:p>
          <a:p>
            <a:pPr algn="ctr">
              <a:defRPr/>
            </a:pPr>
            <a:r>
              <a:rPr lang="ru-RU" sz="2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н</a:t>
            </a:r>
            <a:endParaRPr lang="ru-RU" sz="20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а</a:t>
            </a:r>
          </a:p>
          <a:p>
            <a:pPr algn="ctr">
              <a:defRPr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7358082" y="571480"/>
            <a:ext cx="428628" cy="6286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400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У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М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Е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Н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Ь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Ш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А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Е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Т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С</a:t>
            </a: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Я</a:t>
            </a: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П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Р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О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Ч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Н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О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С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Т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Ь</a:t>
            </a:r>
          </a:p>
          <a:p>
            <a:pPr algn="ctr">
              <a:defRPr/>
            </a:pPr>
            <a:endParaRPr lang="ru-RU" sz="1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С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В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Я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З</a:t>
            </a:r>
          </a:p>
          <a:p>
            <a:pPr algn="ctr">
              <a:defRPr/>
            </a:pPr>
            <a:r>
              <a:rPr lang="ru-RU" sz="1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</a:t>
            </a:r>
          </a:p>
          <a:p>
            <a:pPr algn="ctr">
              <a:defRPr/>
            </a:pPr>
            <a:endParaRPr lang="ru-RU" sz="1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 flipV="1">
            <a:off x="7929586" y="500037"/>
            <a:ext cx="928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2" grpId="0" animBg="1"/>
      <p:bldP spid="53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0"/>
            <a:ext cx="5143504" cy="1000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Получение</a:t>
            </a:r>
            <a:r>
              <a:rPr lang="en-US" sz="3600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 </a:t>
            </a:r>
            <a:r>
              <a:rPr lang="ru-RU" sz="3600" i="1" kern="10" dirty="0" err="1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хлороводорода</a:t>
            </a:r>
            <a:r>
              <a:rPr lang="ru-RU" sz="3600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 (</a:t>
            </a:r>
            <a:r>
              <a:rPr lang="en-US" sz="3600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HCI)</a:t>
            </a:r>
            <a:endParaRPr lang="ru-RU" sz="3600" i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entury Schoolboo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714488"/>
            <a:ext cx="5143504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9292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синтез из водорода и хлора</a:t>
            </a:r>
            <a:endParaRPr lang="ru-RU" sz="2400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29292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1000108"/>
            <a:ext cx="5143504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Промышленный способ: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4000496" cy="3643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4500570"/>
            <a:ext cx="5786446" cy="2357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NaCl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+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H</a:t>
            </a:r>
            <a:r>
              <a:rPr lang="en-US" sz="2800" baseline="-25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2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SO</a:t>
            </a:r>
            <a:r>
              <a:rPr lang="en-US" sz="2800" baseline="-25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4</a:t>
            </a:r>
            <a:r>
              <a:rPr lang="ru-RU" sz="2800" baseline="-25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NaHSO</a:t>
            </a:r>
            <a:r>
              <a:rPr lang="en-US" sz="2800" baseline="-25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↑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крист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        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конц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)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          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крист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643314"/>
            <a:ext cx="578644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4D4D4D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Лабораторный способ:</a:t>
            </a:r>
            <a:endParaRPr lang="ru-RU" sz="3200" i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4D4D4D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500306"/>
            <a:ext cx="5143504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H</a:t>
            </a:r>
            <a:r>
              <a:rPr lang="en-US" sz="3600" baseline="-25000" dirty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2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+ Cl</a:t>
            </a:r>
            <a:r>
              <a:rPr lang="en-US" sz="3600" baseline="-25000" dirty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2</a:t>
            </a:r>
            <a:r>
              <a:rPr lang="en-US" sz="3600" baseline="-25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↑→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43314"/>
            <a:ext cx="3357554" cy="2857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Group 165"/>
          <p:cNvGrpSpPr>
            <a:grpSpLocks/>
          </p:cNvGrpSpPr>
          <p:nvPr/>
        </p:nvGrpSpPr>
        <p:grpSpPr bwMode="auto">
          <a:xfrm>
            <a:off x="200025" y="304800"/>
            <a:ext cx="3457575" cy="3360738"/>
            <a:chOff x="126" y="197"/>
            <a:chExt cx="2001" cy="2112"/>
          </a:xfrm>
        </p:grpSpPr>
        <p:sp>
          <p:nvSpPr>
            <p:cNvPr id="16" name="Rectangle 66"/>
            <p:cNvSpPr>
              <a:spLocks noChangeArrowheads="1"/>
            </p:cNvSpPr>
            <p:nvPr/>
          </p:nvSpPr>
          <p:spPr bwMode="auto">
            <a:xfrm>
              <a:off x="1544" y="1781"/>
              <a:ext cx="179" cy="49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51" y="956"/>
              <a:ext cx="175" cy="9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93" y="1306"/>
              <a:ext cx="87" cy="5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51" y="1873"/>
              <a:ext cx="1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000" b="0">
                <a:latin typeface="Century Schoolbook" pitchFamily="18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534" y="1873"/>
              <a:ext cx="1" cy="1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10" y="2047"/>
              <a:ext cx="26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entury Schoolbook" pitchFamily="18" charset="0"/>
                </a:rPr>
                <a:t>Cl</a:t>
              </a:r>
              <a:r>
                <a:rPr lang="en-US" sz="2000" baseline="-25000">
                  <a:latin typeface="Century Schoolbook" pitchFamily="18" charset="0"/>
                </a:rPr>
                <a:t>2</a:t>
              </a:r>
              <a:endParaRPr lang="ru-RU" sz="2000" baseline="-25000">
                <a:latin typeface="Century Schoolbook" pitchFamily="18" charset="0"/>
              </a:endParaRPr>
            </a:p>
          </p:txBody>
        </p:sp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>
              <a:off x="493" y="1175"/>
              <a:ext cx="87" cy="348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451" y="1131"/>
              <a:ext cx="17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451" y="1567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410" y="956"/>
              <a:ext cx="26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642" y="1038"/>
              <a:ext cx="220" cy="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1214" y="652"/>
              <a:ext cx="352" cy="1265"/>
            </a:xfrm>
            <a:prstGeom prst="rect">
              <a:avLst/>
            </a:prstGeom>
            <a:solidFill>
              <a:srgbClr val="DDDDDD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1352" y="485"/>
              <a:ext cx="87" cy="349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1232" y="1114"/>
              <a:ext cx="35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1232" y="1162"/>
              <a:ext cx="35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1214" y="1305"/>
              <a:ext cx="35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1214" y="1349"/>
              <a:ext cx="35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AutoShape 39"/>
            <p:cNvSpPr>
              <a:spLocks noChangeArrowheads="1"/>
            </p:cNvSpPr>
            <p:nvPr/>
          </p:nvSpPr>
          <p:spPr bwMode="auto">
            <a:xfrm rot="10800000">
              <a:off x="1304" y="821"/>
              <a:ext cx="175" cy="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3 w 21600"/>
                <a:gd name="T13" fmla="*/ 4469 h 21600"/>
                <a:gd name="T14" fmla="*/ 17157 w 21600"/>
                <a:gd name="T15" fmla="*/ 171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 b="0"/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1296" y="432"/>
              <a:ext cx="175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 flipH="1">
              <a:off x="1400" y="197"/>
              <a:ext cx="1" cy="2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1448" y="302"/>
              <a:ext cx="35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H</a:t>
              </a:r>
              <a:r>
                <a:rPr lang="en-US" sz="20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2</a:t>
              </a:r>
              <a:r>
                <a:rPr 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O</a:t>
              </a:r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>
              <a:off x="1230" y="1496"/>
              <a:ext cx="31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1230" y="1544"/>
              <a:ext cx="31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Rectangle 49"/>
            <p:cNvSpPr>
              <a:spLocks noChangeArrowheads="1"/>
            </p:cNvSpPr>
            <p:nvPr/>
          </p:nvSpPr>
          <p:spPr bwMode="auto">
            <a:xfrm>
              <a:off x="883" y="1781"/>
              <a:ext cx="325" cy="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0" name="Group 52"/>
            <p:cNvGrpSpPr>
              <a:grpSpLocks/>
            </p:cNvGrpSpPr>
            <p:nvPr/>
          </p:nvGrpSpPr>
          <p:grpSpPr bwMode="auto">
            <a:xfrm>
              <a:off x="832" y="1044"/>
              <a:ext cx="224" cy="305"/>
              <a:chOff x="1152" y="3072"/>
              <a:chExt cx="245" cy="336"/>
            </a:xfrm>
          </p:grpSpPr>
          <p:sp>
            <p:nvSpPr>
              <p:cNvPr id="64" name="Rectangle 50"/>
              <p:cNvSpPr>
                <a:spLocks noChangeArrowheads="1"/>
              </p:cNvSpPr>
              <p:nvPr/>
            </p:nvSpPr>
            <p:spPr bwMode="auto">
              <a:xfrm>
                <a:off x="1152" y="3072"/>
                <a:ext cx="245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Line 51"/>
              <p:cNvSpPr>
                <a:spLocks noChangeShapeType="1"/>
              </p:cNvSpPr>
              <p:nvPr/>
            </p:nvSpPr>
            <p:spPr bwMode="auto">
              <a:xfrm>
                <a:off x="1296" y="3072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1" name="Group 55"/>
            <p:cNvGrpSpPr>
              <a:grpSpLocks/>
            </p:cNvGrpSpPr>
            <p:nvPr/>
          </p:nvGrpSpPr>
          <p:grpSpPr bwMode="auto">
            <a:xfrm>
              <a:off x="613" y="873"/>
              <a:ext cx="483" cy="173"/>
              <a:chOff x="1104" y="3218"/>
              <a:chExt cx="528" cy="286"/>
            </a:xfrm>
          </p:grpSpPr>
          <p:sp>
            <p:nvSpPr>
              <p:cNvPr id="62" name="Rectangle 53"/>
              <p:cNvSpPr>
                <a:spLocks noChangeArrowheads="1"/>
              </p:cNvSpPr>
              <p:nvPr/>
            </p:nvSpPr>
            <p:spPr bwMode="auto">
              <a:xfrm>
                <a:off x="1104" y="3218"/>
                <a:ext cx="528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entury Schoolbook" pitchFamily="18" charset="0"/>
                  </a:rPr>
                  <a:t>HCl</a:t>
                </a:r>
                <a:endParaRPr lang="ru-RU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endParaRPr>
              </a:p>
            </p:txBody>
          </p:sp>
          <p:sp>
            <p:nvSpPr>
              <p:cNvPr id="63" name="Line 54"/>
              <p:cNvSpPr>
                <a:spLocks noChangeShapeType="1"/>
              </p:cNvSpPr>
              <p:nvPr/>
            </p:nvSpPr>
            <p:spPr bwMode="auto">
              <a:xfrm flipV="1">
                <a:off x="1584" y="321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2" name="Group 58"/>
            <p:cNvGrpSpPr>
              <a:grpSpLocks/>
            </p:cNvGrpSpPr>
            <p:nvPr/>
          </p:nvGrpSpPr>
          <p:grpSpPr bwMode="auto">
            <a:xfrm rot="10800000" flipH="1" flipV="1">
              <a:off x="1208" y="933"/>
              <a:ext cx="406" cy="102"/>
              <a:chOff x="864" y="3024"/>
              <a:chExt cx="288" cy="192"/>
            </a:xfrm>
          </p:grpSpPr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2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b="0">
                    <a:latin typeface="Times New Roman" pitchFamily="18" charset="0"/>
                    <a:cs typeface="Times New Roman" pitchFamily="18" charset="0"/>
                  </a:rPr>
                  <a:t>•••••</a:t>
                </a: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864" y="3120"/>
                <a:ext cx="2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 b="0">
                    <a:latin typeface="Times New Roman" pitchFamily="18" charset="0"/>
                    <a:cs typeface="Times New Roman" pitchFamily="18" charset="0"/>
                  </a:rPr>
                  <a:t>•••••</a:t>
                </a:r>
              </a:p>
            </p:txBody>
          </p:sp>
        </p:grpSp>
        <p:sp>
          <p:nvSpPr>
            <p:cNvPr id="43" name="AutoShape 59"/>
            <p:cNvSpPr>
              <a:spLocks noChangeArrowheads="1"/>
            </p:cNvSpPr>
            <p:nvPr/>
          </p:nvSpPr>
          <p:spPr bwMode="auto">
            <a:xfrm>
              <a:off x="1205" y="1655"/>
              <a:ext cx="220" cy="262"/>
            </a:xfrm>
            <a:prstGeom prst="irregularSeal2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AutoShape 60"/>
            <p:cNvSpPr>
              <a:spLocks noChangeArrowheads="1"/>
            </p:cNvSpPr>
            <p:nvPr/>
          </p:nvSpPr>
          <p:spPr bwMode="auto">
            <a:xfrm>
              <a:off x="1302" y="1655"/>
              <a:ext cx="264" cy="262"/>
            </a:xfrm>
            <a:prstGeom prst="irregularSeal2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AutoShape 61"/>
            <p:cNvSpPr>
              <a:spLocks noChangeArrowheads="1"/>
            </p:cNvSpPr>
            <p:nvPr/>
          </p:nvSpPr>
          <p:spPr bwMode="auto">
            <a:xfrm>
              <a:off x="1302" y="1480"/>
              <a:ext cx="264" cy="261"/>
            </a:xfrm>
            <a:prstGeom prst="irregularSeal2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AutoShape 62"/>
            <p:cNvSpPr>
              <a:spLocks noChangeArrowheads="1"/>
            </p:cNvSpPr>
            <p:nvPr/>
          </p:nvSpPr>
          <p:spPr bwMode="auto">
            <a:xfrm>
              <a:off x="1412" y="1353"/>
              <a:ext cx="175" cy="174"/>
            </a:xfrm>
            <a:prstGeom prst="irregularSeal2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AutoShape 63"/>
            <p:cNvSpPr>
              <a:spLocks noChangeArrowheads="1"/>
            </p:cNvSpPr>
            <p:nvPr/>
          </p:nvSpPr>
          <p:spPr bwMode="auto">
            <a:xfrm>
              <a:off x="1346" y="1567"/>
              <a:ext cx="220" cy="179"/>
            </a:xfrm>
            <a:prstGeom prst="irregularSeal2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AutoShape 64"/>
            <p:cNvSpPr>
              <a:spLocks noChangeArrowheads="1"/>
            </p:cNvSpPr>
            <p:nvPr/>
          </p:nvSpPr>
          <p:spPr bwMode="auto">
            <a:xfrm rot="5400000">
              <a:off x="1281" y="1108"/>
              <a:ext cx="350" cy="220"/>
            </a:xfrm>
            <a:prstGeom prst="irregularSeal1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AutoShape 65"/>
            <p:cNvSpPr>
              <a:spLocks noChangeArrowheads="1"/>
            </p:cNvSpPr>
            <p:nvPr/>
          </p:nvSpPr>
          <p:spPr bwMode="auto">
            <a:xfrm>
              <a:off x="1296" y="1218"/>
              <a:ext cx="175" cy="180"/>
            </a:xfrm>
            <a:prstGeom prst="irregularSeal2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Rectangle 67"/>
            <p:cNvSpPr>
              <a:spLocks noChangeArrowheads="1"/>
            </p:cNvSpPr>
            <p:nvPr/>
          </p:nvSpPr>
          <p:spPr bwMode="auto">
            <a:xfrm>
              <a:off x="1688" y="1781"/>
              <a:ext cx="47" cy="257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Line 68"/>
            <p:cNvSpPr>
              <a:spLocks noChangeShapeType="1"/>
            </p:cNvSpPr>
            <p:nvPr/>
          </p:nvSpPr>
          <p:spPr bwMode="auto">
            <a:xfrm>
              <a:off x="1799" y="1873"/>
              <a:ext cx="1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Rectangle 70"/>
            <p:cNvSpPr>
              <a:spLocks noChangeArrowheads="1"/>
            </p:cNvSpPr>
            <p:nvPr/>
          </p:nvSpPr>
          <p:spPr bwMode="auto">
            <a:xfrm>
              <a:off x="1688" y="1733"/>
              <a:ext cx="43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HCl</a:t>
              </a:r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53" name="Rectangle 72"/>
            <p:cNvSpPr>
              <a:spLocks noChangeArrowheads="1"/>
            </p:cNvSpPr>
            <p:nvPr/>
          </p:nvSpPr>
          <p:spPr bwMode="auto">
            <a:xfrm>
              <a:off x="1172" y="1917"/>
              <a:ext cx="435" cy="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Rectangle 74"/>
            <p:cNvSpPr>
              <a:spLocks noChangeArrowheads="1"/>
            </p:cNvSpPr>
            <p:nvPr/>
          </p:nvSpPr>
          <p:spPr bwMode="auto">
            <a:xfrm>
              <a:off x="170" y="1785"/>
              <a:ext cx="270" cy="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5" name="Group 18"/>
            <p:cNvGrpSpPr>
              <a:grpSpLocks/>
            </p:cNvGrpSpPr>
            <p:nvPr/>
          </p:nvGrpSpPr>
          <p:grpSpPr bwMode="auto">
            <a:xfrm>
              <a:off x="126" y="1481"/>
              <a:ext cx="314" cy="478"/>
              <a:chOff x="480" y="2352"/>
              <a:chExt cx="336" cy="384"/>
            </a:xfrm>
          </p:grpSpPr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528" y="2544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576" y="2640"/>
                <a:ext cx="14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17"/>
              <p:cNvSpPr>
                <a:spLocks noChangeArrowheads="1"/>
              </p:cNvSpPr>
              <p:nvPr/>
            </p:nvSpPr>
            <p:spPr bwMode="auto">
              <a:xfrm>
                <a:off x="480" y="2352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400" b="0">
                    <a:latin typeface="Century Schoolbook" pitchFamily="18" charset="0"/>
                  </a:rPr>
                  <a:t>н</a:t>
                </a:r>
                <a:r>
                  <a:rPr lang="ru-RU" sz="2000" baseline="-25000">
                    <a:latin typeface="Century Schoolbook" pitchFamily="18" charset="0"/>
                  </a:rPr>
                  <a:t>2</a:t>
                </a:r>
              </a:p>
            </p:txBody>
          </p:sp>
        </p:grp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854" y="1044"/>
              <a:ext cx="55" cy="7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6" name="Group 164"/>
          <p:cNvGrpSpPr>
            <a:grpSpLocks/>
          </p:cNvGrpSpPr>
          <p:nvPr/>
        </p:nvGrpSpPr>
        <p:grpSpPr bwMode="auto">
          <a:xfrm>
            <a:off x="0" y="3786190"/>
            <a:ext cx="3429000" cy="2357454"/>
            <a:chOff x="96" y="2640"/>
            <a:chExt cx="2160" cy="1296"/>
          </a:xfrm>
        </p:grpSpPr>
        <p:sp>
          <p:nvSpPr>
            <p:cNvPr id="67" name="Rectangle 132"/>
            <p:cNvSpPr>
              <a:spLocks noChangeArrowheads="1"/>
            </p:cNvSpPr>
            <p:nvPr/>
          </p:nvSpPr>
          <p:spPr bwMode="auto">
            <a:xfrm>
              <a:off x="96" y="3120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H</a:t>
              </a:r>
              <a:r>
                <a:rPr lang="en-US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SO</a:t>
              </a:r>
              <a:r>
                <a:rPr lang="en-US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4</a:t>
              </a:r>
              <a:endParaRPr lang="ru-RU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68" name="AutoShape 115"/>
            <p:cNvSpPr>
              <a:spLocks noChangeArrowheads="1"/>
            </p:cNvSpPr>
            <p:nvPr/>
          </p:nvSpPr>
          <p:spPr bwMode="auto">
            <a:xfrm>
              <a:off x="1680" y="2928"/>
              <a:ext cx="48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Line 116"/>
            <p:cNvSpPr>
              <a:spLocks noChangeShapeType="1"/>
            </p:cNvSpPr>
            <p:nvPr/>
          </p:nvSpPr>
          <p:spPr bwMode="auto">
            <a:xfrm>
              <a:off x="1152" y="2640"/>
              <a:ext cx="0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Line 117"/>
            <p:cNvSpPr>
              <a:spLocks noChangeShapeType="1"/>
            </p:cNvSpPr>
            <p:nvPr/>
          </p:nvSpPr>
          <p:spPr bwMode="auto">
            <a:xfrm flipH="1">
              <a:off x="1152" y="3456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Rectangle 118"/>
            <p:cNvSpPr>
              <a:spLocks noChangeArrowheads="1"/>
            </p:cNvSpPr>
            <p:nvPr/>
          </p:nvSpPr>
          <p:spPr bwMode="auto">
            <a:xfrm>
              <a:off x="672" y="3840"/>
              <a:ext cx="960" cy="9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AutoShape 119"/>
            <p:cNvSpPr>
              <a:spLocks noChangeArrowheads="1"/>
            </p:cNvSpPr>
            <p:nvPr/>
          </p:nvSpPr>
          <p:spPr bwMode="auto">
            <a:xfrm rot="10800000">
              <a:off x="672" y="3744"/>
              <a:ext cx="192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Line 120"/>
            <p:cNvSpPr>
              <a:spLocks noChangeShapeType="1"/>
            </p:cNvSpPr>
            <p:nvPr/>
          </p:nvSpPr>
          <p:spPr bwMode="auto">
            <a:xfrm>
              <a:off x="76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AutoShape 121"/>
            <p:cNvSpPr>
              <a:spLocks noChangeArrowheads="1"/>
            </p:cNvSpPr>
            <p:nvPr/>
          </p:nvSpPr>
          <p:spPr bwMode="auto">
            <a:xfrm>
              <a:off x="720" y="3504"/>
              <a:ext cx="96" cy="240"/>
            </a:xfrm>
            <a:prstGeom prst="irregularSeal1">
              <a:avLst/>
            </a:prstGeom>
            <a:solidFill>
              <a:srgbClr val="FF3300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AutoShape 122"/>
            <p:cNvSpPr>
              <a:spLocks noChangeArrowheads="1"/>
            </p:cNvSpPr>
            <p:nvPr/>
          </p:nvSpPr>
          <p:spPr bwMode="auto">
            <a:xfrm rot="-23162974">
              <a:off x="672" y="3168"/>
              <a:ext cx="816" cy="14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AutoShape 123"/>
            <p:cNvSpPr>
              <a:spLocks noChangeArrowheads="1"/>
            </p:cNvSpPr>
            <p:nvPr/>
          </p:nvSpPr>
          <p:spPr bwMode="auto">
            <a:xfrm rot="-1403113">
              <a:off x="1198" y="3014"/>
              <a:ext cx="528" cy="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AutoShape 124"/>
            <p:cNvSpPr>
              <a:spLocks noChangeArrowheads="1"/>
            </p:cNvSpPr>
            <p:nvPr/>
          </p:nvSpPr>
          <p:spPr bwMode="auto">
            <a:xfrm rot="-23162974">
              <a:off x="1296" y="3024"/>
              <a:ext cx="144" cy="14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Rectangle 125"/>
            <p:cNvSpPr>
              <a:spLocks noChangeArrowheads="1"/>
            </p:cNvSpPr>
            <p:nvPr/>
          </p:nvSpPr>
          <p:spPr bwMode="auto">
            <a:xfrm flipH="1">
              <a:off x="1104" y="3120"/>
              <a:ext cx="48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Rectangle 126"/>
            <p:cNvSpPr>
              <a:spLocks noChangeArrowheads="1"/>
            </p:cNvSpPr>
            <p:nvPr/>
          </p:nvSpPr>
          <p:spPr bwMode="auto">
            <a:xfrm flipH="1">
              <a:off x="1104" y="3120"/>
              <a:ext cx="48" cy="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AutoShape 127"/>
            <p:cNvSpPr>
              <a:spLocks noChangeArrowheads="1"/>
            </p:cNvSpPr>
            <p:nvPr/>
          </p:nvSpPr>
          <p:spPr bwMode="auto">
            <a:xfrm rot="3862186">
              <a:off x="1157" y="3265"/>
              <a:ext cx="47" cy="52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AutoShape 128"/>
            <p:cNvSpPr>
              <a:spLocks noChangeArrowheads="1"/>
            </p:cNvSpPr>
            <p:nvPr/>
          </p:nvSpPr>
          <p:spPr bwMode="auto">
            <a:xfrm rot="-911150">
              <a:off x="720" y="3312"/>
              <a:ext cx="144" cy="144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Line 129"/>
            <p:cNvSpPr>
              <a:spLocks noChangeShapeType="1"/>
            </p:cNvSpPr>
            <p:nvPr/>
          </p:nvSpPr>
          <p:spPr bwMode="auto">
            <a:xfrm>
              <a:off x="864" y="3264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Line 130"/>
            <p:cNvSpPr>
              <a:spLocks noChangeShapeType="1"/>
            </p:cNvSpPr>
            <p:nvPr/>
          </p:nvSpPr>
          <p:spPr bwMode="auto">
            <a:xfrm>
              <a:off x="768" y="292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Line 131"/>
            <p:cNvSpPr>
              <a:spLocks noChangeShapeType="1"/>
            </p:cNvSpPr>
            <p:nvPr/>
          </p:nvSpPr>
          <p:spPr bwMode="auto">
            <a:xfrm>
              <a:off x="240" y="340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Rectangle 133"/>
            <p:cNvSpPr>
              <a:spLocks noChangeArrowheads="1"/>
            </p:cNvSpPr>
            <p:nvPr/>
          </p:nvSpPr>
          <p:spPr bwMode="auto">
            <a:xfrm>
              <a:off x="192" y="2880"/>
              <a:ext cx="67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NaCl</a:t>
              </a:r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86" name="AutoShape 134"/>
            <p:cNvSpPr>
              <a:spLocks noChangeArrowheads="1"/>
            </p:cNvSpPr>
            <p:nvPr/>
          </p:nvSpPr>
          <p:spPr bwMode="auto">
            <a:xfrm>
              <a:off x="1632" y="3120"/>
              <a:ext cx="144" cy="67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Rectangle 135"/>
            <p:cNvSpPr>
              <a:spLocks noChangeArrowheads="1"/>
            </p:cNvSpPr>
            <p:nvPr/>
          </p:nvSpPr>
          <p:spPr bwMode="auto">
            <a:xfrm>
              <a:off x="1680" y="3552"/>
              <a:ext cx="5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H</a:t>
              </a:r>
              <a:r>
                <a:rPr lang="en-US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O</a:t>
              </a: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endParaRPr>
            </a:p>
          </p:txBody>
        </p:sp>
        <p:sp>
          <p:nvSpPr>
            <p:cNvPr id="88" name="AutoShape 136"/>
            <p:cNvSpPr>
              <a:spLocks noChangeArrowheads="1"/>
            </p:cNvSpPr>
            <p:nvPr/>
          </p:nvSpPr>
          <p:spPr bwMode="auto">
            <a:xfrm rot="3862186">
              <a:off x="1634" y="3406"/>
              <a:ext cx="47" cy="52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Oval 137"/>
            <p:cNvSpPr>
              <a:spLocks noChangeArrowheads="1"/>
            </p:cNvSpPr>
            <p:nvPr/>
          </p:nvSpPr>
          <p:spPr bwMode="auto">
            <a:xfrm>
              <a:off x="1728" y="3648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Oval 138"/>
            <p:cNvSpPr>
              <a:spLocks noChangeArrowheads="1"/>
            </p:cNvSpPr>
            <p:nvPr/>
          </p:nvSpPr>
          <p:spPr bwMode="auto">
            <a:xfrm>
              <a:off x="1632" y="3744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Oval 139"/>
            <p:cNvSpPr>
              <a:spLocks noChangeArrowheads="1"/>
            </p:cNvSpPr>
            <p:nvPr/>
          </p:nvSpPr>
          <p:spPr bwMode="auto">
            <a:xfrm>
              <a:off x="1728" y="3744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Oval 140"/>
            <p:cNvSpPr>
              <a:spLocks noChangeArrowheads="1"/>
            </p:cNvSpPr>
            <p:nvPr/>
          </p:nvSpPr>
          <p:spPr bwMode="auto">
            <a:xfrm>
              <a:off x="1680" y="3648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Oval 141"/>
            <p:cNvSpPr>
              <a:spLocks noChangeArrowheads="1"/>
            </p:cNvSpPr>
            <p:nvPr/>
          </p:nvSpPr>
          <p:spPr bwMode="auto">
            <a:xfrm>
              <a:off x="1680" y="3648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Oval 142"/>
            <p:cNvSpPr>
              <a:spLocks noChangeArrowheads="1"/>
            </p:cNvSpPr>
            <p:nvPr/>
          </p:nvSpPr>
          <p:spPr bwMode="auto">
            <a:xfrm>
              <a:off x="1632" y="3648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Oval 143"/>
            <p:cNvSpPr>
              <a:spLocks noChangeArrowheads="1"/>
            </p:cNvSpPr>
            <p:nvPr/>
          </p:nvSpPr>
          <p:spPr bwMode="auto">
            <a:xfrm>
              <a:off x="1680" y="3600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Oval 144"/>
            <p:cNvSpPr>
              <a:spLocks noChangeArrowheads="1"/>
            </p:cNvSpPr>
            <p:nvPr/>
          </p:nvSpPr>
          <p:spPr bwMode="auto">
            <a:xfrm>
              <a:off x="1680" y="3696"/>
              <a:ext cx="48" cy="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Line 146"/>
            <p:cNvSpPr>
              <a:spLocks noChangeShapeType="1"/>
            </p:cNvSpPr>
            <p:nvPr/>
          </p:nvSpPr>
          <p:spPr bwMode="auto">
            <a:xfrm>
              <a:off x="1728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Line 147"/>
            <p:cNvSpPr>
              <a:spLocks noChangeShapeType="1"/>
            </p:cNvSpPr>
            <p:nvPr/>
          </p:nvSpPr>
          <p:spPr bwMode="auto">
            <a:xfrm>
              <a:off x="1728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Line 148"/>
            <p:cNvSpPr>
              <a:spLocks noChangeShapeType="1"/>
            </p:cNvSpPr>
            <p:nvPr/>
          </p:nvSpPr>
          <p:spPr bwMode="auto">
            <a:xfrm>
              <a:off x="1680" y="33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Line 149"/>
            <p:cNvSpPr>
              <a:spLocks noChangeShapeType="1"/>
            </p:cNvSpPr>
            <p:nvPr/>
          </p:nvSpPr>
          <p:spPr bwMode="auto">
            <a:xfrm>
              <a:off x="1680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Rectangle 150"/>
            <p:cNvSpPr>
              <a:spLocks noChangeArrowheads="1"/>
            </p:cNvSpPr>
            <p:nvPr/>
          </p:nvSpPr>
          <p:spPr bwMode="auto">
            <a:xfrm>
              <a:off x="1680" y="2928"/>
              <a:ext cx="48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Rectangle 151"/>
            <p:cNvSpPr>
              <a:spLocks noChangeArrowheads="1"/>
            </p:cNvSpPr>
            <p:nvPr/>
          </p:nvSpPr>
          <p:spPr bwMode="auto">
            <a:xfrm>
              <a:off x="1776" y="3216"/>
              <a:ext cx="4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Schoolbook" pitchFamily="18" charset="0"/>
                </a:rPr>
                <a:t>HCl</a:t>
              </a:r>
              <a:r>
                <a:rPr 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↑</a:t>
              </a:r>
            </a:p>
          </p:txBody>
        </p:sp>
        <p:sp>
          <p:nvSpPr>
            <p:cNvPr id="103" name="AutoShape 152"/>
            <p:cNvSpPr>
              <a:spLocks noChangeArrowheads="1"/>
            </p:cNvSpPr>
            <p:nvPr/>
          </p:nvSpPr>
          <p:spPr bwMode="auto">
            <a:xfrm>
              <a:off x="816" y="3312"/>
              <a:ext cx="144" cy="96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AutoShape 153"/>
            <p:cNvSpPr>
              <a:spLocks noChangeArrowheads="1"/>
            </p:cNvSpPr>
            <p:nvPr/>
          </p:nvSpPr>
          <p:spPr bwMode="auto">
            <a:xfrm>
              <a:off x="816" y="3264"/>
              <a:ext cx="96" cy="144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AutoShape 154"/>
            <p:cNvSpPr>
              <a:spLocks noChangeArrowheads="1"/>
            </p:cNvSpPr>
            <p:nvPr/>
          </p:nvSpPr>
          <p:spPr bwMode="auto">
            <a:xfrm>
              <a:off x="912" y="3264"/>
              <a:ext cx="96" cy="144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AutoShape 162"/>
            <p:cNvSpPr>
              <a:spLocks noChangeArrowheads="1"/>
            </p:cNvSpPr>
            <p:nvPr/>
          </p:nvSpPr>
          <p:spPr bwMode="auto">
            <a:xfrm>
              <a:off x="1584" y="3072"/>
              <a:ext cx="240" cy="144"/>
            </a:xfrm>
            <a:prstGeom prst="pen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Соляная кислота</a:t>
            </a:r>
            <a:r>
              <a:rPr 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- </a:t>
            </a:r>
            <a:r>
              <a:rPr 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HCL </a:t>
            </a:r>
            <a:r>
              <a:rPr lang="ru-RU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/>
            </a:r>
            <a:br>
              <a:rPr lang="ru-RU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857232"/>
            <a:ext cx="3929090" cy="12715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00CC"/>
                </a:solidFill>
                <a:latin typeface="Century Schoolbook" pitchFamily="18" charset="0"/>
              </a:rPr>
              <a:t>Бесцветная жидкость, </a:t>
            </a:r>
            <a:endParaRPr lang="en-US" sz="2000" dirty="0" smtClean="0">
              <a:solidFill>
                <a:srgbClr val="0000CC"/>
              </a:solidFill>
              <a:latin typeface="Century Schoolbook" pitchFamily="18" charset="0"/>
            </a:endParaRPr>
          </a:p>
          <a:p>
            <a:r>
              <a:rPr lang="en-US" sz="2000" dirty="0" smtClean="0">
                <a:solidFill>
                  <a:srgbClr val="0000CC"/>
                </a:solidFill>
                <a:latin typeface="Century Schoolbook" pitchFamily="18" charset="0"/>
              </a:rPr>
              <a:t> </a:t>
            </a:r>
            <a:r>
              <a:rPr lang="ru-RU" sz="2000" dirty="0" smtClean="0">
                <a:solidFill>
                  <a:srgbClr val="0000CC"/>
                </a:solidFill>
                <a:latin typeface="Century Schoolbook" pitchFamily="18" charset="0"/>
              </a:rPr>
              <a:t>с резким</a:t>
            </a:r>
            <a:r>
              <a:rPr lang="en-US" sz="2000" dirty="0" smtClean="0">
                <a:solidFill>
                  <a:srgbClr val="0000CC"/>
                </a:solidFill>
                <a:latin typeface="Century Schoolbook" pitchFamily="18" charset="0"/>
              </a:rPr>
              <a:t> </a:t>
            </a:r>
            <a:r>
              <a:rPr lang="ru-RU" sz="2000" dirty="0" smtClean="0">
                <a:solidFill>
                  <a:srgbClr val="0000CC"/>
                </a:solidFill>
                <a:latin typeface="Century Schoolbook" pitchFamily="18" charset="0"/>
              </a:rPr>
              <a:t>запахом,</a:t>
            </a:r>
            <a:endParaRPr lang="en-US" sz="2000" dirty="0" smtClean="0">
              <a:solidFill>
                <a:srgbClr val="0000CC"/>
              </a:solidFill>
              <a:latin typeface="Century Schoolbook" pitchFamily="18" charset="0"/>
            </a:endParaRPr>
          </a:p>
          <a:p>
            <a:r>
              <a:rPr lang="ru-RU" sz="2000" dirty="0" smtClean="0">
                <a:solidFill>
                  <a:srgbClr val="0000CC"/>
                </a:solidFill>
                <a:latin typeface="Century Schoolbook" pitchFamily="18" charset="0"/>
              </a:rPr>
              <a:t> дымит на воздухе 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Century Schoolbook" pitchFamily="18" charset="0"/>
              </a:rPr>
              <a:t>М = ?</a:t>
            </a:r>
            <a:endParaRPr lang="ru-RU" sz="2000" dirty="0">
              <a:solidFill>
                <a:srgbClr val="0000CC"/>
              </a:solidFill>
              <a:latin typeface="Century Schoolbook" pitchFamily="18" charset="0"/>
            </a:endParaRPr>
          </a:p>
        </p:txBody>
      </p:sp>
      <p:sp>
        <p:nvSpPr>
          <p:cNvPr id="5" name="AutoShape 46"/>
          <p:cNvSpPr>
            <a:spLocks noChangeArrowheads="1"/>
          </p:cNvSpPr>
          <p:nvPr/>
        </p:nvSpPr>
        <p:spPr bwMode="auto">
          <a:xfrm rot="10800000">
            <a:off x="7696200" y="1066800"/>
            <a:ext cx="914400" cy="990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90000"/>
                  </a:schemeClr>
                </a:solidFill>
                <a:latin typeface="Century Schoolbook" pitchFamily="18" charset="0"/>
              </a:rPr>
              <a:t>HCl</a:t>
            </a:r>
            <a:endParaRPr lang="ru-RU" sz="2000" dirty="0">
              <a:solidFill>
                <a:schemeClr val="accent1">
                  <a:lumMod val="9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8077200" y="609600"/>
            <a:ext cx="228600" cy="228600"/>
          </a:xfrm>
          <a:prstGeom prst="cloudCallout">
            <a:avLst>
              <a:gd name="adj1" fmla="val 56250"/>
              <a:gd name="adj2" fmla="val 3472"/>
            </a:avLst>
          </a:prstGeom>
          <a:solidFill>
            <a:schemeClr val="bg1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b="0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071802" y="2133600"/>
            <a:ext cx="538639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 smtClean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Лакмус </a:t>
            </a:r>
            <a:r>
              <a:rPr lang="ru-RU" sz="24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– </a:t>
            </a: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красный</a:t>
            </a:r>
          </a:p>
          <a:p>
            <a:pPr algn="ctr">
              <a:defRPr/>
            </a:pPr>
            <a:endParaRPr lang="ru-RU" sz="2400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214422"/>
            <a:ext cx="2500330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Свойства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143116"/>
            <a:ext cx="250033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1.Изменяет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цвет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индикаторов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286124"/>
            <a:ext cx="2500330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2.Ме (до 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2400" u="sng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2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)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00034" y="3857628"/>
            <a:ext cx="2500330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3.Основные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оксиды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143512"/>
            <a:ext cx="257176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5.Соли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(более слабых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кислот)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4500570"/>
            <a:ext cx="2571768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4.Основания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6" name="AutoShape 21"/>
          <p:cNvSpPr>
            <a:spLocks noGrp="1" noChangeArrowheads="1"/>
          </p:cNvSpPr>
          <p:nvPr>
            <p:ph idx="1"/>
          </p:nvPr>
        </p:nvSpPr>
        <p:spPr bwMode="auto">
          <a:xfrm>
            <a:off x="3357554" y="3000372"/>
            <a:ext cx="5286412" cy="3125791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ru-RU" sz="2400" dirty="0">
                <a:solidFill>
                  <a:srgbClr val="3333CC"/>
                </a:solidFill>
                <a:latin typeface="Century Schoolbook" pitchFamily="18" charset="0"/>
              </a:rPr>
              <a:t>Домашнее задание:</a:t>
            </a:r>
          </a:p>
          <a:p>
            <a:pPr>
              <a:buNone/>
            </a:pPr>
            <a:r>
              <a:rPr lang="ru-RU" sz="2400" dirty="0">
                <a:solidFill>
                  <a:srgbClr val="3333CC"/>
                </a:solidFill>
                <a:latin typeface="Century Schoolbook" pitchFamily="18" charset="0"/>
              </a:rPr>
              <a:t>Составить уравнения реакций,</a:t>
            </a:r>
          </a:p>
          <a:p>
            <a:pPr>
              <a:buNone/>
            </a:pPr>
            <a:r>
              <a:rPr lang="ru-RU" sz="2400" dirty="0">
                <a:solidFill>
                  <a:srgbClr val="3333CC"/>
                </a:solidFill>
                <a:latin typeface="Century Schoolbook" pitchFamily="18" charset="0"/>
              </a:rPr>
              <a:t>подтверждающие химические</a:t>
            </a:r>
          </a:p>
          <a:p>
            <a:pPr>
              <a:buNone/>
            </a:pPr>
            <a:r>
              <a:rPr lang="ru-RU" sz="2400" dirty="0">
                <a:solidFill>
                  <a:srgbClr val="3333CC"/>
                </a:solidFill>
                <a:latin typeface="Century Schoolbook" pitchFamily="18" charset="0"/>
              </a:rPr>
              <a:t> свойства соляной кислоты </a:t>
            </a:r>
          </a:p>
          <a:p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Галогеноводородные кислоты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086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Формула кислоты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 кислоты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 солей</a:t>
                      </a:r>
                      <a:endParaRPr lang="ru-RU" sz="2400" dirty="0"/>
                    </a:p>
                  </a:txBody>
                  <a:tcPr/>
                </a:tc>
              </a:tr>
              <a:tr h="90868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HF</a:t>
                      </a:r>
                      <a:endParaRPr lang="ru-RU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Фтороводородная 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Фториды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0868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HCI</a:t>
                      </a:r>
                      <a:endParaRPr lang="ru-RU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хлороводородная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Хлориды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0868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HBr</a:t>
                      </a:r>
                      <a:endParaRPr lang="ru-RU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бромоводородная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Бромиды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0868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</a:t>
                      </a:r>
                      <a:endParaRPr lang="ru-RU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иодоводородная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Иодиды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358246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Schoolbook"/>
              </a:rPr>
              <a:t>Качественные реакции</a:t>
            </a:r>
            <a:endParaRPr lang="ru-RU" sz="4000" i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entury School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214554"/>
            <a:ext cx="514353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H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CL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+ AgNO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→  HNO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  <a:endParaRPr lang="en-US" baseline="-25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286124"/>
            <a:ext cx="514353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H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Br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+ AgNO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  <a:cs typeface="Times New Roman" pitchFamily="18" charset="0"/>
              </a:rPr>
              <a:t>→  HNO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AgBr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baseline="-25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86256"/>
            <a:ext cx="514353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H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+ AgNO</a:t>
            </a:r>
            <a:r>
              <a:rPr lang="en-US" sz="28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3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→  HNO</a:t>
            </a:r>
            <a:r>
              <a:rPr lang="en-US" sz="28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AgI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  <a:endParaRPr lang="en-US" baseline="-25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286388"/>
            <a:ext cx="2000264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F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???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285992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357562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5286388"/>
            <a:ext cx="1928826" cy="842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CaF</a:t>
            </a:r>
            <a:r>
              <a:rPr lang="en-US" sz="32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2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4429132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 rot="10800000">
            <a:off x="6215074" y="2500306"/>
            <a:ext cx="3810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 rot="10800000">
            <a:off x="6286512" y="3643314"/>
            <a:ext cx="3810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auto">
          <a:xfrm rot="10800000">
            <a:off x="6286512" y="4643446"/>
            <a:ext cx="3810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2143116"/>
            <a:ext cx="571504" cy="3500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К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А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Ч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С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Т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В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Н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Н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AutoShape 32"/>
          <p:cNvSpPr>
            <a:spLocks/>
          </p:cNvSpPr>
          <p:nvPr/>
        </p:nvSpPr>
        <p:spPr bwMode="auto">
          <a:xfrm>
            <a:off x="7086600" y="2285992"/>
            <a:ext cx="685800" cy="3071834"/>
          </a:xfrm>
          <a:prstGeom prst="rightBrace">
            <a:avLst>
              <a:gd name="adj1" fmla="val 3240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29652" y="2143116"/>
            <a:ext cx="428628" cy="3500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Р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А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К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Ц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TS0300035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TS030003521</Template>
  <TotalTime>379</TotalTime>
  <Words>699</Words>
  <Application>Microsoft Office PowerPoint</Application>
  <PresentationFormat>Экран (4:3)</PresentationFormat>
  <Paragraphs>344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TS030003521</vt:lpstr>
      <vt:lpstr>Соединения галогенов 9 класс</vt:lpstr>
      <vt:lpstr>Цели урока:</vt:lpstr>
      <vt:lpstr>План урока</vt:lpstr>
      <vt:lpstr>Галогеноводороды</vt:lpstr>
      <vt:lpstr>Кислоты</vt:lpstr>
      <vt:lpstr>Слайд 6</vt:lpstr>
      <vt:lpstr>Соляная кислота  - HCL  </vt:lpstr>
      <vt:lpstr>Галогеноводородные кислоты</vt:lpstr>
      <vt:lpstr>Слайд 9</vt:lpstr>
      <vt:lpstr>Природные соединения галогенов </vt:lpstr>
      <vt:lpstr>Соли галогеноводородных кислот</vt:lpstr>
      <vt:lpstr>Домашнее   задание</vt:lpstr>
      <vt:lpstr>Ваше настроение ???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СОЕДИНЕНИЯ ГАЛОГЕНОВ 9 класс</dc:title>
  <dc:creator>Галина</dc:creator>
  <cp:lastModifiedBy>Галина</cp:lastModifiedBy>
  <cp:revision>35</cp:revision>
  <dcterms:created xsi:type="dcterms:W3CDTF">2010-11-14T15:23:18Z</dcterms:created>
  <dcterms:modified xsi:type="dcterms:W3CDTF">2011-01-29T09:20:58Z</dcterms:modified>
</cp:coreProperties>
</file>