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9" r:id="rId11"/>
    <p:sldId id="265" r:id="rId12"/>
    <p:sldId id="266" r:id="rId13"/>
    <p:sldId id="267" r:id="rId14"/>
    <p:sldId id="288" r:id="rId15"/>
    <p:sldId id="269" r:id="rId16"/>
    <p:sldId id="270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292" r:id="rId25"/>
    <p:sldId id="286" r:id="rId26"/>
    <p:sldId id="290" r:id="rId27"/>
    <p:sldId id="275" r:id="rId28"/>
    <p:sldId id="276" r:id="rId29"/>
    <p:sldId id="277" r:id="rId30"/>
    <p:sldId id="278" r:id="rId31"/>
    <p:sldId id="279" r:id="rId32"/>
    <p:sldId id="301" r:id="rId33"/>
    <p:sldId id="281" r:id="rId34"/>
    <p:sldId id="280" r:id="rId35"/>
    <p:sldId id="282" r:id="rId36"/>
    <p:sldId id="300" r:id="rId37"/>
    <p:sldId id="283" r:id="rId38"/>
    <p:sldId id="28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99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A03E-559E-4246-AB96-561C93A4DE37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29D33-8633-47D3-BB5D-50835765D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29D33-8633-47D3-BB5D-50835765D49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FA8D-BDC8-4402-B227-AAC97B75676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73DC-6E5B-4FA7-BBE2-0F9ABF2FF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Documents%20and%20Settings\&#1096;&#1082;&#1086;&#1083;&#1072;\&#1052;&#1086;&#1080;%20&#1076;&#1086;&#1082;&#1091;&#1084;&#1077;&#1085;&#1090;&#1099;\&#1052;&#1086;&#1103;%20&#1084;&#1091;&#1079;&#1099;&#1082;&#1072;\&#1044;&#1080;&#1076;&#1102;&#1083;&#1103;%20-%20&#1055;&#1086;&#1089;&#1074;&#1103;&#1097;&#1077;&#1085;&#1080;&#1077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4" Type="http://schemas.openxmlformats.org/officeDocument/2006/relationships/package" Target="../embeddings/______Microsoft_Office_PowerPoint1.sldx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9.xml"/><Relationship Id="rId1" Type="http://schemas.openxmlformats.org/officeDocument/2006/relationships/audio" Target="file:///E:\&#1053;&#1086;&#1074;&#1072;&#1103;%20&#1087;&#1072;&#1087;&#1082;&#1072;%20(2)\freedom_kar.mp3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b-world.ru/img/egypt/vo/vo_26.jpg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5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package" Target="../embeddings/______Microsoft_Office_PowerPoint3.sld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&#1059;&#1088;&#1086;&#1082;%20&#1087;&#1086;%20&#1086;&#1082;&#1088;&#1091;&#1078;&#1072;&#1102;&#1097;&#1077;&#1084;&#1091;%20&#1084;&#1080;&#1088;&#1091;%20&#1074;%203%20&#1082;&#1083;&#1072;&#1089;&#1089;&#1077;.%20&#1055;&#1088;&#1080;&#1088;&#1086;&#1076;&#1085;&#1099;&#1077;%20&#1079;&#1086;&#1085;&#1099;%20&#1056;&#1086;&#1089;&#1089;&#1080;&#1080;/&#1072;&#1088;&#1082;&#1090;&#1080;&#1082;&#1072;.avi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85852" y="4214818"/>
            <a:ext cx="5992836" cy="11525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1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Аристова</a:t>
            </a:r>
            <a:r>
              <a:rPr lang="ru-RU" sz="31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Татьяна Васильевна</a:t>
            </a:r>
            <a:br>
              <a:rPr lang="ru-RU" sz="31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1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1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1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ru-RU" sz="2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начальных классов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	</a:t>
            </a:r>
            <a:endParaRPr lang="ru-RU" sz="2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7042" name="Picture 2" descr="E:\свадьба\IMG_36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55874"/>
          <a:stretch>
            <a:fillRect/>
          </a:stretch>
        </p:blipFill>
        <p:spPr bwMode="auto">
          <a:xfrm>
            <a:off x="6429388" y="285728"/>
            <a:ext cx="2420936" cy="3870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85918" y="4929198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	</a:t>
            </a:r>
            <a:r>
              <a:rPr lang="ru-RU" sz="2000" b="1" dirty="0" err="1" smtClean="0">
                <a:solidFill>
                  <a:srgbClr val="002060"/>
                </a:solidFill>
              </a:rPr>
              <a:t>Моу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Сузопская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сош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</a:t>
            </a:r>
            <a:r>
              <a:rPr lang="ru-RU" sz="2000" b="1" dirty="0" err="1" smtClean="0">
                <a:solidFill>
                  <a:srgbClr val="002060"/>
                </a:solidFill>
              </a:rPr>
              <a:t>Солтонского</a:t>
            </a:r>
            <a:r>
              <a:rPr lang="ru-RU" sz="2000" b="1" dirty="0" smtClean="0">
                <a:solidFill>
                  <a:srgbClr val="002060"/>
                </a:solidFill>
              </a:rPr>
              <a:t> района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Алтайского края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Дидюля - Посвящени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85795"/>
            <a:ext cx="8229600" cy="4857784"/>
          </a:xfrm>
        </p:spPr>
        <p:txBody>
          <a:bodyPr/>
          <a:lstStyle/>
          <a:p>
            <a:r>
              <a:rPr lang="ru-RU" dirty="0" smtClean="0"/>
              <a:t>Самая большая по площади природная зона России. Это глухомань ельников, величие дубрав, пропитанные солнцем сосновые боры, белоствольные березняки. </a:t>
            </a:r>
          </a:p>
          <a:p>
            <a:r>
              <a:rPr lang="ru-RU" dirty="0" smtClean="0"/>
              <a:t>Это место отдыха, аптека, дом для растений, животных и грибов, защитник воздуха, водоёмов, почв. </a:t>
            </a:r>
            <a:endParaRPr lang="ru-RU" dirty="0"/>
          </a:p>
        </p:txBody>
      </p:sp>
      <p:pic>
        <p:nvPicPr>
          <p:cNvPr id="7" name="Рисунок 6" descr="AG00317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929066"/>
            <a:ext cx="2286016" cy="250033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428860" y="6072206"/>
            <a:ext cx="4849828" cy="6429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Зона лесов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680035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0" y="-214362"/>
            <a:ext cx="9144000" cy="7072362"/>
          </a:xfrm>
          <a:prstGeom prst="rect">
            <a:avLst/>
          </a:prstGeom>
          <a:noFill/>
        </p:spPr>
      </p:pic>
      <p:pic>
        <p:nvPicPr>
          <p:cNvPr id="7" name="Рисунок 6" descr="15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786190"/>
            <a:ext cx="2286016" cy="19288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6072206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Зона лесов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3200" dirty="0" smtClean="0"/>
          </a:p>
          <a:p>
            <a:r>
              <a:rPr lang="ru-RU" sz="3200" b="1" dirty="0" smtClean="0">
                <a:solidFill>
                  <a:schemeClr val="bg1"/>
                </a:solidFill>
              </a:rPr>
              <a:t>	</a:t>
            </a:r>
            <a:r>
              <a:rPr lang="ru-RU" sz="3200" b="1" i="1" dirty="0" smtClean="0">
                <a:solidFill>
                  <a:srgbClr val="002060"/>
                </a:solidFill>
              </a:rPr>
              <a:t>Эта удивительная зона занимает 	самую маленькую территорию. Она 	расположена на побережье. С одной 	стороны –Кавказские горы, а с другой – 	Чёрное море.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	Море, солнце, горячий песок, шелест 	листьев, дуновение ветерка – всё 	располагает к отдыху.  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	Уникален растительный и 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	животный мир этой зоны. </a:t>
            </a:r>
          </a:p>
          <a:p>
            <a:endParaRPr lang="ru-RU" sz="3200" b="1" i="1" dirty="0" smtClean="0">
              <a:solidFill>
                <a:srgbClr val="002060"/>
              </a:solidFill>
            </a:endParaRPr>
          </a:p>
          <a:p>
            <a:endParaRPr lang="ru-RU" sz="3200" b="1" i="1" dirty="0" smtClean="0">
              <a:solidFill>
                <a:srgbClr val="002060"/>
              </a:solidFill>
            </a:endParaRPr>
          </a:p>
          <a:p>
            <a:endParaRPr lang="ru-RU" sz="3200" dirty="0"/>
          </a:p>
        </p:txBody>
      </p:sp>
      <p:pic>
        <p:nvPicPr>
          <p:cNvPr id="6" name="Рисунок 5" descr="AG00317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572008"/>
            <a:ext cx="2286016" cy="200026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0298" y="5643578"/>
            <a:ext cx="4786346" cy="7143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Зона субтропиков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пляж с ст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8685" r="8685"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14744" y="6215082"/>
            <a:ext cx="221457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Зона субтропиков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14950"/>
            <a:ext cx="1571636" cy="128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857232"/>
            <a:ext cx="8329642" cy="526893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Эта зона – бескрайняя равнина. Лето продолжительное, очень тёплое, засушливое. Дождей выпадает немного, в основном ливневые. Зима короткая, но довольно прохладная. Почвы плодородные.</a:t>
            </a:r>
            <a:endParaRPr lang="ru-RU" dirty="0"/>
          </a:p>
        </p:txBody>
      </p:sp>
      <p:pic>
        <p:nvPicPr>
          <p:cNvPr id="8" name="Рисунок 7" descr="AG00317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143380"/>
            <a:ext cx="1928826" cy="200026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57422" y="5857892"/>
            <a:ext cx="4786346" cy="6429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 algn="ctr"/>
            <a:r>
              <a:rPr lang="ru-RU" sz="3000" b="1" dirty="0" smtClean="0">
                <a:solidFill>
                  <a:srgbClr val="002060"/>
                </a:solidFill>
              </a:rPr>
              <a:t>Зона степей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STEP04"/>
          <p:cNvPicPr>
            <a:picLocks noGrp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ANIM02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86190"/>
            <a:ext cx="1785950" cy="214314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57554" y="6072206"/>
            <a:ext cx="27126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Зона степей</a:t>
            </a:r>
            <a:endParaRPr lang="ru-RU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Станция «Зоологическая»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48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9"/>
            <a:ext cx="1455742" cy="2000263"/>
          </a:xfrm>
          <a:prstGeom prst="rect">
            <a:avLst/>
          </a:prstGeom>
          <a:noFill/>
        </p:spPr>
      </p:pic>
      <p:pic>
        <p:nvPicPr>
          <p:cNvPr id="8" name="Рисунок 7" descr="4320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786322"/>
            <a:ext cx="1857388" cy="163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47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28604"/>
            <a:ext cx="1857388" cy="1928826"/>
          </a:xfrm>
          <a:prstGeom prst="rect">
            <a:avLst/>
          </a:prstGeom>
          <a:noFill/>
        </p:spPr>
      </p:pic>
      <p:pic>
        <p:nvPicPr>
          <p:cNvPr id="9" name="Рисунок 8" descr="MPj04069100000[1]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714884"/>
            <a:ext cx="1928826" cy="164307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larbear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0101791"/>
          <p:cNvPicPr/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ПРИРОДНЫЕ ЗОНЫ РОССИИ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 descr="Fall Riv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5356" y="1285520"/>
            <a:ext cx="3786214" cy="2512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4786314" y="4071942"/>
          <a:ext cx="3786214" cy="2428892"/>
        </p:xfrm>
        <a:graphic>
          <a:graphicData uri="http://schemas.openxmlformats.org/presentationml/2006/ole">
            <p:oleObj spid="_x0000_s12289" name="Слайд" r:id="rId4" imgW="3476388" imgH="2606062" progId="PowerPoint.Slide.12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786314" y="1285860"/>
          <a:ext cx="3786214" cy="2571768"/>
        </p:xfrm>
        <a:graphic>
          <a:graphicData uri="http://schemas.openxmlformats.org/presentationml/2006/ole">
            <p:oleObj spid="_x0000_s12291" r:id="rId5" imgW="7714286" imgH="5161905" progId="">
              <p:embed/>
            </p:oleObj>
          </a:graphicData>
        </a:graphic>
      </p:graphicFrame>
      <p:pic>
        <p:nvPicPr>
          <p:cNvPr id="7" name="Рисунок 6" descr="Айсберг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71942"/>
            <a:ext cx="3857652" cy="241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010184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j03323360000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8903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50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Физкультминутка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j023647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071678"/>
            <a:ext cx="1800225" cy="1800225"/>
          </a:xfrm>
          <a:prstGeom prst="rect">
            <a:avLst/>
          </a:prstGeom>
          <a:noFill/>
        </p:spPr>
      </p:pic>
      <p:pic>
        <p:nvPicPr>
          <p:cNvPr id="7" name="Рисунок 6" descr="j023649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214818"/>
            <a:ext cx="1800225" cy="1800225"/>
          </a:xfrm>
          <a:prstGeom prst="rect">
            <a:avLst/>
          </a:prstGeom>
          <a:noFill/>
        </p:spPr>
      </p:pic>
      <p:pic>
        <p:nvPicPr>
          <p:cNvPr id="8" name="Рисунок 7" descr="j023648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1800225" cy="1800225"/>
          </a:xfrm>
          <a:prstGeom prst="rect">
            <a:avLst/>
          </a:prstGeom>
          <a:noFill/>
        </p:spPr>
      </p:pic>
      <p:pic>
        <p:nvPicPr>
          <p:cNvPr id="11" name="Рисунок 10" descr="j023649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714356"/>
            <a:ext cx="1071570" cy="1428760"/>
          </a:xfrm>
          <a:prstGeom prst="rect">
            <a:avLst/>
          </a:prstGeom>
          <a:noFill/>
        </p:spPr>
      </p:pic>
      <p:pic>
        <p:nvPicPr>
          <p:cNvPr id="12" name="Рисунок 11" descr="j023648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286124"/>
            <a:ext cx="1684338" cy="1800225"/>
          </a:xfrm>
          <a:prstGeom prst="rect">
            <a:avLst/>
          </a:prstGeom>
          <a:noFill/>
        </p:spPr>
      </p:pic>
      <p:pic>
        <p:nvPicPr>
          <p:cNvPr id="13" name="Рисунок 12" descr="j023649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0"/>
            <a:ext cx="1660525" cy="1944688"/>
          </a:xfrm>
          <a:prstGeom prst="rect">
            <a:avLst/>
          </a:prstGeom>
          <a:noFill/>
        </p:spPr>
      </p:pic>
      <p:pic>
        <p:nvPicPr>
          <p:cNvPr id="14" name="Рисунок 13" descr="j023649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3643314"/>
            <a:ext cx="1800225" cy="1800225"/>
          </a:xfrm>
          <a:prstGeom prst="rect">
            <a:avLst/>
          </a:prstGeom>
          <a:noFill/>
        </p:spPr>
      </p:pic>
      <p:pic>
        <p:nvPicPr>
          <p:cNvPr id="15" name="Рисунок 14" descr="j0236488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3240" y="857232"/>
            <a:ext cx="1508125" cy="1800225"/>
          </a:xfrm>
          <a:prstGeom prst="rect">
            <a:avLst/>
          </a:prstGeom>
          <a:noFill/>
        </p:spPr>
      </p:pic>
      <p:pic>
        <p:nvPicPr>
          <p:cNvPr id="16" name="freedom_ka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ГДЕ ЖИВЁТ?</a:t>
            </a:r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5" descr="MCj039858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429132"/>
            <a:ext cx="1357322" cy="15001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1643051"/>
            <a:ext cx="20717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Богомол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Лось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Лемминг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Кобылка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Тупик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Дельфин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Корсак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Глухарь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Ушастый ёж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Жук-скарабей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Тюлень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1720840"/>
            <a:ext cx="22860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Арктика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Тундра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Лесная зона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Степь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Пустыня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Субтропики</a:t>
            </a:r>
          </a:p>
          <a:p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1670" y="1357298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Посели  животных в их природную зону </a:t>
            </a:r>
            <a:endParaRPr lang="ru-RU" sz="2400" b="1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ГДЕ ЖИВЁТ?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03233" y="1500174"/>
            <a:ext cx="4337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Посели  животных в их природную зону </a:t>
            </a:r>
            <a:endParaRPr lang="ru-RU" sz="2400" b="1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643050"/>
            <a:ext cx="635796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Богомол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Лось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Лемминг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Кобылка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Тупик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Дельфин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Корсак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Глухарь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Ушастый ёж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Жук-скарабей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Тюлень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5" name="Picture 5" descr="MCj039858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571876"/>
            <a:ext cx="1357322" cy="15001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643702" y="1687354"/>
            <a:ext cx="207170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Арктика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Тундра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Лесная зона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Степь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Пустыня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Субтропики</a:t>
            </a:r>
          </a:p>
          <a:p>
            <a:endParaRPr lang="ru-RU" b="1" i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714480" y="1928802"/>
            <a:ext cx="4929222" cy="3643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285852" y="2285992"/>
            <a:ext cx="5357850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857356" y="2643182"/>
            <a:ext cx="464347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785918" y="3000372"/>
            <a:ext cx="4786346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1500166" y="2143116"/>
            <a:ext cx="5214974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714480" y="3786190"/>
            <a:ext cx="4714908" cy="178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571604" y="4071942"/>
            <a:ext cx="492922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1714480" y="3571876"/>
            <a:ext cx="4857784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214546" y="4786322"/>
            <a:ext cx="428628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2500298" y="5000636"/>
            <a:ext cx="37862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1643042" y="2214554"/>
            <a:ext cx="4929222" cy="33575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РЕШИ ЗАДАЧИ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P0101791"/>
          <p:cNvPicPr/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428597" y="1285860"/>
            <a:ext cx="2928958" cy="2808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бел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714752"/>
            <a:ext cx="3017842" cy="2806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714744" y="1785926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Скорость до 16 км/ч. А сколько километров может пройти верблюд за 5 часов?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4000504"/>
            <a:ext cx="2357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Скорость 4 км/ч. За сколько часов преодолеет 200 км?</a:t>
            </a:r>
            <a:endParaRPr lang="ru-RU" sz="2400" b="1" i="1" dirty="0"/>
          </a:p>
        </p:txBody>
      </p: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357166"/>
            <a:ext cx="5214974" cy="7143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Что за растения?</a:t>
            </a:r>
            <a:endParaRPr lang="ru-RU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1774">
            <a:off x="6499229" y="1741207"/>
            <a:ext cx="2557841" cy="2095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214818"/>
            <a:ext cx="271464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25274">
            <a:off x="821243" y="4123950"/>
            <a:ext cx="2087564" cy="255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1084">
            <a:off x="6452580" y="3927991"/>
            <a:ext cx="2271741" cy="271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Картинка 20 из 10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42570">
            <a:off x="259436" y="1742214"/>
            <a:ext cx="2807201" cy="210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1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1571612"/>
            <a:ext cx="300039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Кто лишний?</a:t>
            </a:r>
            <a:endParaRPr lang="ru-RU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1928802"/>
            <a:ext cx="7500990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endParaRPr lang="ru-RU" sz="2800" dirty="0" smtClean="0"/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Кипарис, пальма, </a:t>
            </a:r>
            <a:r>
              <a:rPr lang="ru-RU" sz="2800" dirty="0" err="1" smtClean="0"/>
              <a:t>джузгун</a:t>
            </a:r>
            <a:r>
              <a:rPr lang="ru-RU" sz="2800" dirty="0" smtClean="0"/>
              <a:t>, магнолия</a:t>
            </a:r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Тушканчик, песчанка, кобылка, хомяк</a:t>
            </a:r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Амурский тигр, тюлень, белый медведь</a:t>
            </a:r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Клён, лиственница, дуб</a:t>
            </a:r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Тополь, саксаул, берёза</a:t>
            </a:r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Ковыль, верблюжья колючка, тюльпан</a:t>
            </a:r>
          </a:p>
          <a:p>
            <a:pPr lvl="1">
              <a:buFont typeface="Wingdings" pitchFamily="2" charset="2"/>
              <a:buChar char="v"/>
            </a:pPr>
            <a:r>
              <a:rPr lang="ru-RU" sz="2800" dirty="0" smtClean="0"/>
              <a:t>Серая куропатка, кедровка, глухарь</a:t>
            </a:r>
          </a:p>
          <a:p>
            <a:pPr lvl="1">
              <a:buFont typeface="Wingdings" pitchFamily="2" charset="2"/>
              <a:buChar char="v"/>
            </a:pPr>
            <a:endParaRPr lang="ru-RU" sz="2800" dirty="0"/>
          </a:p>
        </p:txBody>
      </p:sp>
      <p:pic>
        <p:nvPicPr>
          <p:cNvPr id="4" name="Рисунок 3" descr="Тушканчи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1714512" cy="1928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grizzl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571480"/>
            <a:ext cx="1928826" cy="17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P010188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247754" y="4896648"/>
            <a:ext cx="1649413" cy="1714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000636"/>
            <a:ext cx="1500198" cy="1643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ЗАДАЧИ УРОКА: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2060"/>
                </a:solidFill>
              </a:rPr>
              <a:t>Серьёзные проблемы мы будем решать –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	Наблюдать, анализировать, рассуждать.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	На такой вопрос предстоит дать ответ: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	«Знаем мы природные зоны – или нет?»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5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572008"/>
            <a:ext cx="2143140" cy="202247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ЦЕПИ ПИТАНИЯ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10-конечная звезда 2"/>
          <p:cNvSpPr/>
          <p:nvPr/>
        </p:nvSpPr>
        <p:spPr>
          <a:xfrm>
            <a:off x="1000100" y="2000240"/>
            <a:ext cx="1700218" cy="914400"/>
          </a:xfrm>
          <a:prstGeom prst="star10">
            <a:avLst>
              <a:gd name="adj" fmla="val 50000"/>
              <a:gd name="hf" fmla="val 1051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ива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10-конечная звезда 4"/>
          <p:cNvSpPr/>
          <p:nvPr/>
        </p:nvSpPr>
        <p:spPr>
          <a:xfrm>
            <a:off x="4143372" y="2000240"/>
            <a:ext cx="1700218" cy="914400"/>
          </a:xfrm>
          <a:prstGeom prst="star10">
            <a:avLst>
              <a:gd name="adj" fmla="val 50000"/>
              <a:gd name="hf" fmla="val 1051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белая куропатка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143636" y="2214554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10-конечная звезда 6"/>
          <p:cNvSpPr/>
          <p:nvPr/>
        </p:nvSpPr>
        <p:spPr>
          <a:xfrm>
            <a:off x="7215206" y="2000240"/>
            <a:ext cx="1700218" cy="914400"/>
          </a:xfrm>
          <a:prstGeom prst="star10">
            <a:avLst>
              <a:gd name="adj" fmla="val 50000"/>
              <a:gd name="hf" fmla="val 1051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8" name="10-конечная звезда 7"/>
          <p:cNvSpPr/>
          <p:nvPr/>
        </p:nvSpPr>
        <p:spPr>
          <a:xfrm>
            <a:off x="857224" y="4572008"/>
            <a:ext cx="1700218" cy="914400"/>
          </a:xfrm>
          <a:prstGeom prst="star10">
            <a:avLst>
              <a:gd name="adj" fmla="val 50000"/>
              <a:gd name="hf" fmla="val 1051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сойка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9" name="10-конечная звезда 8"/>
          <p:cNvSpPr/>
          <p:nvPr/>
        </p:nvSpPr>
        <p:spPr>
          <a:xfrm>
            <a:off x="3929058" y="4500570"/>
            <a:ext cx="1700218" cy="914400"/>
          </a:xfrm>
          <a:prstGeom prst="star10">
            <a:avLst>
              <a:gd name="adj" fmla="val 50000"/>
              <a:gd name="hf" fmla="val 1051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тюлени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10-конечная звезда 9"/>
          <p:cNvSpPr/>
          <p:nvPr/>
        </p:nvSpPr>
        <p:spPr>
          <a:xfrm>
            <a:off x="7143768" y="4429132"/>
            <a:ext cx="1700218" cy="914400"/>
          </a:xfrm>
          <a:prstGeom prst="star10">
            <a:avLst>
              <a:gd name="adj" fmla="val 50000"/>
              <a:gd name="hf" fmla="val 1051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?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928926" y="4929198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071802" y="2214554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6000760" y="4929198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642910" y="3357562"/>
            <a:ext cx="1857388" cy="6429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зерно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3929058" y="3429000"/>
            <a:ext cx="1857388" cy="6429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?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7000892" y="3429000"/>
            <a:ext cx="1857388" cy="6429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соболь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857488" y="3643314"/>
            <a:ext cx="785818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6000760" y="3643314"/>
            <a:ext cx="785818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AG00317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214290"/>
            <a:ext cx="1500198" cy="142876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</a:t>
            </a:r>
            <a:r>
              <a:rPr lang="ru-RU" sz="5400" b="1" i="1" dirty="0" smtClean="0">
                <a:solidFill>
                  <a:srgbClr val="00B050"/>
                </a:solidFill>
              </a:rPr>
              <a:t> </a:t>
            </a:r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ли</a:t>
            </a:r>
            <a:r>
              <a:rPr lang="ru-RU" sz="5400" b="1" i="1" dirty="0" smtClean="0">
                <a:solidFill>
                  <a:srgbClr val="00B050"/>
                </a:solidFill>
              </a:rPr>
              <a:t> </a:t>
            </a:r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правда,</a:t>
            </a:r>
            <a:r>
              <a:rPr lang="ru-RU" sz="5400" b="1" i="1" dirty="0" smtClean="0">
                <a:solidFill>
                  <a:srgbClr val="00B050"/>
                </a:solidFill>
              </a:rPr>
              <a:t> </a:t>
            </a:r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</a:t>
            </a:r>
            <a:r>
              <a:rPr lang="ru-RU" sz="5400" b="1" i="1" dirty="0" smtClean="0">
                <a:solidFill>
                  <a:srgbClr val="00B050"/>
                </a:solidFill>
              </a:rPr>
              <a:t> </a:t>
            </a:r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ли</a:t>
            </a:r>
            <a:r>
              <a:rPr lang="ru-RU" sz="5400" b="1" i="1" dirty="0" smtClean="0">
                <a:solidFill>
                  <a:srgbClr val="00B050"/>
                </a:solidFill>
              </a:rPr>
              <a:t> </a:t>
            </a:r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ложь</a:t>
            </a:r>
            <a:endParaRPr lang="ru-RU" sz="5400" b="1" i="1" dirty="0">
              <a:solidFill>
                <a:srgbClr val="00B050"/>
              </a:solidFill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13" descr="Ins0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071678"/>
            <a:ext cx="3000396" cy="1938343"/>
          </a:xfrm>
          <a:prstGeom prst="rect">
            <a:avLst/>
          </a:prstGeom>
          <a:noFill/>
        </p:spPr>
      </p:pic>
      <p:pic>
        <p:nvPicPr>
          <p:cNvPr id="9" name="Picture 11" descr="BIG_Cat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428868"/>
            <a:ext cx="3321057" cy="26432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 txBox="1">
            <a:spLocks noGrp="1"/>
          </p:cNvSpPr>
          <p:nvPr>
            <p:ph sz="half" idx="4294967295"/>
          </p:nvPr>
        </p:nvSpPr>
        <p:spPr>
          <a:xfrm>
            <a:off x="3000364" y="785794"/>
            <a:ext cx="2857520" cy="45735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b="1" dirty="0" smtClean="0"/>
              <a:t>		</a:t>
            </a:r>
            <a:r>
              <a:rPr lang="ru-RU" sz="2400" b="1" dirty="0" smtClean="0"/>
              <a:t>1.</a:t>
            </a:r>
            <a:r>
              <a:rPr lang="ru-RU" dirty="0" smtClean="0"/>
              <a:t>	</a:t>
            </a:r>
            <a:r>
              <a:rPr lang="ru-RU" sz="2400" b="1" dirty="0" smtClean="0"/>
              <a:t>+</a:t>
            </a:r>
          </a:p>
          <a:p>
            <a:pPr lvl="2" algn="just">
              <a:buNone/>
            </a:pPr>
            <a:r>
              <a:rPr lang="ru-RU" sz="2400" b="1" dirty="0" smtClean="0"/>
              <a:t>2.	</a:t>
            </a:r>
            <a:r>
              <a:rPr lang="ru-RU" sz="3200" b="1" dirty="0" smtClean="0"/>
              <a:t>-  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sz="2400" b="1" dirty="0" smtClean="0"/>
              <a:t>3.</a:t>
            </a:r>
            <a:r>
              <a:rPr lang="ru-RU" dirty="0" smtClean="0"/>
              <a:t>	</a:t>
            </a:r>
            <a:r>
              <a:rPr lang="ru-RU" b="1" dirty="0" smtClean="0"/>
              <a:t>-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sz="2400" b="1" dirty="0" smtClean="0"/>
              <a:t>4.</a:t>
            </a:r>
            <a:r>
              <a:rPr lang="ru-RU" dirty="0" smtClean="0"/>
              <a:t>	</a:t>
            </a:r>
            <a:r>
              <a:rPr lang="ru-RU" b="1" dirty="0" smtClean="0"/>
              <a:t>-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sz="2400" b="1" dirty="0" smtClean="0"/>
              <a:t>5</a:t>
            </a:r>
            <a:r>
              <a:rPr lang="ru-RU" b="1" dirty="0" smtClean="0"/>
              <a:t>.</a:t>
            </a:r>
            <a:r>
              <a:rPr lang="ru-RU" dirty="0" smtClean="0"/>
              <a:t>	</a:t>
            </a:r>
            <a:r>
              <a:rPr lang="ru-RU" sz="2400" b="1" dirty="0" smtClean="0"/>
              <a:t>+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sz="2400" b="1" dirty="0" smtClean="0"/>
              <a:t>6</a:t>
            </a:r>
            <a:r>
              <a:rPr lang="ru-RU" b="1" dirty="0" smtClean="0"/>
              <a:t>.</a:t>
            </a:r>
            <a:r>
              <a:rPr lang="ru-RU" dirty="0" smtClean="0"/>
              <a:t>	</a:t>
            </a:r>
            <a:r>
              <a:rPr lang="ru-RU" sz="2400" b="1" dirty="0" smtClean="0"/>
              <a:t>+</a:t>
            </a:r>
          </a:p>
          <a:p>
            <a:pPr lvl="2" algn="just">
              <a:buNone/>
            </a:pPr>
            <a:r>
              <a:rPr lang="ru-RU" sz="2400" b="1" dirty="0" smtClean="0"/>
              <a:t>7.</a:t>
            </a:r>
            <a:r>
              <a:rPr lang="ru-RU" sz="2400" dirty="0" smtClean="0"/>
              <a:t>	</a:t>
            </a:r>
            <a:r>
              <a:rPr lang="ru-RU" b="1" dirty="0" smtClean="0"/>
              <a:t>-</a:t>
            </a:r>
          </a:p>
          <a:p>
            <a:endParaRPr lang="ru-RU" dirty="0"/>
          </a:p>
        </p:txBody>
      </p:sp>
      <p:pic>
        <p:nvPicPr>
          <p:cNvPr id="3" name="Picture 4" descr="stude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58" y="1357298"/>
            <a:ext cx="1944675" cy="3714776"/>
          </a:xfrm>
          <a:prstGeom prst="rect">
            <a:avLst/>
          </a:prstGeom>
          <a:noFill/>
          <a:ln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3429000"/>
            <a:ext cx="24384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tistard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286000" cy="319563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КРАСНАЯ КНИГА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Picture 4" descr="MCj042409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0"/>
            <a:ext cx="1697038" cy="1697037"/>
          </a:xfrm>
          <a:prstGeom prst="rect">
            <a:avLst/>
          </a:prstGeom>
          <a:noFill/>
        </p:spPr>
      </p:pic>
      <p:pic>
        <p:nvPicPr>
          <p:cNvPr id="5" name="Picture 9" descr="artic-0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74962"/>
            <a:ext cx="5688013" cy="3983038"/>
          </a:xfrm>
          <a:prstGeom prst="rect">
            <a:avLst/>
          </a:prstGeom>
          <a:noFill/>
        </p:spPr>
      </p:pic>
      <p:pic>
        <p:nvPicPr>
          <p:cNvPr id="6" name="Picture 11" descr="PINN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214554"/>
            <a:ext cx="4356100" cy="3267075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7" descr="MCj042409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88913"/>
            <a:ext cx="1697038" cy="1697037"/>
          </a:xfrm>
          <a:prstGeom prst="rect">
            <a:avLst/>
          </a:prstGeom>
          <a:noFill/>
        </p:spPr>
      </p:pic>
      <p:pic>
        <p:nvPicPr>
          <p:cNvPr id="6" name="Picture 5" descr="click?url=http%3A%2F%2Fww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60351"/>
            <a:ext cx="4752975" cy="3525840"/>
          </a:xfrm>
          <a:prstGeom prst="rect">
            <a:avLst/>
          </a:prstGeom>
          <a:noFill/>
        </p:spPr>
      </p:pic>
      <p:pic>
        <p:nvPicPr>
          <p:cNvPr id="7" name="Picture 4" descr="pion_3[1]"/>
          <p:cNvPicPr>
            <a:picLocks noChangeAspect="1" noChangeArrowheads="1"/>
          </p:cNvPicPr>
          <p:nvPr/>
        </p:nvPicPr>
        <p:blipFill>
          <a:blip r:embed="rId4" cstate="print"/>
          <a:srcRect b="3656"/>
          <a:stretch>
            <a:fillRect/>
          </a:stretch>
        </p:blipFill>
        <p:spPr bwMode="auto">
          <a:xfrm>
            <a:off x="323850" y="3500438"/>
            <a:ext cx="3960813" cy="3097212"/>
          </a:xfrm>
          <a:prstGeom prst="rect">
            <a:avLst/>
          </a:prstGeom>
          <a:noFill/>
        </p:spPr>
      </p:pic>
      <p:pic>
        <p:nvPicPr>
          <p:cNvPr id="8" name="Picture 6" descr="i[84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00438"/>
            <a:ext cx="4000528" cy="307181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Экологические проблемы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5143504" y="4286256"/>
          <a:ext cx="3357586" cy="2357478"/>
        </p:xfrm>
        <a:graphic>
          <a:graphicData uri="http://schemas.openxmlformats.org/presentationml/2006/ole">
            <p:oleObj spid="_x0000_s49153" name="Слайд" r:id="rId3" imgW="4570530" imgH="3427616" progId="PowerPoint.Slide.12">
              <p:embed/>
            </p:oleObj>
          </a:graphicData>
        </a:graphic>
      </p:graphicFrame>
      <p:pic>
        <p:nvPicPr>
          <p:cNvPr id="8" name="Picture 7" descr="4x4-03-mam01-5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286256"/>
            <a:ext cx="3489327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[4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357298"/>
            <a:ext cx="3429024" cy="24288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Рисунок 11" descr="Рисунок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357298"/>
            <a:ext cx="3286148" cy="2571768"/>
          </a:xfrm>
          <a:prstGeom prst="rect">
            <a:avLst/>
          </a:prstGeom>
          <a:noFill/>
        </p:spPr>
      </p:pic>
      <p:pic>
        <p:nvPicPr>
          <p:cNvPr id="13" name="Рисунок 12" descr="IMG_000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000372"/>
            <a:ext cx="1714512" cy="1571636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e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0918">
            <a:off x="316146" y="416658"/>
            <a:ext cx="3552839" cy="2738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5" descr="d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4431">
            <a:off x="465743" y="3752359"/>
            <a:ext cx="3457575" cy="2595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7" descr="d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6745">
            <a:off x="5101708" y="356782"/>
            <a:ext cx="3632641" cy="264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 descr="50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0114">
            <a:off x="4993759" y="3786000"/>
            <a:ext cx="3748141" cy="2509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4414" y="642918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	И в любое время года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	Хороша у нас природа.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	Хоть всю землю обойдёшь –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	Лучше Родины любимой,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	Краше места не найдёшь.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9504">
            <a:off x="5263237" y="3439031"/>
            <a:ext cx="3185885" cy="2664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82002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0171">
            <a:off x="1119581" y="3418299"/>
            <a:ext cx="2962154" cy="2583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1000100" y="1285860"/>
          <a:ext cx="7305675" cy="4724400"/>
        </p:xfrm>
        <a:graphic>
          <a:graphicData uri="http://schemas.openxmlformats.org/presentationml/2006/ole">
            <p:oleObj spid="_x0000_s51201" name="Слайд" r:id="rId4" imgW="4570530" imgH="3427616" progId="PowerPoint.Slide.12">
              <p:embed/>
            </p:oleObj>
          </a:graphicData>
        </a:graphic>
      </p:graphicFrame>
      <p:pic>
        <p:nvPicPr>
          <p:cNvPr id="4" name="Рисунок 3" descr="Рисунок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28604"/>
            <a:ext cx="2500330" cy="1500198"/>
          </a:xfrm>
          <a:prstGeom prst="rect">
            <a:avLst/>
          </a:prstGeom>
          <a:noFill/>
        </p:spPr>
      </p:pic>
      <p:pic>
        <p:nvPicPr>
          <p:cNvPr id="5" name="Рисунок 4" descr="pat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488" y="3071810"/>
            <a:ext cx="1714512" cy="3500462"/>
          </a:xfrm>
          <a:prstGeom prst="rect">
            <a:avLst/>
          </a:prstGeom>
          <a:noFill/>
        </p:spPr>
      </p:pic>
      <p:pic>
        <p:nvPicPr>
          <p:cNvPr id="6" name="Рисунок 5" descr="f0f55f72dd70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143116"/>
            <a:ext cx="1333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diamond/>
    <p:sndAc>
      <p:stSnd>
        <p:snd r:embed="rId3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УЗНАЙ ПРИРОДНУЮ ЗОНУ</a:t>
            </a:r>
            <a:endParaRPr lang="ru-RU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		</a:t>
            </a:r>
            <a:r>
              <a:rPr lang="ru-RU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УЗНАЙ  ПРИРОДНУЮ  ЗОНУ</a:t>
            </a: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	Это </a:t>
            </a:r>
            <a:r>
              <a:rPr lang="ru-RU" b="1" dirty="0" err="1" smtClean="0"/>
              <a:t>безлесая</a:t>
            </a:r>
            <a:r>
              <a:rPr lang="ru-RU" b="1" dirty="0" smtClean="0"/>
              <a:t> заболоченная равнина на севере нашей страны. Природа здесь сурова. Зима долгая (7-8 месяцев), холодная (мороз -50 градусов). Дуют сильные ветры. Лето короткое, прохладное. Зимой два месяца длится полярная ночь. </a:t>
            </a:r>
            <a:endParaRPr lang="ru-RU" b="1" dirty="0"/>
          </a:p>
        </p:txBody>
      </p:sp>
      <p:pic>
        <p:nvPicPr>
          <p:cNvPr id="4" name="Рисунок 3" descr="AG00317_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286256"/>
            <a:ext cx="2000264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2у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4536" r="4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flat">
            <a:solidFill>
              <a:schemeClr val="hlink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2928926" y="6143644"/>
            <a:ext cx="2714644" cy="42862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Зона тундры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9631" y="2928934"/>
            <a:ext cx="1638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4789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3200" b="1" i="1" dirty="0" smtClean="0"/>
          </a:p>
          <a:p>
            <a:endParaRPr lang="ru-RU" sz="3200" b="1" i="1" dirty="0" smtClean="0"/>
          </a:p>
          <a:p>
            <a:r>
              <a:rPr lang="ru-RU" sz="3200" b="1" i="1" dirty="0" smtClean="0"/>
              <a:t>	Это южная природная зона, небольшая по 	площади. Здесь редко бывают дожди. 	Лето 	продолжительное, очень жаркое 	и  сухое, температура воздуха в тени +40 	градусов. Зима короткая и 	холодная. 	Поверхность этой зоны 	покрыта 	барханами, которые 	постоянно 	передвигаются. </a:t>
            </a:r>
          </a:p>
          <a:p>
            <a:endParaRPr lang="ru-RU" sz="3200" b="1" i="1" dirty="0" smtClean="0"/>
          </a:p>
          <a:p>
            <a:endParaRPr lang="ru-RU" sz="3200" b="1" i="1" dirty="0" smtClean="0"/>
          </a:p>
          <a:p>
            <a:endParaRPr lang="ru-RU" sz="3200" b="1" i="1" dirty="0" smtClean="0"/>
          </a:p>
          <a:p>
            <a:endParaRPr lang="ru-RU" sz="3200" b="1" i="1" dirty="0" smtClean="0"/>
          </a:p>
          <a:p>
            <a:r>
              <a:rPr lang="ru-RU" sz="3200" b="1" i="1" dirty="0" smtClean="0"/>
              <a:t> </a:t>
            </a:r>
            <a:endParaRPr lang="ru-RU" sz="3200" b="1" i="1" dirty="0"/>
          </a:p>
        </p:txBody>
      </p:sp>
      <p:pic>
        <p:nvPicPr>
          <p:cNvPr id="6" name="Рисунок 5" descr="AG00317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3643314"/>
            <a:ext cx="1928794" cy="242889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effec8433a5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6146" r="61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143240" y="5715016"/>
            <a:ext cx="3286148" cy="7143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Зона пустынь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Значительная часть поверхности здесь покрыта ледниками. Зима долгая и суровая, лето короткое и холодное. Среди растений господствуют мхи и лишайники. Цветковые растения встречаются редко. Среди животных преобладают те, которых кормит море. На скалистых берегах летом размещаются птичьи базары.</a:t>
            </a:r>
          </a:p>
          <a:p>
            <a:endParaRPr lang="ru-RU" sz="3200" b="1" i="1" dirty="0" smtClean="0">
              <a:solidFill>
                <a:schemeClr val="bg1"/>
              </a:solidFill>
            </a:endParaRPr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8" name="Рисунок 7" descr="AG00317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4571984"/>
            <a:ext cx="1928826" cy="228601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6143644"/>
            <a:ext cx="5486400" cy="5000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</a:t>
            </a:r>
            <a:r>
              <a:rPr lang="ru-RU" sz="3200" b="1" dirty="0" smtClean="0"/>
              <a:t> 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Арктических</a:t>
            </a:r>
            <a:r>
              <a:rPr lang="ru-RU" sz="3200" b="1" dirty="0" smtClean="0"/>
              <a:t> 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пустынь</a:t>
            </a:r>
            <a:endParaRPr lang="ru-RU" sz="3200" b="1" dirty="0"/>
          </a:p>
        </p:txBody>
      </p:sp>
      <p:pic>
        <p:nvPicPr>
          <p:cNvPr id="5" name="Picture 14" descr="title">
            <a:hlinkClick r:id="rId2" action="ppaction://hlinkfile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8778" r="8778"/>
          <a:stretch>
            <a:fillRect/>
          </a:stretch>
        </p:blipFill>
        <p:spPr bwMode="auto">
          <a:xfrm>
            <a:off x="500034" y="214290"/>
            <a:ext cx="8215370" cy="5643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47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928934"/>
            <a:ext cx="2286016" cy="207170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1374</TotalTime>
  <Words>287</Words>
  <Application>Microsoft Office PowerPoint</Application>
  <PresentationFormat>Экран (4:3)</PresentationFormat>
  <Paragraphs>139</Paragraphs>
  <Slides>38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Слайд</vt:lpstr>
      <vt:lpstr>Аристова Татьяна Васильевна   учитель начальных классов       </vt:lpstr>
      <vt:lpstr>ПРИРОДНЫЕ ЗОНЫ РОССИИ</vt:lpstr>
      <vt:lpstr>ЗАДАЧИ УРОКА:</vt:lpstr>
      <vt:lpstr>УЗНАЙ ПРИРОДНУЮ ЗОНУ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КТО ГДЕ ЖИВЁТ?</vt:lpstr>
      <vt:lpstr>КТО ГДЕ ЖИВЁТ?</vt:lpstr>
      <vt:lpstr>РЕШИ ЗАДАЧИ</vt:lpstr>
      <vt:lpstr>Что за растения?</vt:lpstr>
      <vt:lpstr>Кто лишний?</vt:lpstr>
      <vt:lpstr>ЦЕПИ ПИТАНИЯ</vt:lpstr>
      <vt:lpstr>То ли правда, то ли ложь</vt:lpstr>
      <vt:lpstr>Слайд 32</vt:lpstr>
      <vt:lpstr> КРАСНАЯ КНИГА</vt:lpstr>
      <vt:lpstr>Слайд 34</vt:lpstr>
      <vt:lpstr>Экологические проблемы</vt:lpstr>
      <vt:lpstr>Слайд 36</vt:lpstr>
      <vt:lpstr>Слайд 37</vt:lpstr>
      <vt:lpstr>Слайд 38</vt:lpstr>
    </vt:vector>
  </TitlesOfParts>
  <Company>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ПРИРОДНЫЕ ЗОНЫ РОССИИ</dc:title>
  <dc:creator>1</dc:creator>
  <cp:lastModifiedBy>школа</cp:lastModifiedBy>
  <cp:revision>57</cp:revision>
  <dcterms:created xsi:type="dcterms:W3CDTF">2010-11-21T13:47:37Z</dcterms:created>
  <dcterms:modified xsi:type="dcterms:W3CDTF">2011-01-26T05:31:28Z</dcterms:modified>
</cp:coreProperties>
</file>