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13" r:id="rId2"/>
  </p:sldMasterIdLst>
  <p:notesMasterIdLst>
    <p:notesMasterId r:id="rId12"/>
  </p:notesMasterIdLst>
  <p:sldIdLst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8BA"/>
    <a:srgbClr val="990000"/>
    <a:srgbClr val="FFFFAB"/>
    <a:srgbClr val="FFD3BD"/>
    <a:srgbClr val="660066"/>
    <a:srgbClr val="FFFAF7"/>
    <a:srgbClr val="0000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10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75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5DED91-B344-4E19-9751-66435904406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0312BD-A5F1-4096-95AB-68FB3C4DC81F}" type="slidenum">
              <a:rPr lang="ru-RU"/>
              <a:pPr/>
              <a:t>1</a:t>
            </a:fld>
            <a:endParaRPr lang="ru-RU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31C30-5710-4350-B6BD-8B7C1DBD72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A01AB-09C2-43DB-8C67-2C4C2FDEC0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7AB60-5FB7-48E8-B12D-B2DBBF87E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698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576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15770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15770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5770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770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77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770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5770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5770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FDBFC297-6EF6-4ED5-8B9C-DEE3350DC6B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5770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A9EB8-6DFE-477A-947D-DE02BEC030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E48EF-B9B9-4425-B645-F38430F9A4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2F51E-82C3-47D0-9422-7FC9A7C994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3ACB55-912C-4686-8D5A-C6CBB6C1C4A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F8563-4C4A-4A81-AFD5-9F7D09F055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AE870-BD76-4BA4-B960-1D061D8D21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E9BE2-6E4D-413D-9993-A9FFE2ECEA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A91A-B80C-4377-905F-B156DA251D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BF2EE-ED47-41F7-B50F-CBDC3412B6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52D40-82FD-48DF-A5B9-DCD4D723A6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5320B-35C1-46EE-B7CE-2358E07459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D4B18-ACDD-4841-9AA5-3CCE54EB90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81B6B-66D9-4A99-B75A-A52B5F855E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826C8-9C83-41CB-B473-192545BF7F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BB678-E666-4F25-94AC-8256F3CA5F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21BC3-00DD-4BE6-99DE-19F6935F8A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17D4D-0266-4386-87E1-5411D9B958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DB2FB-88A5-43BC-8661-5DBBF8D34B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21D429-1292-4660-A7ED-C56658CD12A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67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5667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5667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667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15667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5667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668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5668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6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6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ru-RU"/>
          </a:p>
        </p:txBody>
      </p:sp>
      <p:sp>
        <p:nvSpPr>
          <p:cNvPr id="156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56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5E73EC16-F92F-4389-B04D-FDE77C4C0F9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92150"/>
            <a:ext cx="8229600" cy="44116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                                                    </a:t>
            </a:r>
            <a:r>
              <a:rPr 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7 класс</a:t>
            </a:r>
          </a:p>
          <a:p>
            <a:pPr>
              <a:buFont typeface="Wingdings" pitchFamily="2" charset="2"/>
              <a:buNone/>
            </a:pPr>
            <a:endParaRPr lang="ru-RU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r>
              <a:rPr lang="ru-RU"/>
              <a:t>    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                          </a:t>
            </a:r>
            <a:r>
              <a:rPr 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Тема урока:  </a:t>
            </a:r>
          </a:p>
          <a:p>
            <a:pPr>
              <a:buFont typeface="Wingdings" pitchFamily="2" charset="2"/>
              <a:buNone/>
            </a:pPr>
            <a:r>
              <a:rPr lang="ru-RU"/>
              <a:t>      Подготовка  к сочинению – описанию</a:t>
            </a:r>
          </a:p>
          <a:p>
            <a:pPr>
              <a:buFont typeface="Wingdings" pitchFamily="2" charset="2"/>
              <a:buNone/>
            </a:pPr>
            <a:r>
              <a:rPr lang="ru-RU"/>
              <a:t>                          «Петух»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476250"/>
            <a:ext cx="8229600" cy="4411663"/>
          </a:xfrm>
        </p:spPr>
        <p:txBody>
          <a:bodyPr/>
          <a:lstStyle/>
          <a:p>
            <a:r>
              <a:rPr lang="ru-RU"/>
              <a:t>Запишите слова, которые пришли на ум, когда читали слово «петух».</a:t>
            </a:r>
          </a:p>
          <a:p>
            <a:pPr>
              <a:buFontTx/>
              <a:buNone/>
            </a:pPr>
            <a:endParaRPr lang="ru-RU" sz="1900"/>
          </a:p>
          <a:p>
            <a:pPr>
              <a:buFontTx/>
              <a:buNone/>
            </a:pPr>
            <a:r>
              <a:rPr lang="ru-RU" sz="1900"/>
              <a:t>  </a:t>
            </a:r>
            <a:r>
              <a:rPr lang="ru-RU" sz="2600" i="1"/>
              <a:t>Фрейм – схема №1</a:t>
            </a:r>
          </a:p>
        </p:txBody>
      </p:sp>
      <p:graphicFrame>
        <p:nvGraphicFramePr>
          <p:cNvPr id="72720" name="Group 16"/>
          <p:cNvGraphicFramePr>
            <a:graphicFrameLocks noGrp="1"/>
          </p:cNvGraphicFramePr>
          <p:nvPr/>
        </p:nvGraphicFramePr>
        <p:xfrm>
          <a:off x="2051050" y="3068638"/>
          <a:ext cx="2903538" cy="1441450"/>
        </p:xfrm>
        <a:graphic>
          <a:graphicData uri="http://schemas.openxmlformats.org/drawingml/2006/table">
            <a:tbl>
              <a:tblPr/>
              <a:tblGrid>
                <a:gridCol w="2903538"/>
              </a:tblGrid>
              <a:tr h="144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ПЕТУХ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2717" name="Line 13"/>
          <p:cNvSpPr>
            <a:spLocks noChangeShapeType="1"/>
          </p:cNvSpPr>
          <p:nvPr/>
        </p:nvSpPr>
        <p:spPr bwMode="auto">
          <a:xfrm flipV="1">
            <a:off x="5364163" y="2636838"/>
            <a:ext cx="1439862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2718" name="Line 14"/>
          <p:cNvSpPr>
            <a:spLocks noChangeShapeType="1"/>
          </p:cNvSpPr>
          <p:nvPr/>
        </p:nvSpPr>
        <p:spPr bwMode="auto">
          <a:xfrm flipV="1">
            <a:off x="5508625" y="3573463"/>
            <a:ext cx="2159000" cy="144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2719" name="Line 15"/>
          <p:cNvSpPr>
            <a:spLocks noChangeShapeType="1"/>
          </p:cNvSpPr>
          <p:nvPr/>
        </p:nvSpPr>
        <p:spPr bwMode="auto">
          <a:xfrm>
            <a:off x="5364163" y="4437063"/>
            <a:ext cx="1368425" cy="1428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1295400"/>
          </a:xfrm>
        </p:spPr>
        <p:txBody>
          <a:bodyPr/>
          <a:lstStyle/>
          <a:p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Петух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362950" cy="5078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Петушок золотой гребешок</a:t>
            </a:r>
          </a:p>
          <a:p>
            <a:pPr>
              <a:lnSpc>
                <a:spcPct val="90000"/>
              </a:lnSpc>
            </a:pPr>
            <a:r>
              <a:rPr lang="ru-RU" sz="2800"/>
              <a:t>Ку-ка-ре-ку</a:t>
            </a:r>
          </a:p>
          <a:p>
            <a:pPr>
              <a:lnSpc>
                <a:spcPct val="90000"/>
              </a:lnSpc>
            </a:pPr>
            <a:r>
              <a:rPr lang="ru-RU" sz="2800"/>
              <a:t>Петуший гребешок.</a:t>
            </a:r>
          </a:p>
          <a:p>
            <a:pPr>
              <a:lnSpc>
                <a:spcPct val="90000"/>
              </a:lnSpc>
            </a:pPr>
            <a:r>
              <a:rPr lang="ru-RU" sz="2800"/>
              <a:t>Петушиный бой</a:t>
            </a:r>
          </a:p>
          <a:p>
            <a:pPr>
              <a:lnSpc>
                <a:spcPct val="90000"/>
              </a:lnSpc>
            </a:pPr>
            <a:r>
              <a:rPr lang="ru-RU" sz="2800"/>
              <a:t>Петушиться</a:t>
            </a:r>
          </a:p>
          <a:p>
            <a:pPr>
              <a:lnSpc>
                <a:spcPct val="90000"/>
              </a:lnSpc>
            </a:pPr>
            <a:r>
              <a:rPr lang="ru-RU" sz="2800"/>
              <a:t>Ходить петухом</a:t>
            </a:r>
          </a:p>
          <a:p>
            <a:pPr>
              <a:lnSpc>
                <a:spcPct val="90000"/>
              </a:lnSpc>
            </a:pPr>
            <a:r>
              <a:rPr lang="ru-RU" sz="2800"/>
              <a:t>«Петя»</a:t>
            </a:r>
          </a:p>
          <a:p>
            <a:pPr>
              <a:lnSpc>
                <a:spcPct val="90000"/>
              </a:lnSpc>
            </a:pPr>
            <a:r>
              <a:rPr lang="ru-RU" sz="2800"/>
              <a:t>Встать до петухов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800" b="1" i="1">
                <a:solidFill>
                  <a:schemeClr val="accent2"/>
                </a:solidFill>
              </a:rPr>
              <a:t>Как вы думаете, от какого слова произошло слово «петух»?</a:t>
            </a:r>
            <a:r>
              <a:rPr lang="ru-RU" sz="2800"/>
              <a:t> (Петух – «певец». От глагола «петь»).</a:t>
            </a:r>
            <a:r>
              <a:rPr lang="en-US" sz="2800"/>
              <a:t> </a:t>
            </a:r>
            <a:r>
              <a:rPr lang="ru-RU" sz="2800"/>
              <a:t>Объясните значение слова «петушиться», фразеологизма «ходить петухом».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085137" cy="5203825"/>
          </a:xfrm>
        </p:spPr>
        <p:txBody>
          <a:bodyPr/>
          <a:lstStyle/>
          <a:p>
            <a:r>
              <a:rPr lang="ru-RU"/>
              <a:t>В какой последовательности автор описывает внешний вид петуха?</a:t>
            </a:r>
          </a:p>
        </p:txBody>
      </p:sp>
      <p:sp>
        <p:nvSpPr>
          <p:cNvPr id="77856" name="Line 32"/>
          <p:cNvSpPr>
            <a:spLocks noChangeShapeType="1"/>
          </p:cNvSpPr>
          <p:nvPr/>
        </p:nvSpPr>
        <p:spPr bwMode="auto">
          <a:xfrm flipV="1">
            <a:off x="5435600" y="3284538"/>
            <a:ext cx="1225550" cy="714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55" name="Line 31"/>
          <p:cNvSpPr>
            <a:spLocks noChangeShapeType="1"/>
          </p:cNvSpPr>
          <p:nvPr/>
        </p:nvSpPr>
        <p:spPr bwMode="auto">
          <a:xfrm>
            <a:off x="4859338" y="4365625"/>
            <a:ext cx="2808287" cy="1008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54" name="Line 30"/>
          <p:cNvSpPr>
            <a:spLocks noChangeShapeType="1"/>
          </p:cNvSpPr>
          <p:nvPr/>
        </p:nvSpPr>
        <p:spPr bwMode="auto">
          <a:xfrm flipH="1" flipV="1">
            <a:off x="5580063" y="4221163"/>
            <a:ext cx="1944687" cy="431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57" name="Rectangle 33"/>
          <p:cNvSpPr>
            <a:spLocks noChangeArrowheads="1"/>
          </p:cNvSpPr>
          <p:nvPr/>
        </p:nvSpPr>
        <p:spPr bwMode="auto">
          <a:xfrm>
            <a:off x="3394075" y="3186113"/>
            <a:ext cx="914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77859" name="Rectangle 35"/>
          <p:cNvSpPr>
            <a:spLocks noChangeArrowheads="1"/>
          </p:cNvSpPr>
          <p:nvPr/>
        </p:nvSpPr>
        <p:spPr bwMode="auto">
          <a:xfrm>
            <a:off x="3419475" y="3167063"/>
            <a:ext cx="18415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00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>
                <a:latin typeface="Times New Roman" pitchFamily="18" charset="0"/>
                <a:cs typeface="Times New Roman" pitchFamily="18" charset="0"/>
              </a:rPr>
            </a:br>
            <a:endParaRPr lang="ru-RU" sz="1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/>
          </a:p>
        </p:txBody>
      </p:sp>
      <p:graphicFrame>
        <p:nvGraphicFramePr>
          <p:cNvPr id="77899" name="Group 75"/>
          <p:cNvGraphicFramePr>
            <a:graphicFrameLocks noGrp="1"/>
          </p:cNvGraphicFramePr>
          <p:nvPr/>
        </p:nvGraphicFramePr>
        <p:xfrm>
          <a:off x="2268538" y="2708275"/>
          <a:ext cx="2592387" cy="1944688"/>
        </p:xfrm>
        <a:graphic>
          <a:graphicData uri="http://schemas.openxmlformats.org/drawingml/2006/table">
            <a:tbl>
              <a:tblPr/>
              <a:tblGrid>
                <a:gridCol w="2592387"/>
              </a:tblGrid>
              <a:tr h="194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Петух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7880" name="Line 56"/>
          <p:cNvSpPr>
            <a:spLocks noChangeShapeType="1"/>
          </p:cNvSpPr>
          <p:nvPr/>
        </p:nvSpPr>
        <p:spPr bwMode="auto">
          <a:xfrm flipH="1">
            <a:off x="4932363" y="2492375"/>
            <a:ext cx="431800" cy="144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81" name="Line 57"/>
          <p:cNvSpPr>
            <a:spLocks noChangeShapeType="1"/>
          </p:cNvSpPr>
          <p:nvPr/>
        </p:nvSpPr>
        <p:spPr bwMode="auto">
          <a:xfrm flipH="1">
            <a:off x="5364163" y="2708275"/>
            <a:ext cx="576262" cy="144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84" name="Rectangle 60"/>
          <p:cNvSpPr>
            <a:spLocks noChangeArrowheads="1"/>
          </p:cNvSpPr>
          <p:nvPr/>
        </p:nvSpPr>
        <p:spPr bwMode="auto">
          <a:xfrm rot="1461747" flipH="1">
            <a:off x="5219700" y="1773238"/>
            <a:ext cx="736600" cy="762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4400"/>
              <a:t>☼</a:t>
            </a:r>
          </a:p>
        </p:txBody>
      </p:sp>
      <p:sp>
        <p:nvSpPr>
          <p:cNvPr id="77886" name="Rectangle 62"/>
          <p:cNvSpPr>
            <a:spLocks noChangeArrowheads="1"/>
          </p:cNvSpPr>
          <p:nvPr/>
        </p:nvSpPr>
        <p:spPr bwMode="auto">
          <a:xfrm>
            <a:off x="1476375" y="4581525"/>
            <a:ext cx="222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 </a:t>
            </a:r>
          </a:p>
        </p:txBody>
      </p:sp>
      <p:sp>
        <p:nvSpPr>
          <p:cNvPr id="77887" name="Rectangle 63"/>
          <p:cNvSpPr>
            <a:spLocks noChangeArrowheads="1"/>
          </p:cNvSpPr>
          <p:nvPr/>
        </p:nvSpPr>
        <p:spPr bwMode="auto">
          <a:xfrm>
            <a:off x="4379913" y="32464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 </a:t>
            </a:r>
          </a:p>
        </p:txBody>
      </p:sp>
      <p:sp>
        <p:nvSpPr>
          <p:cNvPr id="77888" name="Rectangle 64"/>
          <p:cNvSpPr>
            <a:spLocks noChangeArrowheads="1"/>
          </p:cNvSpPr>
          <p:nvPr/>
        </p:nvSpPr>
        <p:spPr bwMode="auto">
          <a:xfrm>
            <a:off x="6011863" y="2349500"/>
            <a:ext cx="522287" cy="7620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/>
              <a:t>◘</a:t>
            </a:r>
          </a:p>
        </p:txBody>
      </p:sp>
      <p:sp>
        <p:nvSpPr>
          <p:cNvPr id="77889" name="Line 65"/>
          <p:cNvSpPr>
            <a:spLocks noChangeShapeType="1"/>
          </p:cNvSpPr>
          <p:nvPr/>
        </p:nvSpPr>
        <p:spPr bwMode="auto">
          <a:xfrm flipH="1">
            <a:off x="5580063" y="3860800"/>
            <a:ext cx="11525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90" name="Rectangle 66"/>
          <p:cNvSpPr>
            <a:spLocks noChangeArrowheads="1"/>
          </p:cNvSpPr>
          <p:nvPr/>
        </p:nvSpPr>
        <p:spPr bwMode="auto">
          <a:xfrm>
            <a:off x="4379913" y="32464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 </a:t>
            </a:r>
          </a:p>
        </p:txBody>
      </p:sp>
      <p:sp>
        <p:nvSpPr>
          <p:cNvPr id="77892" name="Rectangle 68"/>
          <p:cNvSpPr>
            <a:spLocks noChangeArrowheads="1"/>
          </p:cNvSpPr>
          <p:nvPr/>
        </p:nvSpPr>
        <p:spPr bwMode="auto">
          <a:xfrm rot="10827457" flipV="1">
            <a:off x="6732588" y="2852738"/>
            <a:ext cx="577850" cy="82391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800"/>
              <a:t>●</a:t>
            </a:r>
          </a:p>
        </p:txBody>
      </p:sp>
      <p:sp>
        <p:nvSpPr>
          <p:cNvPr id="77893" name="Rectangle 69"/>
          <p:cNvSpPr>
            <a:spLocks noChangeArrowheads="1"/>
          </p:cNvSpPr>
          <p:nvPr/>
        </p:nvSpPr>
        <p:spPr bwMode="auto">
          <a:xfrm>
            <a:off x="4356100" y="32131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  </a:t>
            </a:r>
          </a:p>
        </p:txBody>
      </p:sp>
      <p:sp>
        <p:nvSpPr>
          <p:cNvPr id="77894" name="Rectangle 70"/>
          <p:cNvSpPr>
            <a:spLocks noChangeArrowheads="1"/>
          </p:cNvSpPr>
          <p:nvPr/>
        </p:nvSpPr>
        <p:spPr bwMode="auto">
          <a:xfrm rot="10320640" flipV="1">
            <a:off x="6948488" y="3716338"/>
            <a:ext cx="503237" cy="7620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/>
              <a:t>¤</a:t>
            </a: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7596188" y="4292600"/>
            <a:ext cx="504825" cy="762000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4400"/>
              <a:t>♥</a:t>
            </a:r>
          </a:p>
        </p:txBody>
      </p:sp>
      <p:sp>
        <p:nvSpPr>
          <p:cNvPr id="77896" name="Rectangle 72"/>
          <p:cNvSpPr>
            <a:spLocks noChangeArrowheads="1"/>
          </p:cNvSpPr>
          <p:nvPr/>
        </p:nvSpPr>
        <p:spPr bwMode="auto">
          <a:xfrm flipH="1">
            <a:off x="7667625" y="5229225"/>
            <a:ext cx="617538" cy="7620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/>
              <a:t> </a:t>
            </a:r>
            <a:r>
              <a:rPr lang="ru-RU" sz="4400"/>
              <a:t>◊</a:t>
            </a:r>
            <a:r>
              <a:rPr lang="ru-RU" sz="2800"/>
              <a:t> </a:t>
            </a:r>
          </a:p>
        </p:txBody>
      </p:sp>
      <p:sp>
        <p:nvSpPr>
          <p:cNvPr id="77898" name="Rectangle 74"/>
          <p:cNvSpPr>
            <a:spLocks noChangeArrowheads="1"/>
          </p:cNvSpPr>
          <p:nvPr/>
        </p:nvSpPr>
        <p:spPr bwMode="auto">
          <a:xfrm>
            <a:off x="611188" y="1628775"/>
            <a:ext cx="2922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i="1"/>
              <a:t>Фрейм – схема №2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F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411663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/>
            </a:r>
            <a:br>
              <a:rPr lang="ru-RU"/>
            </a:br>
            <a:endParaRPr lang="ru-RU"/>
          </a:p>
        </p:txBody>
      </p:sp>
      <p:graphicFrame>
        <p:nvGraphicFramePr>
          <p:cNvPr id="78873" name="Group 25"/>
          <p:cNvGraphicFramePr>
            <a:graphicFrameLocks noGrp="1"/>
          </p:cNvGraphicFramePr>
          <p:nvPr/>
        </p:nvGraphicFramePr>
        <p:xfrm>
          <a:off x="1908175" y="1844675"/>
          <a:ext cx="1943100" cy="1800225"/>
        </p:xfrm>
        <a:graphic>
          <a:graphicData uri="http://schemas.openxmlformats.org/drawingml/2006/table">
            <a:tbl>
              <a:tblPr/>
              <a:tblGrid>
                <a:gridCol w="1943100"/>
              </a:tblGrid>
              <a:tr h="180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Петух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4787900" y="620713"/>
            <a:ext cx="1511300" cy="762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/>
              <a:t>☼</a:t>
            </a:r>
            <a:r>
              <a:rPr lang="ru-RU" sz="2800"/>
              <a:t> </a:t>
            </a:r>
            <a:r>
              <a:rPr 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шея</a:t>
            </a:r>
          </a:p>
        </p:txBody>
      </p:sp>
      <p:sp>
        <p:nvSpPr>
          <p:cNvPr id="78860" name="Rectangle 12"/>
          <p:cNvSpPr>
            <a:spLocks noChangeArrowheads="1"/>
          </p:cNvSpPr>
          <p:nvPr/>
        </p:nvSpPr>
        <p:spPr bwMode="auto">
          <a:xfrm>
            <a:off x="5508625" y="1412875"/>
            <a:ext cx="1665288" cy="7620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◘</a:t>
            </a:r>
            <a:r>
              <a:rPr lang="ru-RU" sz="2800"/>
              <a:t> </a:t>
            </a:r>
            <a:r>
              <a:rPr 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спина</a:t>
            </a:r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6300788" y="2276475"/>
            <a:ext cx="1655762" cy="7620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/>
              <a:t>●</a:t>
            </a:r>
            <a:r>
              <a:rPr 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хвост</a:t>
            </a:r>
          </a:p>
        </p:txBody>
      </p:sp>
      <p:sp>
        <p:nvSpPr>
          <p:cNvPr id="78864" name="Rectangle 16"/>
          <p:cNvSpPr>
            <a:spLocks noChangeArrowheads="1"/>
          </p:cNvSpPr>
          <p:nvPr/>
        </p:nvSpPr>
        <p:spPr bwMode="auto">
          <a:xfrm>
            <a:off x="6732588" y="3141663"/>
            <a:ext cx="1800225" cy="7620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/>
              <a:t>¤</a:t>
            </a:r>
            <a:r>
              <a:rPr 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осанка</a:t>
            </a:r>
          </a:p>
        </p:txBody>
      </p:sp>
      <p:sp>
        <p:nvSpPr>
          <p:cNvPr id="78865" name="Rectangle 17"/>
          <p:cNvSpPr>
            <a:spLocks noChangeArrowheads="1"/>
          </p:cNvSpPr>
          <p:nvPr/>
        </p:nvSpPr>
        <p:spPr bwMode="auto">
          <a:xfrm rot="10806513" flipV="1">
            <a:off x="6588125" y="3927475"/>
            <a:ext cx="1871663" cy="762000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4400"/>
              <a:t>♥ </a:t>
            </a:r>
            <a:r>
              <a:rPr 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грудь</a:t>
            </a:r>
            <a:r>
              <a:rPr 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78866" name="Rectangle 18"/>
          <p:cNvSpPr>
            <a:spLocks noChangeArrowheads="1"/>
          </p:cNvSpPr>
          <p:nvPr/>
        </p:nvSpPr>
        <p:spPr bwMode="auto">
          <a:xfrm>
            <a:off x="5795963" y="4724400"/>
            <a:ext cx="1800225" cy="7620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/>
              <a:t>◊</a:t>
            </a:r>
            <a:r>
              <a:rPr lang="ru-RU" sz="2800"/>
              <a:t> </a:t>
            </a:r>
            <a:r>
              <a:rPr 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лапы</a:t>
            </a:r>
          </a:p>
        </p:txBody>
      </p:sp>
      <p:sp>
        <p:nvSpPr>
          <p:cNvPr id="78867" name="Line 19"/>
          <p:cNvSpPr>
            <a:spLocks noChangeShapeType="1"/>
          </p:cNvSpPr>
          <p:nvPr/>
        </p:nvSpPr>
        <p:spPr bwMode="auto">
          <a:xfrm flipV="1">
            <a:off x="3995738" y="1844675"/>
            <a:ext cx="13684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68" name="Line 20"/>
          <p:cNvSpPr>
            <a:spLocks noChangeShapeType="1"/>
          </p:cNvSpPr>
          <p:nvPr/>
        </p:nvSpPr>
        <p:spPr bwMode="auto">
          <a:xfrm flipV="1">
            <a:off x="3635375" y="1268413"/>
            <a:ext cx="13684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69" name="Line 21"/>
          <p:cNvSpPr>
            <a:spLocks noChangeShapeType="1"/>
          </p:cNvSpPr>
          <p:nvPr/>
        </p:nvSpPr>
        <p:spPr bwMode="auto">
          <a:xfrm flipV="1">
            <a:off x="4140200" y="2565400"/>
            <a:ext cx="1944688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70" name="Line 22"/>
          <p:cNvSpPr>
            <a:spLocks noChangeShapeType="1"/>
          </p:cNvSpPr>
          <p:nvPr/>
        </p:nvSpPr>
        <p:spPr bwMode="auto">
          <a:xfrm>
            <a:off x="4211638" y="3213100"/>
            <a:ext cx="266541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71" name="Line 23"/>
          <p:cNvSpPr>
            <a:spLocks noChangeShapeType="1"/>
          </p:cNvSpPr>
          <p:nvPr/>
        </p:nvSpPr>
        <p:spPr bwMode="auto">
          <a:xfrm>
            <a:off x="4140200" y="3860800"/>
            <a:ext cx="237648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72" name="Line 24"/>
          <p:cNvSpPr>
            <a:spLocks noChangeShapeType="1"/>
          </p:cNvSpPr>
          <p:nvPr/>
        </p:nvSpPr>
        <p:spPr bwMode="auto">
          <a:xfrm>
            <a:off x="3348038" y="4149725"/>
            <a:ext cx="1368425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301037" cy="5975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Создайте «поле» описанных автором деталей.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i="1"/>
              <a:t>  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i="1"/>
              <a:t>                                                 Фрейм – рисунок №3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i="1"/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/>
              <a:t>                </a:t>
            </a:r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☼ ☼  </a:t>
            </a:r>
            <a:r>
              <a:rPr lang="ru-RU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☼</a:t>
            </a:r>
            <a:r>
              <a:rPr lang="ru-RU" sz="4000"/>
              <a:t>                   </a:t>
            </a:r>
            <a:r>
              <a:rPr lang="ru-RU" sz="6000">
                <a:solidFill>
                  <a:srgbClr val="00FF00"/>
                </a:solidFill>
              </a:rPr>
              <a:t>●</a:t>
            </a:r>
            <a:r>
              <a:rPr lang="ru-RU" sz="4400">
                <a:solidFill>
                  <a:srgbClr val="00FF00"/>
                </a:solidFill>
              </a:rPr>
              <a:t>●●●●●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4000"/>
              <a:t>                        </a:t>
            </a:r>
            <a:r>
              <a:rPr lang="en-US" sz="4000">
                <a:solidFill>
                  <a:srgbClr val="00CCFF"/>
                </a:solidFill>
              </a:rPr>
              <a:t>¤</a:t>
            </a:r>
            <a:r>
              <a:rPr lang="ru-RU" sz="4000">
                <a:solidFill>
                  <a:srgbClr val="00CCFF"/>
                </a:solidFill>
              </a:rPr>
              <a:t> </a:t>
            </a:r>
            <a:r>
              <a:rPr lang="en-US" sz="5400">
                <a:solidFill>
                  <a:srgbClr val="00CCFF"/>
                </a:solidFill>
              </a:rPr>
              <a:t>¤</a:t>
            </a:r>
            <a:r>
              <a:rPr lang="ru-RU" sz="1600"/>
              <a:t>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/>
              <a:t>          </a:t>
            </a:r>
            <a:r>
              <a:rPr lang="ru-RU" sz="4000">
                <a:solidFill>
                  <a:srgbClr val="009900"/>
                </a:solidFill>
              </a:rPr>
              <a:t>♥ </a:t>
            </a:r>
            <a:r>
              <a:rPr lang="ru-RU" sz="5400">
                <a:solidFill>
                  <a:srgbClr val="009900"/>
                </a:solidFill>
              </a:rPr>
              <a:t>♥</a:t>
            </a:r>
            <a:r>
              <a:rPr lang="ru-RU" sz="4000">
                <a:solidFill>
                  <a:srgbClr val="009900"/>
                </a:solidFill>
              </a:rPr>
              <a:t> ♥</a:t>
            </a:r>
            <a:r>
              <a:rPr lang="ru-RU" sz="1600"/>
              <a:t>                                          </a:t>
            </a:r>
            <a:r>
              <a:rPr lang="ru-RU" sz="4000">
                <a:solidFill>
                  <a:srgbClr val="660066"/>
                </a:solidFill>
              </a:rPr>
              <a:t>◘ </a:t>
            </a:r>
            <a:r>
              <a:rPr lang="ru-RU" sz="6600">
                <a:solidFill>
                  <a:srgbClr val="660066"/>
                </a:solidFill>
              </a:rPr>
              <a:t>◘</a:t>
            </a:r>
            <a:r>
              <a:rPr lang="ru-RU" sz="4000">
                <a:solidFill>
                  <a:srgbClr val="660066"/>
                </a:solidFill>
              </a:rPr>
              <a:t> ◘ ◘  ◘</a:t>
            </a:r>
            <a:r>
              <a:rPr lang="ru-RU" sz="1600"/>
              <a:t>                      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4800"/>
              <a:t>            </a:t>
            </a:r>
            <a:r>
              <a:rPr lang="ru-RU" sz="4800" b="1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◊ ◊ ◊ </a:t>
            </a:r>
            <a:r>
              <a:rPr lang="ru-RU" sz="7200" b="1">
                <a:solidFill>
                  <a:srgbClr val="FF99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◊</a:t>
            </a:r>
            <a:r>
              <a:rPr lang="ru-RU" sz="720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7200"/>
          </a:p>
          <a:p>
            <a:pPr>
              <a:lnSpc>
                <a:spcPct val="80000"/>
              </a:lnSpc>
              <a:buFontTx/>
              <a:buNone/>
            </a:pPr>
            <a:endParaRPr lang="ru-RU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Внешний вид петуха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ШЕЯ – </a:t>
            </a:r>
            <a:r>
              <a:rPr lang="ru-RU" sz="2400">
                <a:solidFill>
                  <a:srgbClr val="009900"/>
                </a:solidFill>
              </a:rPr>
              <a:t>ожерелье</a:t>
            </a:r>
            <a:r>
              <a:rPr lang="ru-RU" sz="2400"/>
              <a:t> – </a:t>
            </a:r>
            <a:r>
              <a:rPr lang="ru-RU" sz="2400">
                <a:solidFill>
                  <a:srgbClr val="FF0000"/>
                </a:solidFill>
              </a:rPr>
              <a:t>огненное</a:t>
            </a:r>
          </a:p>
          <a:p>
            <a:pPr>
              <a:lnSpc>
                <a:spcPct val="90000"/>
              </a:lnSpc>
            </a:pPr>
            <a:r>
              <a:rPr lang="ru-RU" sz="2400"/>
              <a:t>СПИНА – </a:t>
            </a:r>
            <a:r>
              <a:rPr lang="ru-RU" sz="2400">
                <a:solidFill>
                  <a:srgbClr val="FF0000"/>
                </a:solidFill>
              </a:rPr>
              <a:t>серая</a:t>
            </a:r>
            <a:r>
              <a:rPr lang="ru-RU" sz="2400"/>
              <a:t> – </a:t>
            </a:r>
            <a:r>
              <a:rPr lang="ru-RU" sz="2400">
                <a:solidFill>
                  <a:srgbClr val="FF0000"/>
                </a:solidFill>
              </a:rPr>
              <a:t>пестринки </a:t>
            </a:r>
            <a:r>
              <a:rPr lang="ru-RU" sz="2400"/>
              <a:t>– </a:t>
            </a:r>
            <a:r>
              <a:rPr lang="ru-RU" sz="2400">
                <a:solidFill>
                  <a:schemeClr val="accent2"/>
                </a:solidFill>
              </a:rPr>
              <a:t>мелкие</a:t>
            </a:r>
            <a:r>
              <a:rPr lang="ru-RU" sz="2400"/>
              <a:t> – </a:t>
            </a:r>
            <a:r>
              <a:rPr lang="ru-RU" sz="2400">
                <a:solidFill>
                  <a:srgbClr val="FF0000"/>
                </a:solidFill>
              </a:rPr>
              <a:t>белые</a:t>
            </a:r>
          </a:p>
          <a:p>
            <a:pPr>
              <a:lnSpc>
                <a:spcPct val="90000"/>
              </a:lnSpc>
            </a:pPr>
            <a:r>
              <a:rPr lang="ru-RU" sz="2400"/>
              <a:t>ХВОСТ – </a:t>
            </a:r>
            <a:r>
              <a:rPr lang="ru-RU" sz="2400">
                <a:solidFill>
                  <a:srgbClr val="660066"/>
                </a:solidFill>
              </a:rPr>
              <a:t>пышный</a:t>
            </a:r>
            <a:r>
              <a:rPr lang="ru-RU" sz="2400"/>
              <a:t> – перья – </a:t>
            </a:r>
            <a:r>
              <a:rPr lang="ru-RU" sz="2400">
                <a:solidFill>
                  <a:schemeClr val="accent2"/>
                </a:solidFill>
              </a:rPr>
              <a:t>длинные</a:t>
            </a:r>
            <a:r>
              <a:rPr lang="ru-RU" sz="2400"/>
              <a:t> – </a:t>
            </a:r>
            <a:r>
              <a:rPr lang="ru-RU" sz="2400">
                <a:solidFill>
                  <a:srgbClr val="009900"/>
                </a:solidFill>
              </a:rPr>
              <a:t>серпообразные</a:t>
            </a:r>
            <a:r>
              <a:rPr lang="ru-RU" sz="2400"/>
              <a:t> – </a:t>
            </a:r>
            <a:r>
              <a:rPr lang="ru-RU" sz="2400">
                <a:solidFill>
                  <a:srgbClr val="FF0000"/>
                </a:solidFill>
              </a:rPr>
              <a:t>сине-черные</a:t>
            </a:r>
          </a:p>
          <a:p>
            <a:pPr>
              <a:lnSpc>
                <a:spcPct val="90000"/>
              </a:lnSpc>
            </a:pPr>
            <a:r>
              <a:rPr lang="ru-RU" sz="2400"/>
              <a:t>Держаться – </a:t>
            </a:r>
            <a:r>
              <a:rPr lang="ru-RU" sz="2400">
                <a:solidFill>
                  <a:srgbClr val="660066"/>
                </a:solidFill>
              </a:rPr>
              <a:t>гордо</a:t>
            </a:r>
          </a:p>
          <a:p>
            <a:pPr>
              <a:lnSpc>
                <a:spcPct val="90000"/>
              </a:lnSpc>
            </a:pPr>
            <a:r>
              <a:rPr lang="ru-RU" sz="2400"/>
              <a:t>ГРУДЬ - </a:t>
            </a:r>
            <a:r>
              <a:rPr lang="ru-RU" sz="2400">
                <a:solidFill>
                  <a:schemeClr val="accent2"/>
                </a:solidFill>
              </a:rPr>
              <a:t>широкая</a:t>
            </a:r>
            <a:r>
              <a:rPr lang="ru-RU" sz="2400"/>
              <a:t> – </a:t>
            </a:r>
            <a:r>
              <a:rPr lang="ru-RU" sz="2400">
                <a:solidFill>
                  <a:srgbClr val="FF0000"/>
                </a:solidFill>
              </a:rPr>
              <a:t>отливающая бронзой</a:t>
            </a:r>
          </a:p>
          <a:p>
            <a:pPr>
              <a:lnSpc>
                <a:spcPct val="90000"/>
              </a:lnSpc>
            </a:pPr>
            <a:r>
              <a:rPr lang="ru-RU" sz="2400"/>
              <a:t>ЛАПЫ – шпоры – </a:t>
            </a:r>
            <a:r>
              <a:rPr lang="ru-RU" sz="2400">
                <a:solidFill>
                  <a:srgbClr val="009900"/>
                </a:solidFill>
              </a:rPr>
              <a:t>загнутые</a:t>
            </a:r>
            <a:r>
              <a:rPr lang="ru-RU" sz="2400"/>
              <a:t> – </a:t>
            </a:r>
            <a:r>
              <a:rPr lang="ru-RU" sz="2400">
                <a:solidFill>
                  <a:srgbClr val="660066"/>
                </a:solidFill>
              </a:rPr>
              <a:t>острые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Какие признаки петуха показывает автор? (Ученики красят совпадающие признаки одним цветом).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Ответ: цвет, размер, форма, качество.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  </a:t>
            </a:r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Размышление о слове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                 </a:t>
            </a: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Фрейм – сценарий</a:t>
            </a:r>
          </a:p>
          <a:p>
            <a:pPr>
              <a:buFontTx/>
              <a:buChar char="-"/>
            </a:pPr>
            <a:r>
              <a:rPr lang="ru-RU"/>
              <a:t>Слово</a:t>
            </a:r>
          </a:p>
          <a:p>
            <a:pPr>
              <a:buFontTx/>
              <a:buChar char="-"/>
            </a:pPr>
            <a:r>
              <a:rPr lang="ru-RU"/>
              <a:t>Значение слова </a:t>
            </a:r>
          </a:p>
          <a:p>
            <a:pPr>
              <a:buFontTx/>
              <a:buChar char="-"/>
            </a:pPr>
            <a:r>
              <a:rPr lang="ru-RU"/>
              <a:t>Образ</a:t>
            </a:r>
          </a:p>
          <a:p>
            <a:pPr>
              <a:buFontTx/>
              <a:buChar char="-"/>
            </a:pPr>
            <a:r>
              <a:rPr lang="ru-RU"/>
              <a:t>Изобразительно – выразительное средство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Фрейм - алгоритм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Как удается автору описать действия петуха?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    1) Как петух  </a:t>
            </a:r>
            <a:r>
              <a:rPr lang="ru-RU" sz="3600">
                <a:solidFill>
                  <a:srgbClr val="660066"/>
                </a:solidFill>
              </a:rPr>
              <a:t>-------------</a:t>
            </a:r>
            <a:r>
              <a:rPr lang="ru-RU"/>
              <a:t>? (… двигался)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  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    2) Как петух </a:t>
            </a:r>
            <a:r>
              <a:rPr lang="ru-RU" sz="3600">
                <a:solidFill>
                  <a:srgbClr val="990000"/>
                </a:solidFill>
              </a:rPr>
              <a:t>========</a:t>
            </a:r>
            <a:r>
              <a:rPr lang="ru-RU"/>
              <a:t>? (…вел себя во время боя)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    3) Как петух </a:t>
            </a:r>
            <a:r>
              <a:rPr lang="ru-RU" sz="3600">
                <a:solidFill>
                  <a:srgbClr val="006600"/>
                </a:solidFill>
              </a:rPr>
              <a:t>_________</a:t>
            </a:r>
            <a:r>
              <a:rPr lang="ru-RU"/>
              <a:t>? (…при этом выглядел)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Words>302</Words>
  <Application>Microsoft Office PowerPoint</Application>
  <PresentationFormat>Экран (4:3)</PresentationFormat>
  <Paragraphs>79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Wingdings</vt:lpstr>
      <vt:lpstr>Times New Roman</vt:lpstr>
      <vt:lpstr>Оформление по умолчанию</vt:lpstr>
      <vt:lpstr>Капсулы</vt:lpstr>
      <vt:lpstr>Слайд 1</vt:lpstr>
      <vt:lpstr>Слайд 2</vt:lpstr>
      <vt:lpstr>Петух</vt:lpstr>
      <vt:lpstr>Слайд 4</vt:lpstr>
      <vt:lpstr>Слайд 5</vt:lpstr>
      <vt:lpstr>Слайд 6</vt:lpstr>
      <vt:lpstr>Внешний вид петуха</vt:lpstr>
      <vt:lpstr>     Размышление о слове</vt:lpstr>
      <vt:lpstr>  Фрейм - алгоритм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Фреймовый подход к тексту как средство интенсификации процесса работы над текстом</dc:title>
  <dc:creator>Александра</dc:creator>
  <cp:lastModifiedBy>Екатерина</cp:lastModifiedBy>
  <cp:revision>34</cp:revision>
  <dcterms:created xsi:type="dcterms:W3CDTF">2010-11-29T12:22:13Z</dcterms:created>
  <dcterms:modified xsi:type="dcterms:W3CDTF">2011-03-10T13:54:57Z</dcterms:modified>
</cp:coreProperties>
</file>