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82" r:id="rId5"/>
    <p:sldId id="277" r:id="rId6"/>
    <p:sldId id="293" r:id="rId7"/>
    <p:sldId id="295" r:id="rId8"/>
    <p:sldId id="269" r:id="rId9"/>
    <p:sldId id="296" r:id="rId10"/>
    <p:sldId id="262" r:id="rId11"/>
    <p:sldId id="289" r:id="rId12"/>
    <p:sldId id="283" r:id="rId13"/>
    <p:sldId id="259" r:id="rId14"/>
    <p:sldId id="297" r:id="rId15"/>
    <p:sldId id="287" r:id="rId16"/>
    <p:sldId id="286" r:id="rId17"/>
    <p:sldId id="290" r:id="rId18"/>
    <p:sldId id="271" r:id="rId19"/>
    <p:sldId id="291" r:id="rId20"/>
    <p:sldId id="292" r:id="rId21"/>
    <p:sldId id="298" r:id="rId22"/>
    <p:sldId id="294" r:id="rId23"/>
    <p:sldId id="276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3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-fotki.yandex.ru/get/4/my-archives.5/0_1ace0_4aed2539_XL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www.nationalgalleries.org/media_collection/6/NG%20420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hyperlink" Target="http://www.britishpictures.com/photos2/pics/byron.jpg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hyperlink" Target="http://img716.imageshack.us/img716/4118/0017d6dd88801428881105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6.jpeg"/><Relationship Id="rId3" Type="http://schemas.openxmlformats.org/officeDocument/2006/relationships/hyperlink" Target="http://upload.wikimedia.org/wikipedia/commons/a/a5/Carolinelamb.jpg" TargetMode="External"/><Relationship Id="rId7" Type="http://schemas.openxmlformats.org/officeDocument/2006/relationships/hyperlink" Target="http://en.wikipedia.org/wiki/Augusta_Leigh" TargetMode="External"/><Relationship Id="rId12" Type="http://schemas.openxmlformats.org/officeDocument/2006/relationships/image" Target="../media/image65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11" Type="http://schemas.openxmlformats.org/officeDocument/2006/relationships/hyperlink" Target="http://en.wikipedia.org/wiki/File:Teresa,_Contessa_Guiccioli.gif" TargetMode="External"/><Relationship Id="rId5" Type="http://schemas.openxmlformats.org/officeDocument/2006/relationships/hyperlink" Target="http://upload.wikimedia.org/wikipedia/commons/4/49/Jane_elizabeth_countess-of-oxford1797_john_hoppner.jpg" TargetMode="External"/><Relationship Id="rId10" Type="http://schemas.openxmlformats.org/officeDocument/2006/relationships/image" Target="../media/image64.jpeg"/><Relationship Id="rId4" Type="http://schemas.openxmlformats.org/officeDocument/2006/relationships/image" Target="../media/image61.jpeg"/><Relationship Id="rId9" Type="http://schemas.openxmlformats.org/officeDocument/2006/relationships/hyperlink" Target="http://upload.wikimedia.org/wikipedia/commons/d/d7/Claire_Clairmont,_by_Amelia_Curran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://pics.livejournal.com/melanyja/pic/0012xa88/s640x480" TargetMode="External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larin.com/blogfiles/mdossantos/berni.gif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hyperlink" Target="http://img-fotki.yandex.ru/get/3004/dvdtalk.6/0_1ca30_3cdd1e2f_XL" TargetMode="External"/><Relationship Id="rId4" Type="http://schemas.openxmlformats.org/officeDocument/2006/relationships/image" Target="../media/image7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yaki.net/uploads/posts/2007-10/1191815774_9.jpg" TargetMode="External"/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2" Type="http://schemas.openxmlformats.org/officeDocument/2006/relationships/hyperlink" Target="http://pics.livejournal.com/prorog/pic/0001ax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e.rian.ru/images/25722/10/257221042.jpg" TargetMode="External"/><Relationship Id="rId11" Type="http://schemas.openxmlformats.org/officeDocument/2006/relationships/image" Target="../media/image85.jpeg"/><Relationship Id="rId5" Type="http://schemas.openxmlformats.org/officeDocument/2006/relationships/image" Target="../media/image82.jpeg"/><Relationship Id="rId10" Type="http://schemas.openxmlformats.org/officeDocument/2006/relationships/hyperlink" Target="http://copypast.ru/ol.php?http://www.radikal.ru" TargetMode="External"/><Relationship Id="rId4" Type="http://schemas.openxmlformats.org/officeDocument/2006/relationships/hyperlink" Target="http://img.liveinternet.ru/images/attach/1/9682/9682243_0004.jpg" TargetMode="External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hyperlink" Target="http://www.zoovet.ru/pet/4666.jpg" TargetMode="External"/><Relationship Id="rId3" Type="http://schemas.openxmlformats.org/officeDocument/2006/relationships/image" Target="../media/image86.jpeg"/><Relationship Id="rId7" Type="http://schemas.openxmlformats.org/officeDocument/2006/relationships/hyperlink" Target="http://s011.radikal.ru/i315/1010/e2/b8e987eb78a3.jpg" TargetMode="External"/><Relationship Id="rId12" Type="http://schemas.openxmlformats.org/officeDocument/2006/relationships/image" Target="../media/image91.jpeg"/><Relationship Id="rId2" Type="http://schemas.openxmlformats.org/officeDocument/2006/relationships/hyperlink" Target="http://www.bananas.org/gallery/watermark.php?file=36281&amp;size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11" Type="http://schemas.openxmlformats.org/officeDocument/2006/relationships/hyperlink" Target="http://h.ua/gallery/b/5/3/30078_12380598590.jpg" TargetMode="External"/><Relationship Id="rId5" Type="http://schemas.openxmlformats.org/officeDocument/2006/relationships/image" Target="../media/image87.jpeg"/><Relationship Id="rId10" Type="http://schemas.openxmlformats.org/officeDocument/2006/relationships/image" Target="../media/image90.jpeg"/><Relationship Id="rId4" Type="http://schemas.openxmlformats.org/officeDocument/2006/relationships/hyperlink" Target="http://dic.academic.ru/pictures/wiki/files/115/65bcad81366b669604d5071bba580929.JPG" TargetMode="External"/><Relationship Id="rId9" Type="http://schemas.openxmlformats.org/officeDocument/2006/relationships/hyperlink" Target="http://club.foto.ua/uploads/photos/51/51874_2.jpeg" TargetMode="External"/><Relationship Id="rId14" Type="http://schemas.openxmlformats.org/officeDocument/2006/relationships/image" Target="../media/image9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www.pentaxnews.ru/img/photos/10017-sr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bibliotekar.ru/Kdelakrua/12.files/image00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hyperlink" Target="http://botinok.co.il/upload/show.php?pic=854d3519bbdc123a8e1a39f9996ec84b_ByronMessolonghi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s.ru/art/literature/poetry/contemporary/byron/byron_261971184_tonnel.gif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image" Target="../media/image100.jpeg"/><Relationship Id="rId7" Type="http://schemas.openxmlformats.org/officeDocument/2006/relationships/hyperlink" Target="http://www.pushkinskijdom.ru/Portals/0/Gallery/Album/9/big247.jpg" TargetMode="External"/><Relationship Id="rId2" Type="http://schemas.openxmlformats.org/officeDocument/2006/relationships/hyperlink" Target="http://img-fotki.yandex.ru/get/3001/navarkh.b/0_1c46f_a214710e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b-web.ru/feb/lermenc/lre-vkl/lre464.htm" TargetMode="External"/><Relationship Id="rId5" Type="http://schemas.openxmlformats.org/officeDocument/2006/relationships/hyperlink" Target="http://ru.wikipedia.7val.com/wiki/&#1051;&#1077;&#1088;&#1084;&#1086;&#1085;&#1090;&#1086;&#1074;,_&#1052;&#1080;&#1093;&#1072;&#1080;&#1083;_&#1070;&#1088;&#1100;&#1077;&#1074;&#1080;&#1095;" TargetMode="External"/><Relationship Id="rId4" Type="http://schemas.openxmlformats.org/officeDocument/2006/relationships/hyperlink" Target="http://www.hram.serednikovo.ru/news/6_01_2007/jpg_rihgt14.html" TargetMode="External"/><Relationship Id="rId9" Type="http://schemas.openxmlformats.org/officeDocument/2006/relationships/hyperlink" Target="http://learnhistory.org.uk/cpp/luddite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drugoi/pic/00s6x4e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://feb-web.ru/feb/lermont/pictures/PLM-148-.jp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hyperlink" Target="http://ega-math.narod.ru/Reid/Tales/IMG/Lermont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hyperlink" Target="http://www.hram.serednikovo.ru/news/6_01_2007/big14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s.igougo.com/images/p342338-East_Coast_Scotland-The_north_sea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www.grosvenorprints.com/jpegs/1490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hyperlink" Target="http://en.wikipedia.org/wiki/File:CaptainByron.jpg" TargetMode="Externa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1zoom.ru/big2/48/179843-2004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dic.academic.ru/pictures/wiki/files/70/Findlater_Castl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ruskino.ru/film/8518/kadr/2384.jpg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upload.wikimedia.org/wikipedia/commons/7/73/Luddite.jpg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learnhistory.org.uk/cpp/LudditesSmashingLoomLarge.jpg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3501008"/>
            <a:ext cx="5076056" cy="2907754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>“</a:t>
            </a:r>
            <a:r>
              <a:rPr lang="ru-RU" sz="4900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>... Нет, я не Байрон.</a:t>
            </a:r>
            <a:r>
              <a:rPr lang="en-US" sz="4900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>”</a:t>
            </a:r>
            <a:r>
              <a:rPr lang="ru-RU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/>
            </a:r>
            <a:br>
              <a:rPr lang="ru-RU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</a:br>
            <a:r>
              <a:rPr lang="ru-RU" sz="3200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>Зайцева Е.И</a:t>
            </a:r>
            <a:br>
              <a:rPr lang="ru-RU" sz="3200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</a:br>
            <a:r>
              <a:rPr lang="ru-RU" sz="3200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>ГОУ ЦО 1432</a:t>
            </a:r>
            <a:r>
              <a:rPr lang="ru-RU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  <a:t/>
            </a:r>
            <a:br>
              <a:rPr lang="ru-RU" i="1" dirty="0" smtClean="0">
                <a:latin typeface="Segoe Script" pitchFamily="34" charset="0"/>
                <a:ea typeface="Batang" pitchFamily="18" charset="-127"/>
                <a:cs typeface="Angsana New" pitchFamily="18" charset="-34"/>
              </a:rPr>
            </a:br>
            <a:endParaRPr lang="ru-RU" i="1" dirty="0">
              <a:latin typeface="Segoe Script" pitchFamily="34" charset="0"/>
              <a:ea typeface="Batang" pitchFamily="18" charset="-127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358382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0211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6128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Segoe Script" pitchFamily="34" charset="0"/>
              </a:rPr>
              <a:t>Поэтический вечер, посвященный </a:t>
            </a:r>
          </a:p>
          <a:p>
            <a:r>
              <a:rPr lang="ru-RU" sz="2400" i="1" dirty="0" smtClean="0">
                <a:latin typeface="Segoe Script" pitchFamily="34" charset="0"/>
              </a:rPr>
              <a:t>творчеству  </a:t>
            </a:r>
          </a:p>
          <a:p>
            <a:r>
              <a:rPr lang="ru-RU" sz="2400" i="1" dirty="0" smtClean="0">
                <a:latin typeface="Segoe Script" pitchFamily="34" charset="0"/>
              </a:rPr>
              <a:t>М.Ю .Лермонтова и Д,Г. Байрона</a:t>
            </a:r>
            <a:endParaRPr lang="ru-RU" sz="2400" i="1" dirty="0"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Freestyle Script" pitchFamily="66" charset="0"/>
              </a:rPr>
              <a:t>“But words are things…”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6907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687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2347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Там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, где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,</a:t>
            </a:r>
            <a:endParaRPr lang="en-US" sz="2800" dirty="0" smtClean="0">
              <a:latin typeface="Mistral" pitchFamily="66" charset="0"/>
              <a:cs typeface="Andalus" pitchFamily="18" charset="-78"/>
            </a:endParaRPr>
          </a:p>
          <a:p>
            <a:r>
              <a:rPr lang="ru-RU" sz="2800" dirty="0" smtClean="0">
                <a:latin typeface="Mistral" pitchFamily="66" charset="0"/>
                <a:cs typeface="Andalus" pitchFamily="18" charset="-78"/>
              </a:rPr>
              <a:t> </a:t>
            </a:r>
            <a:r>
              <a:rPr lang="ru-RU" sz="2800" dirty="0" err="1" smtClean="0">
                <a:latin typeface="Mistral" pitchFamily="66" charset="0"/>
                <a:cs typeface="Andalus" pitchFamily="18" charset="-78"/>
              </a:rPr>
              <a:t>сливаяся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, шумят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,</a:t>
            </a:r>
            <a:endParaRPr lang="en-US" sz="2800" dirty="0" smtClean="0">
              <a:latin typeface="Mistral" pitchFamily="66" charset="0"/>
              <a:cs typeface="Andalus" pitchFamily="18" charset="-78"/>
            </a:endParaRPr>
          </a:p>
          <a:p>
            <a:r>
              <a:rPr lang="ru-RU" sz="2800" dirty="0" smtClean="0">
                <a:latin typeface="Mistral" pitchFamily="66" charset="0"/>
                <a:cs typeface="Andalus" pitchFamily="18" charset="-78"/>
              </a:rPr>
              <a:t> 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Обнявшись, </a:t>
            </a:r>
            <a:endParaRPr lang="en-US" sz="2800" dirty="0" smtClean="0">
              <a:latin typeface="Mistral" pitchFamily="66" charset="0"/>
              <a:cs typeface="Andalus" pitchFamily="18" charset="-78"/>
            </a:endParaRPr>
          </a:p>
          <a:p>
            <a:r>
              <a:rPr lang="ru-RU" sz="2800" dirty="0" smtClean="0">
                <a:latin typeface="Mistral" pitchFamily="66" charset="0"/>
                <a:cs typeface="Andalus" pitchFamily="18" charset="-78"/>
              </a:rPr>
              <a:t>будто 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две сестры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,</a:t>
            </a:r>
            <a:endParaRPr lang="en-US" sz="2800" dirty="0" smtClean="0">
              <a:latin typeface="Mistral" pitchFamily="66" charset="0"/>
              <a:cs typeface="Andalus" pitchFamily="18" charset="-78"/>
            </a:endParaRPr>
          </a:p>
          <a:p>
            <a:r>
              <a:rPr lang="ru-RU" sz="2800" dirty="0" smtClean="0">
                <a:latin typeface="Mistral" pitchFamily="66" charset="0"/>
                <a:cs typeface="Andalus" pitchFamily="18" charset="-78"/>
              </a:rPr>
              <a:t> 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Струи </a:t>
            </a:r>
            <a:r>
              <a:rPr lang="ru-RU" sz="2800" dirty="0" err="1" smtClean="0">
                <a:latin typeface="Mistral" pitchFamily="66" charset="0"/>
                <a:cs typeface="Andalus" pitchFamily="18" charset="-78"/>
              </a:rPr>
              <a:t>Арагвы</a:t>
            </a:r>
            <a:endParaRPr lang="en-US" sz="2800" dirty="0" smtClean="0">
              <a:latin typeface="Mistral" pitchFamily="66" charset="0"/>
              <a:cs typeface="Andalus" pitchFamily="18" charset="-78"/>
            </a:endParaRPr>
          </a:p>
          <a:p>
            <a:r>
              <a:rPr lang="ru-RU" sz="2800" dirty="0" smtClean="0">
                <a:latin typeface="Mistral" pitchFamily="66" charset="0"/>
                <a:cs typeface="Andalus" pitchFamily="18" charset="-78"/>
              </a:rPr>
              <a:t> </a:t>
            </a:r>
            <a:r>
              <a:rPr lang="ru-RU" sz="2800" dirty="0" smtClean="0">
                <a:latin typeface="Mistral" pitchFamily="66" charset="0"/>
                <a:cs typeface="Andalus" pitchFamily="18" charset="-78"/>
              </a:rPr>
              <a:t>и Куры.."</a:t>
            </a:r>
            <a:endParaRPr lang="ru-RU" sz="2800" dirty="0">
              <a:latin typeface="Mistral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3" descr="D:\ДОКУМЕНТЫ 2010\сценарии\lermontov&amp;byron\Lre24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6" descr="D:\ДОКУМЕНТЫ 2010\сценарии\lermontov&amp;byron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13" descr="D:\ДОКУМЕНТЫ 2010\сценарии\lermontov&amp;byron\3-153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4664"/>
            <a:ext cx="5615136" cy="5838780"/>
          </a:xfrm>
          <a:prstGeom prst="rect">
            <a:avLst/>
          </a:prstGeom>
          <a:noFill/>
        </p:spPr>
      </p:pic>
      <p:pic>
        <p:nvPicPr>
          <p:cNvPr id="9" name="Picture 14" descr="D:\ДОКУМЕНТЫ 2010\сценарии\lermontov&amp;byron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5845964" cy="6858000"/>
          </a:xfrm>
          <a:prstGeom prst="rect">
            <a:avLst/>
          </a:prstGeom>
          <a:noFill/>
        </p:spPr>
      </p:pic>
      <p:pic>
        <p:nvPicPr>
          <p:cNvPr id="10" name="Picture 15" descr="D:\ДОКУМЕНТЫ 2010\сценарии\lermontov&amp;byron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491"/>
            <a:ext cx="9144000" cy="6758509"/>
          </a:xfrm>
          <a:prstGeom prst="rect">
            <a:avLst/>
          </a:prstGeom>
          <a:noFill/>
        </p:spPr>
      </p:pic>
      <p:pic>
        <p:nvPicPr>
          <p:cNvPr id="11" name="Picture 3" descr="D:\ДОКУМЕНТЫ 2010\сценарии\lermontov&amp;byron\hyj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484784"/>
            <a:ext cx="4536504" cy="373727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 М. Лермонтов, 1825год. 13 июня. На Горячих водах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186808" cy="4320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Тифлис. Рисунок М.Ю. </a:t>
            </a:r>
            <a:r>
              <a:rPr lang="ru-RU" sz="1800" b="1" dirty="0" smtClean="0">
                <a:cs typeface="Andalus" pitchFamily="18" charset="-78"/>
              </a:rPr>
              <a:t>Лермонтова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1026" name="Picture 2" descr="Тифлис. Рисунок М.Ю. Лермонт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5040560" cy="42508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8104" y="62068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ndalus" pitchFamily="18" charset="-78"/>
              </a:rPr>
              <a:t>Крестовая гора</a:t>
            </a:r>
            <a:endParaRPr lang="ru-RU" b="1" dirty="0">
              <a:cs typeface="Andalus" pitchFamily="18" charset="-78"/>
            </a:endParaRPr>
          </a:p>
        </p:txBody>
      </p:sp>
      <p:pic>
        <p:nvPicPr>
          <p:cNvPr id="5" name="Picture 2" descr="Крестовая го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4763471" cy="3942185"/>
          </a:xfrm>
          <a:prstGeom prst="rect">
            <a:avLst/>
          </a:prstGeom>
          <a:noFill/>
        </p:spPr>
      </p:pic>
      <p:pic>
        <p:nvPicPr>
          <p:cNvPr id="6" name="Picture 2" descr="Эльбру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132856"/>
            <a:ext cx="5884155" cy="35379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92280" y="170080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cs typeface="Andalus" pitchFamily="18" charset="-78"/>
              </a:rPr>
              <a:t>Эльбрус</a:t>
            </a:r>
            <a:endParaRPr lang="ru-RU" b="1" dirty="0">
              <a:cs typeface="Andalus" pitchFamily="18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068960"/>
            <a:ext cx="5364088" cy="332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093296"/>
            <a:ext cx="428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Военно-Грузинская дорога близ Мцх</a:t>
            </a:r>
            <a:r>
              <a:rPr lang="ru-RU" b="1" dirty="0" smtClean="0">
                <a:solidFill>
                  <a:srgbClr val="FF0000"/>
                </a:solidFill>
              </a:rPr>
              <a:t>еты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0"/>
            <a:ext cx="1403648" cy="179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stral" pitchFamily="66" charset="0"/>
              </a:rPr>
              <a:t>They have much in common…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9014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6021288"/>
            <a:ext cx="3095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Байрон в албанском костюме</a:t>
            </a:r>
            <a:endParaRPr lang="ru-RU" dirty="0"/>
          </a:p>
        </p:txBody>
      </p:sp>
      <p:pic>
        <p:nvPicPr>
          <p:cNvPr id="24580" name="Picture 4" descr="Картинка 28 из 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278" y="1988840"/>
            <a:ext cx="2264205" cy="3593976"/>
          </a:xfrm>
          <a:prstGeom prst="rect">
            <a:avLst/>
          </a:prstGeom>
          <a:noFill/>
        </p:spPr>
      </p:pic>
      <p:pic>
        <p:nvPicPr>
          <p:cNvPr id="24582" name="Picture 6" descr="Картинка 23 из 3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1988840"/>
            <a:ext cx="2273190" cy="359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Mistral" pitchFamily="66" charset="0"/>
              </a:rPr>
              <a:t>Mad, Bad and Dangerous to Know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2957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Картинка 320 из 45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26458"/>
            <a:ext cx="2160240" cy="33362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717032"/>
            <a:ext cx="1656184" cy="27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а 473 из 459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573016"/>
            <a:ext cx="3439343" cy="294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istral" pitchFamily="66" charset="0"/>
              </a:rPr>
              <a:t>Byron’s Muses</a:t>
            </a:r>
            <a:endParaRPr lang="ru-RU" sz="5400" dirty="0">
              <a:latin typeface="Mistral" pitchFamily="66" charset="0"/>
            </a:endParaRPr>
          </a:p>
        </p:txBody>
      </p:sp>
      <p:pic>
        <p:nvPicPr>
          <p:cNvPr id="45060" name="Picture 4" descr="File:Carolinelam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1"/>
            <a:ext cx="1728192" cy="3238849"/>
          </a:xfrm>
          <a:prstGeom prst="rect">
            <a:avLst/>
          </a:prstGeom>
          <a:noFill/>
        </p:spPr>
      </p:pic>
      <p:pic>
        <p:nvPicPr>
          <p:cNvPr id="45062" name="Picture 6" descr="File:Jane elizabeth countess-of-oxford1797 john hoppn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060848"/>
            <a:ext cx="2939253" cy="36526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5949280"/>
            <a:ext cx="149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7" action="ppaction://hlinkfile" tooltip="Augusta Leigh"/>
              </a:rPr>
              <a:t>Augusta Leigh</a:t>
            </a:r>
            <a:endParaRPr lang="en-GB" dirty="0"/>
          </a:p>
        </p:txBody>
      </p:sp>
      <p:pic>
        <p:nvPicPr>
          <p:cNvPr id="45066" name="Picture 10" descr="http://upload.wikimedia.org/wikipedia/commons/d/de/Annabella_Byron_%281792-1860%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988840"/>
            <a:ext cx="2619375" cy="3505200"/>
          </a:xfrm>
          <a:prstGeom prst="rect">
            <a:avLst/>
          </a:prstGeom>
          <a:noFill/>
        </p:spPr>
      </p:pic>
      <p:pic>
        <p:nvPicPr>
          <p:cNvPr id="45068" name="Picture 12" descr="File:Claire Clairmont, by Amelia Curra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3746689"/>
            <a:ext cx="3168352" cy="3111311"/>
          </a:xfrm>
          <a:prstGeom prst="rect">
            <a:avLst/>
          </a:prstGeom>
          <a:noFill/>
        </p:spPr>
      </p:pic>
      <p:pic>
        <p:nvPicPr>
          <p:cNvPr id="45070" name="Picture 14" descr="Teresa, Contessa Guiccioli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332656"/>
            <a:ext cx="1905000" cy="2943225"/>
          </a:xfrm>
          <a:prstGeom prst="rect">
            <a:avLst/>
          </a:prstGeom>
          <a:noFill/>
        </p:spPr>
      </p:pic>
      <p:pic>
        <p:nvPicPr>
          <p:cNvPr id="45064" name="Picture 8" descr="http://upload.wikimedia.org/wikipedia/commons/5/5e/Hon._Augusta_Leig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2590800"/>
            <a:ext cx="2971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Lermontov’s muses</a:t>
            </a:r>
            <a:endParaRPr lang="ru-RU" dirty="0"/>
          </a:p>
        </p:txBody>
      </p:sp>
      <p:pic>
        <p:nvPicPr>
          <p:cNvPr id="44034" name="Picture 2" descr="Картинка 1 из 3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445100" cy="2945904"/>
          </a:xfrm>
          <a:prstGeom prst="rect">
            <a:avLst/>
          </a:prstGeom>
          <a:noFill/>
        </p:spPr>
      </p:pic>
      <p:pic>
        <p:nvPicPr>
          <p:cNvPr id="44038" name="Picture 6" descr="http://img0.liveinternet.ru/images/attach/c/0/45/58/45058709_1244834795_photo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1778508" cy="2257822"/>
          </a:xfrm>
          <a:prstGeom prst="rect">
            <a:avLst/>
          </a:prstGeom>
          <a:noFill/>
        </p:spPr>
      </p:pic>
      <p:pic>
        <p:nvPicPr>
          <p:cNvPr id="10" name="Рисунок 9" descr="Наталья Иванов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93096"/>
            <a:ext cx="25199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лександра Смирнов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412776"/>
            <a:ext cx="2087855" cy="25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ария Щербатов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2009" y="3429000"/>
            <a:ext cx="291645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Евдокия Ростопчин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196752"/>
            <a:ext cx="20158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 первом и самом талантливом фильме «Франкенштейн» образ страшного и жалкого монстра создал Борис Карлоф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1908810" cy="25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Картинка 29 из 295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6884695"/>
          </a:xfrm>
          <a:prstGeom prst="rect">
            <a:avLst/>
          </a:prstGeom>
          <a:noFill/>
        </p:spPr>
      </p:pic>
      <p:pic>
        <p:nvPicPr>
          <p:cNvPr id="20484" name="Picture 4" descr="Картинка 26 из 295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442798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istral" pitchFamily="66" charset="0"/>
              </a:rPr>
              <a:t>All the virtues of Man…</a:t>
            </a:r>
            <a:endParaRPr lang="ru-RU" sz="4800" dirty="0">
              <a:latin typeface="Mistral" pitchFamily="66" charset="0"/>
            </a:endParaRPr>
          </a:p>
        </p:txBody>
      </p:sp>
      <p:pic>
        <p:nvPicPr>
          <p:cNvPr id="5" name="Рисунок 4" descr="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5995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mage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429000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2" name="Picture 12" descr="http://pics.livejournal.com/prorog/pic/0001axt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6505" cy="6858000"/>
          </a:xfrm>
          <a:prstGeom prst="rect">
            <a:avLst/>
          </a:prstGeom>
          <a:noFill/>
        </p:spPr>
      </p:pic>
      <p:pic>
        <p:nvPicPr>
          <p:cNvPr id="46088" name="Picture 8" descr="Картинка 56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6096" name="Picture 16" descr="Картинка 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6102" name="Picture 22" descr="Картинка 26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21140" cy="6858000"/>
          </a:xfrm>
          <a:prstGeom prst="rect">
            <a:avLst/>
          </a:prstGeom>
          <a:noFill/>
        </p:spPr>
      </p:pic>
      <p:pic>
        <p:nvPicPr>
          <p:cNvPr id="8" name="Picture 2" descr="Ньюфаундленд. 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Freestyle Script" pitchFamily="66" charset="0"/>
              </a:rPr>
              <a:t>Byronism</a:t>
            </a:r>
            <a:endParaRPr lang="ru-RU" sz="7200" dirty="0"/>
          </a:p>
        </p:txBody>
      </p:sp>
      <p:pic>
        <p:nvPicPr>
          <p:cNvPr id="3" name="Picture 2" descr="C:\Users\Елена\Desktop\09845f8c87a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924245" cy="4525963"/>
          </a:xfrm>
          <a:prstGeom prst="rect">
            <a:avLst/>
          </a:prstGeom>
          <a:noFill/>
        </p:spPr>
      </p:pic>
      <p:pic>
        <p:nvPicPr>
          <p:cNvPr id="7" name="Рисунок 6" descr="Строки из романа, написанные рукой самого Байро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41044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Картинка 45 из 3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49154" name="Picture 2" descr="Картинка 26 из 12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21140" cy="6858000"/>
          </a:xfrm>
          <a:prstGeom prst="rect">
            <a:avLst/>
          </a:prstGeom>
          <a:noFill/>
        </p:spPr>
      </p:pic>
      <p:pic>
        <p:nvPicPr>
          <p:cNvPr id="4" name="Picture 20" descr="http://www.deti.religiousbook.org.ua/img/voron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37615" cy="6858000"/>
          </a:xfrm>
          <a:prstGeom prst="rect">
            <a:avLst/>
          </a:prstGeom>
          <a:noFill/>
        </p:spPr>
      </p:pic>
      <p:pic>
        <p:nvPicPr>
          <p:cNvPr id="5" name="Picture 18" descr="Картинка 15 из 462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4" descr="Картинка 5 из 4129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67781" cy="6858000"/>
          </a:xfrm>
          <a:prstGeom prst="rect">
            <a:avLst/>
          </a:prstGeom>
          <a:noFill/>
        </p:spPr>
      </p:pic>
      <p:pic>
        <p:nvPicPr>
          <p:cNvPr id="49156" name="Picture 4" descr="Картинка 40 из 640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0"/>
            <a:ext cx="6650448" cy="6873848"/>
          </a:xfrm>
          <a:prstGeom prst="rect">
            <a:avLst/>
          </a:prstGeom>
          <a:noFill/>
        </p:spPr>
      </p:pic>
      <p:pic>
        <p:nvPicPr>
          <p:cNvPr id="49158" name="Picture 6" descr="Картинка 2 из 6400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2 из 4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52525"/>
            <a:ext cx="38766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6 0.04185 L 0.43767 -0.136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354 из 45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976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Для увеличения нажми на меня!">
            <a:hlinkClick r:id="rId4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9090" cy="6237312"/>
          </a:xfrm>
          <a:prstGeom prst="rect">
            <a:avLst/>
          </a:prstGeom>
          <a:noFill/>
        </p:spPr>
      </p:pic>
      <p:pic>
        <p:nvPicPr>
          <p:cNvPr id="48132" name="Picture 4" descr="http://www.bsa.ac.uk/doc_store/FrontOffice/FRO2010_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908720"/>
            <a:ext cx="4001244" cy="5043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3 из 3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2857500" cy="38100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2726844" cy="38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Mistral" pitchFamily="66" charset="0"/>
              </a:rPr>
              <a:t>The End</a:t>
            </a:r>
            <a:endParaRPr lang="ru-RU" sz="80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84 из 45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65451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45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www.hram.serednikovo.ru/news/6_01_2007/jpg_rihgt14.html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397388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9E37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http://ru.wikipedia.7val.com/wiki/Лермонтов,_Михаил_Юрьевич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6804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  <a:hlinkClick r:id="rId6"/>
              </a:rPr>
              <a:t>http://feb-web.ru/feb/lermenc/lre-vkl/lre464.htm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105835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  <a:hlinkClick r:id="rId7"/>
              </a:rPr>
              <a:t>http://www.pushkinskijdom.ru/Portals/0/Gallery/Album/9/big247.jpg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8"/>
            <a:ext cx="4895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  <a:hlinkClick r:id="rId8"/>
              </a:rPr>
              <a:t>http://images.yandex.ru/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81128"/>
            <a:ext cx="2486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  <a:hlinkClick r:id="rId9"/>
              </a:rPr>
              <a:t>learnhistory.org.uk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4 из 3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84784"/>
            <a:ext cx="4867275" cy="381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eestyle Script" pitchFamily="66" charset="0"/>
              </a:rPr>
              <a:t>My soul is dark…</a:t>
            </a:r>
            <a:endParaRPr lang="ru-RU" sz="6000" dirty="0"/>
          </a:p>
        </p:txBody>
      </p:sp>
      <p:pic>
        <p:nvPicPr>
          <p:cNvPr id="24578" name="Picture 2" descr="Картинка 3 из 19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30003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 из 1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Башня Томас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1908810" cy="294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еление Эрсильдау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852936"/>
            <a:ext cx="238125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мок Дерси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717032"/>
            <a:ext cx="190881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ерб Лермонтовых-Ливингстоно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25144"/>
            <a:ext cx="1475656" cy="19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спанский герцог Лерма. М.Ю.Лермонтов. Масло 1832- 1833 год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76672"/>
            <a:ext cx="1861185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600450"/>
            <a:ext cx="2438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Герб рода Лермонтовы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620688"/>
            <a:ext cx="282101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5013176"/>
            <a:ext cx="2017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Тарханы. Усадьба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Тарханы. Дуб, посаженный М. Ю. Лермонтовы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770" y="1124744"/>
            <a:ext cx="4600230" cy="49122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83560" y="5157192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Тарханы. Дуб, посаженный М. Ю. Лермонтовым.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а 19 из 1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067944" cy="51986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373216"/>
            <a:ext cx="354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haroni" pitchFamily="2" charset="-79"/>
              </a:rPr>
              <a:t>М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haroni" pitchFamily="2" charset="-79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haroni" pitchFamily="2" charset="-79"/>
              </a:rPr>
              <a:t> Лермонтов в Середникове.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8" name="Picture 4" descr="Картинка 296 из 45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12" name="Picture 8" descr="http://upload.wikimedia.org/wikipedia/en/thumb/d/d6/CaptainByron.jpg/170px-CaptainByr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1619250" cy="2495551"/>
          </a:xfrm>
          <a:prstGeom prst="rect">
            <a:avLst/>
          </a:prstGeom>
          <a:noFill/>
        </p:spPr>
      </p:pic>
      <p:pic>
        <p:nvPicPr>
          <p:cNvPr id="47110" name="Picture 6" descr="http://kanopus2.my1.ru/_ph/13/2/914227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Users\Елена\Desktop\byronmoth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2339986" cy="2722184"/>
          </a:xfrm>
          <a:prstGeom prst="rect">
            <a:avLst/>
          </a:prstGeom>
          <a:noFill/>
        </p:spPr>
      </p:pic>
      <p:pic>
        <p:nvPicPr>
          <p:cNvPr id="47114" name="Picture 10" descr="Картинка 38 из 252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9113637" cy="6858000"/>
          </a:xfrm>
          <a:prstGeom prst="rect">
            <a:avLst/>
          </a:prstGeom>
          <a:noFill/>
        </p:spPr>
      </p:pic>
      <p:pic>
        <p:nvPicPr>
          <p:cNvPr id="8" name="Picture 2" descr="http://www.gay-art-history.org/gay-history/gay-literature/gay-poetry/lord-byron-don-leon/credebyr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39804" y="5013176"/>
            <a:ext cx="1604195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2 из 2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028" name="Picture 4" descr="Картинка 19 из 2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755" y="0"/>
            <a:ext cx="92087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upload.wikimedia.org/wikipedia/commons/thumb/d/db/Mikhail_Lermontov_Signature.svg/500px-Mikhail_Lermontov_Signatu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4762500" cy="1066800"/>
          </a:xfrm>
          <a:prstGeom prst="rect">
            <a:avLst/>
          </a:prstGeom>
          <a:noFill/>
        </p:spPr>
      </p:pic>
      <p:pic>
        <p:nvPicPr>
          <p:cNvPr id="29700" name="Picture 4" descr="Картинка 12 из 536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060848"/>
            <a:ext cx="5832648" cy="422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istral" pitchFamily="66" charset="0"/>
              </a:rPr>
              <a:t>L</a:t>
            </a:r>
            <a:r>
              <a:rPr lang="en-US" sz="5400" dirty="0" smtClean="0">
                <a:latin typeface="Mistral" pitchFamily="66" charset="0"/>
              </a:rPr>
              <a:t>uddites</a:t>
            </a:r>
            <a:endParaRPr lang="ru-RU" sz="5400" dirty="0">
              <a:latin typeface="Mistral" pitchFamily="66" charset="0"/>
            </a:endParaRPr>
          </a:p>
        </p:txBody>
      </p:sp>
      <p:pic>
        <p:nvPicPr>
          <p:cNvPr id="50180" name="Picture 4" descr="Картинка 2 из 3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676525" cy="3810000"/>
          </a:xfrm>
          <a:prstGeom prst="rect">
            <a:avLst/>
          </a:prstGeom>
          <a:noFill/>
        </p:spPr>
      </p:pic>
      <p:pic>
        <p:nvPicPr>
          <p:cNvPr id="50178" name="Picture 2" descr="Картинка 1 из 3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636912"/>
            <a:ext cx="4076700" cy="3810000"/>
          </a:xfrm>
          <a:prstGeom prst="rect">
            <a:avLst/>
          </a:prstGeom>
          <a:noFill/>
        </p:spPr>
      </p:pic>
      <p:pic>
        <p:nvPicPr>
          <p:cNvPr id="6" name="Picture 6" descr="http://jzl2.narod.ru/Byron/byron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692696"/>
            <a:ext cx="2467347" cy="2893644"/>
          </a:xfrm>
          <a:prstGeom prst="rect">
            <a:avLst/>
          </a:prstGeom>
          <a:noFill/>
        </p:spPr>
      </p:pic>
      <p:pic>
        <p:nvPicPr>
          <p:cNvPr id="7" name="Рисунок 6" descr="http://jzl2.narod.ru/Byron/byron8-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725144"/>
            <a:ext cx="190881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1102</TotalTime>
  <Words>142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“... Нет, я не Байрон.” Зайцева Е.И ГОУ ЦО 1432 </vt:lpstr>
      <vt:lpstr>Byronism</vt:lpstr>
      <vt:lpstr>My soul is dark…</vt:lpstr>
      <vt:lpstr>Слайд 4</vt:lpstr>
      <vt:lpstr>Слайд 5</vt:lpstr>
      <vt:lpstr>Слайд 6</vt:lpstr>
      <vt:lpstr>Слайд 7</vt:lpstr>
      <vt:lpstr>Слайд 8</vt:lpstr>
      <vt:lpstr>Luddites</vt:lpstr>
      <vt:lpstr>Слайд 10</vt:lpstr>
      <vt:lpstr>Слайд 11</vt:lpstr>
      <vt:lpstr>Тифлис. Рисунок М.Ю. Лермонтова </vt:lpstr>
      <vt:lpstr>They have much in common…</vt:lpstr>
      <vt:lpstr>Mad, Bad and Dangerous to Know</vt:lpstr>
      <vt:lpstr>Byron’s Muses</vt:lpstr>
      <vt:lpstr>Lermontov’s muses</vt:lpstr>
      <vt:lpstr>Слайд 17</vt:lpstr>
      <vt:lpstr>All the virtues of Man…</vt:lpstr>
      <vt:lpstr>Слайд 19</vt:lpstr>
      <vt:lpstr>Слайд 20</vt:lpstr>
      <vt:lpstr>Слайд 21</vt:lpstr>
      <vt:lpstr>Слайд 22</vt:lpstr>
      <vt:lpstr>The End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126</cp:revision>
  <dcterms:created xsi:type="dcterms:W3CDTF">2010-05-13T15:24:21Z</dcterms:created>
  <dcterms:modified xsi:type="dcterms:W3CDTF">2011-01-26T19:25:26Z</dcterms:modified>
</cp:coreProperties>
</file>