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0"/>
  </p:notesMasterIdLst>
  <p:sldIdLst>
    <p:sldId id="277" r:id="rId2"/>
    <p:sldId id="278" r:id="rId3"/>
    <p:sldId id="279" r:id="rId4"/>
    <p:sldId id="256" r:id="rId5"/>
    <p:sldId id="285" r:id="rId6"/>
    <p:sldId id="280" r:id="rId7"/>
    <p:sldId id="281" r:id="rId8"/>
    <p:sldId id="284" r:id="rId9"/>
    <p:sldId id="286" r:id="rId10"/>
    <p:sldId id="287" r:id="rId11"/>
    <p:sldId id="264" r:id="rId12"/>
    <p:sldId id="266" r:id="rId13"/>
    <p:sldId id="267" r:id="rId14"/>
    <p:sldId id="268" r:id="rId15"/>
    <p:sldId id="269" r:id="rId16"/>
    <p:sldId id="283" r:id="rId17"/>
    <p:sldId id="265" r:id="rId18"/>
    <p:sldId id="27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46" autoAdjust="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FC516A-E510-40E8-A2A6-5BE4D17942E4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C8B48C-2D24-4865-9948-C37CF8C20F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8B48C-2D24-4865-9948-C37CF8C20F64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8B48C-2D24-4865-9948-C37CF8C20F64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8B48C-2D24-4865-9948-C37CF8C20F64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8B48C-2D24-4865-9948-C37CF8C20F64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8B48C-2D24-4865-9948-C37CF8C20F64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C8B48C-2D24-4865-9948-C37CF8C20F64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F078F0A8-6A25-4876-826E-8EBD4A5B538A}" type="datetimeFigureOut">
              <a:rPr lang="ru-RU" smtClean="0"/>
              <a:pPr/>
              <a:t>27.01.2011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29C3AC9-46B4-4E65-9966-1A57F9380F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10" Type="http://schemas.openxmlformats.org/officeDocument/2006/relationships/image" Target="../media/image17.jpeg"/><Relationship Id="rId4" Type="http://schemas.openxmlformats.org/officeDocument/2006/relationships/image" Target="../media/image11.jpeg"/><Relationship Id="rId9" Type="http://schemas.openxmlformats.org/officeDocument/2006/relationships/image" Target="../media/image16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jpeg"/><Relationship Id="rId5" Type="http://schemas.openxmlformats.org/officeDocument/2006/relationships/image" Target="../media/image15.jpeg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2" name="Picture 4" descr="C:\Users\1\Desktop\каникулы\S73R091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3357562"/>
            <a:ext cx="3929069" cy="2945205"/>
          </a:xfrm>
          <a:prstGeom prst="rect">
            <a:avLst/>
          </a:prstGeom>
          <a:noFill/>
        </p:spPr>
      </p:pic>
      <p:sp>
        <p:nvSpPr>
          <p:cNvPr id="286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60588" y="2071678"/>
            <a:ext cx="6983412" cy="1643074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800" dirty="0" smtClean="0"/>
              <a:t>Борисенко Лариса Александровна</a:t>
            </a:r>
            <a:endParaRPr lang="ru-RU" sz="4800" b="1" dirty="0" smtClean="0"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43438" y="4365625"/>
            <a:ext cx="4071966" cy="1584325"/>
          </a:xfrm>
        </p:spPr>
        <p:txBody>
          <a:bodyPr/>
          <a:lstStyle/>
          <a:p>
            <a:pPr marL="0" algn="ctr">
              <a:lnSpc>
                <a:spcPct val="80000"/>
              </a:lnSpc>
            </a:pPr>
            <a:r>
              <a:rPr lang="ru-RU" b="1" dirty="0" smtClean="0"/>
              <a:t> </a:t>
            </a:r>
            <a:r>
              <a:rPr lang="ru-RU" b="1" dirty="0" smtClean="0">
                <a:solidFill>
                  <a:srgbClr val="002060"/>
                </a:solidFill>
              </a:rPr>
              <a:t>Учитель начальных классов</a:t>
            </a:r>
          </a:p>
          <a:p>
            <a:pPr marL="0" algn="ctr">
              <a:lnSpc>
                <a:spcPct val="8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                                                                  МОУСОШ № 2</a:t>
            </a:r>
          </a:p>
          <a:p>
            <a:pPr marL="0" algn="ctr">
              <a:lnSpc>
                <a:spcPct val="8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ст. Попутная</a:t>
            </a:r>
          </a:p>
          <a:p>
            <a:pPr marL="0" algn="ctr">
              <a:lnSpc>
                <a:spcPct val="80000"/>
              </a:lnSpc>
            </a:pPr>
            <a:r>
              <a:rPr lang="ru-RU" b="1" dirty="0" smtClean="0">
                <a:solidFill>
                  <a:srgbClr val="002060"/>
                </a:solidFill>
              </a:rPr>
              <a:t>2010 год</a:t>
            </a:r>
            <a:endParaRPr lang="ru-RU" sz="2000" b="1" dirty="0" smtClean="0">
              <a:solidFill>
                <a:srgbClr val="002060"/>
              </a:solidFill>
              <a:latin typeface="Courier New" pitchFamily="49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3205163" y="908050"/>
            <a:ext cx="5688012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ru-RU" sz="2400" b="1" dirty="0">
              <a:solidFill>
                <a:schemeClr val="accent2"/>
              </a:solidFill>
              <a:latin typeface="Courier New" pitchFamily="49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4572000" y="6308725"/>
            <a:ext cx="2987675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ru-RU" sz="2000" b="1" dirty="0">
              <a:solidFill>
                <a:schemeClr val="hlink"/>
              </a:solidFill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976" y="500042"/>
            <a:ext cx="6500858" cy="132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80000"/>
              </a:lnSpc>
              <a:buFont typeface="Wingdings 2" pitchFamily="18" charset="2"/>
              <a:buNone/>
            </a:pPr>
            <a:r>
              <a:rPr lang="ru-RU" b="1" dirty="0" smtClean="0">
                <a:solidFill>
                  <a:srgbClr val="002060"/>
                </a:solidFill>
              </a:rPr>
              <a:t>Фестиваль педагогических идей</a:t>
            </a:r>
          </a:p>
          <a:p>
            <a:pPr marL="0" indent="0" algn="ctr">
              <a:lnSpc>
                <a:spcPct val="80000"/>
              </a:lnSpc>
              <a:buFont typeface="Wingdings 2" pitchFamily="18" charset="2"/>
              <a:buNone/>
            </a:pPr>
            <a:r>
              <a:rPr lang="ru-RU" b="1" dirty="0" smtClean="0">
                <a:solidFill>
                  <a:srgbClr val="002060"/>
                </a:solidFill>
              </a:rPr>
              <a:t>«Открытый урок» 2010/2011 учебного года</a:t>
            </a:r>
          </a:p>
          <a:p>
            <a:pPr marL="0" indent="0" algn="ctr">
              <a:lnSpc>
                <a:spcPct val="80000"/>
              </a:lnSpc>
              <a:buFont typeface="Wingdings 2" pitchFamily="18" charset="2"/>
              <a:buNone/>
            </a:pPr>
            <a:endParaRPr lang="ru-RU" b="1" dirty="0" smtClean="0">
              <a:solidFill>
                <a:srgbClr val="002060"/>
              </a:solidFill>
            </a:endParaRPr>
          </a:p>
          <a:p>
            <a:pPr marL="0" indent="0" algn="ctr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Номинация: начальная школа</a:t>
            </a: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1214422"/>
            <a:ext cx="57150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3">
                    <a:lumMod val="50000"/>
                  </a:schemeClr>
                </a:solidFill>
              </a:rPr>
              <a:t>3 группа</a:t>
            </a: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1.Какова роль «мусорщиков»? </a:t>
            </a: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2.Приведите примеры, используя текст и рисунки на с. 32- 33 (учебник)</a:t>
            </a: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(Перед выступлением группы один из учащихся вывешивает ключевые слова на доску)</a:t>
            </a:r>
          </a:p>
          <a:p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 descr="C:\Users\1\Desktop\материалы к уроку\S73R1115.JPG"/>
          <p:cNvPicPr>
            <a:picLocks noChangeAspect="1" noChangeArrowheads="1"/>
          </p:cNvPicPr>
          <p:nvPr/>
        </p:nvPicPr>
        <p:blipFill>
          <a:blip r:embed="rId3" cstate="print"/>
          <a:srcRect l="2786" t="61350" r="33146" b="1838"/>
          <a:stretch>
            <a:fillRect/>
          </a:stretch>
        </p:blipFill>
        <p:spPr bwMode="auto">
          <a:xfrm>
            <a:off x="0" y="5357826"/>
            <a:ext cx="3286148" cy="857256"/>
          </a:xfrm>
          <a:prstGeom prst="ellipse">
            <a:avLst/>
          </a:prstGeom>
          <a:noFill/>
        </p:spPr>
      </p:pic>
      <p:pic>
        <p:nvPicPr>
          <p:cNvPr id="17" name="Picture 2" descr="C:\Users\1\Desktop\материалы к уроку\S73R1104.JPG"/>
          <p:cNvPicPr>
            <a:picLocks noChangeAspect="1" noChangeArrowheads="1"/>
          </p:cNvPicPr>
          <p:nvPr/>
        </p:nvPicPr>
        <p:blipFill>
          <a:blip r:embed="rId4" cstate="print"/>
          <a:srcRect b="13953"/>
          <a:stretch>
            <a:fillRect/>
          </a:stretch>
        </p:blipFill>
        <p:spPr bwMode="auto">
          <a:xfrm>
            <a:off x="5500694" y="1071546"/>
            <a:ext cx="2928958" cy="1428760"/>
          </a:xfrm>
          <a:prstGeom prst="ellipse">
            <a:avLst/>
          </a:prstGeom>
          <a:noFill/>
        </p:spPr>
      </p:pic>
      <p:sp>
        <p:nvSpPr>
          <p:cNvPr id="12" name="Стрелка вверх 11"/>
          <p:cNvSpPr/>
          <p:nvPr/>
        </p:nvSpPr>
        <p:spPr>
          <a:xfrm rot="5400000">
            <a:off x="4025414" y="332780"/>
            <a:ext cx="729678" cy="277896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643702" y="2571744"/>
            <a:ext cx="884310" cy="236344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верх 17"/>
          <p:cNvSpPr/>
          <p:nvPr/>
        </p:nvSpPr>
        <p:spPr>
          <a:xfrm rot="10800000">
            <a:off x="2428860" y="2500306"/>
            <a:ext cx="785818" cy="200026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4" descr="C:\Users\1\Desktop\материалы к уроку\S73R1113.JPG"/>
          <p:cNvPicPr>
            <a:picLocks noChangeAspect="1" noChangeArrowheads="1"/>
          </p:cNvPicPr>
          <p:nvPr/>
        </p:nvPicPr>
        <p:blipFill>
          <a:blip r:embed="rId5" cstate="print"/>
          <a:srcRect l="18539" t="17241" r="28492" b="10346"/>
          <a:stretch>
            <a:fillRect/>
          </a:stretch>
        </p:blipFill>
        <p:spPr bwMode="auto">
          <a:xfrm>
            <a:off x="1714480" y="4572008"/>
            <a:ext cx="857256" cy="900119"/>
          </a:xfrm>
          <a:prstGeom prst="ellipse">
            <a:avLst/>
          </a:prstGeom>
          <a:noFill/>
        </p:spPr>
      </p:pic>
      <p:pic>
        <p:nvPicPr>
          <p:cNvPr id="20" name="Picture 2" descr="C:\Users\1\Desktop\материалы к уроку\S73R1110.JPG"/>
          <p:cNvPicPr>
            <a:picLocks noChangeAspect="1" noChangeArrowheads="1"/>
          </p:cNvPicPr>
          <p:nvPr/>
        </p:nvPicPr>
        <p:blipFill>
          <a:blip r:embed="rId6" cstate="print">
            <a:lum bright="-20000" contrast="20000"/>
          </a:blip>
          <a:srcRect l="23494" r="20707" b="7075"/>
          <a:stretch>
            <a:fillRect/>
          </a:stretch>
        </p:blipFill>
        <p:spPr bwMode="auto">
          <a:xfrm>
            <a:off x="2571736" y="4572008"/>
            <a:ext cx="904881" cy="1000132"/>
          </a:xfrm>
          <a:prstGeom prst="ellipse">
            <a:avLst/>
          </a:prstGeom>
          <a:noFill/>
        </p:spPr>
      </p:pic>
      <p:pic>
        <p:nvPicPr>
          <p:cNvPr id="21" name="Picture 5" descr="C:\Users\1\Desktop\материалы к уроку\S73R1111.JPG"/>
          <p:cNvPicPr>
            <a:picLocks noChangeAspect="1" noChangeArrowheads="1"/>
          </p:cNvPicPr>
          <p:nvPr/>
        </p:nvPicPr>
        <p:blipFill>
          <a:blip r:embed="rId7" cstate="print"/>
          <a:srcRect l="23670" t="17201" r="23074" b="3673"/>
          <a:stretch>
            <a:fillRect/>
          </a:stretch>
        </p:blipFill>
        <p:spPr bwMode="auto">
          <a:xfrm>
            <a:off x="1857356" y="5143512"/>
            <a:ext cx="1000132" cy="1277946"/>
          </a:xfrm>
          <a:prstGeom prst="ellipse">
            <a:avLst/>
          </a:prstGeom>
          <a:noFill/>
        </p:spPr>
      </p:pic>
      <p:pic>
        <p:nvPicPr>
          <p:cNvPr id="3074" name="Picture 2" descr="C:\Users\1\Desktop\S73R1118.JPG"/>
          <p:cNvPicPr>
            <a:picLocks noChangeAspect="1" noChangeArrowheads="1"/>
          </p:cNvPicPr>
          <p:nvPr/>
        </p:nvPicPr>
        <p:blipFill>
          <a:blip r:embed="rId8" cstate="print"/>
          <a:srcRect t="9615" b="9615"/>
          <a:stretch>
            <a:fillRect/>
          </a:stretch>
        </p:blipFill>
        <p:spPr bwMode="auto">
          <a:xfrm>
            <a:off x="6000760" y="5000636"/>
            <a:ext cx="2165252" cy="1357322"/>
          </a:xfrm>
          <a:prstGeom prst="flowChartAlternateProcess">
            <a:avLst/>
          </a:prstGeom>
          <a:noFill/>
        </p:spPr>
      </p:pic>
      <p:pic>
        <p:nvPicPr>
          <p:cNvPr id="3076" name="Picture 4" descr="C:\Users\1\Desktop\S73R1117.JPG"/>
          <p:cNvPicPr>
            <a:picLocks noChangeAspect="1" noChangeArrowheads="1"/>
          </p:cNvPicPr>
          <p:nvPr/>
        </p:nvPicPr>
        <p:blipFill>
          <a:blip r:embed="rId9" cstate="print"/>
          <a:srcRect l="21439" r="28537"/>
          <a:stretch>
            <a:fillRect/>
          </a:stretch>
        </p:blipFill>
        <p:spPr bwMode="auto">
          <a:xfrm>
            <a:off x="6215074" y="4214818"/>
            <a:ext cx="500066" cy="785818"/>
          </a:xfrm>
          <a:prstGeom prst="roundRect">
            <a:avLst/>
          </a:prstGeom>
          <a:noFill/>
        </p:spPr>
      </p:pic>
      <p:sp>
        <p:nvSpPr>
          <p:cNvPr id="29" name="Стрелка вверх 28"/>
          <p:cNvSpPr/>
          <p:nvPr/>
        </p:nvSpPr>
        <p:spPr>
          <a:xfrm rot="16200000">
            <a:off x="4266759" y="4343749"/>
            <a:ext cx="719925" cy="260520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верх 31"/>
          <p:cNvSpPr/>
          <p:nvPr/>
        </p:nvSpPr>
        <p:spPr>
          <a:xfrm>
            <a:off x="1071538" y="2500306"/>
            <a:ext cx="714380" cy="24288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 descr="http://docs.google.com/File?id=dkf4vg2_11g9wqhrg5_b"/>
          <p:cNvPicPr/>
          <p:nvPr/>
        </p:nvPicPr>
        <p:blipFill>
          <a:blip r:embed="rId10" cstate="print"/>
          <a:srcRect l="33333" t="16667" r="20833" b="12500"/>
          <a:stretch>
            <a:fillRect/>
          </a:stretch>
        </p:blipFill>
        <p:spPr bwMode="auto">
          <a:xfrm>
            <a:off x="785786" y="571480"/>
            <a:ext cx="2081556" cy="2071702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Box 14"/>
          <p:cNvSpPr txBox="1"/>
          <p:nvPr/>
        </p:nvSpPr>
        <p:spPr>
          <a:xfrm>
            <a:off x="928662" y="2071678"/>
            <a:ext cx="2000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производители</a:t>
            </a:r>
            <a:endParaRPr lang="ru-RU" sz="16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929322" y="2071678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потребители</a:t>
            </a:r>
            <a:endParaRPr lang="ru-RU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785786" y="5857892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разрушители</a:t>
            </a:r>
            <a:endParaRPr lang="ru-RU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6072198" y="6000768"/>
            <a:ext cx="221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потребители</a:t>
            </a:r>
            <a:endParaRPr lang="ru-RU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/>
          <p:cNvGrpSpPr/>
          <p:nvPr/>
        </p:nvGrpSpPr>
        <p:grpSpPr>
          <a:xfrm>
            <a:off x="5357818" y="1071546"/>
            <a:ext cx="2928959" cy="1428760"/>
            <a:chOff x="5357818" y="1071546"/>
            <a:chExt cx="2928959" cy="1428760"/>
          </a:xfrm>
        </p:grpSpPr>
        <p:pic>
          <p:nvPicPr>
            <p:cNvPr id="17" name="Picture 2" descr="C:\Users\1\Desktop\материалы к уроку\S73R1104.JPG"/>
            <p:cNvPicPr>
              <a:picLocks noChangeAspect="1" noChangeArrowheads="1"/>
            </p:cNvPicPr>
            <p:nvPr/>
          </p:nvPicPr>
          <p:blipFill>
            <a:blip r:embed="rId3" cstate="print"/>
            <a:srcRect b="13953"/>
            <a:stretch>
              <a:fillRect/>
            </a:stretch>
          </p:blipFill>
          <p:spPr bwMode="auto">
            <a:xfrm>
              <a:off x="5357818" y="1071546"/>
              <a:ext cx="2928959" cy="1428760"/>
            </a:xfrm>
            <a:prstGeom prst="ellipse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6143636" y="1500174"/>
              <a:ext cx="17145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потребители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Стрелка вниз 13"/>
          <p:cNvSpPr/>
          <p:nvPr/>
        </p:nvSpPr>
        <p:spPr>
          <a:xfrm>
            <a:off x="6572264" y="2500306"/>
            <a:ext cx="642942" cy="22145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верх 17"/>
          <p:cNvSpPr/>
          <p:nvPr/>
        </p:nvSpPr>
        <p:spPr>
          <a:xfrm rot="10800000">
            <a:off x="1857356" y="2643182"/>
            <a:ext cx="785818" cy="271464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7" name="Группа 26"/>
          <p:cNvGrpSpPr/>
          <p:nvPr/>
        </p:nvGrpSpPr>
        <p:grpSpPr>
          <a:xfrm>
            <a:off x="928662" y="5286388"/>
            <a:ext cx="1857388" cy="900119"/>
            <a:chOff x="428596" y="5214950"/>
            <a:chExt cx="1857388" cy="900119"/>
          </a:xfrm>
        </p:grpSpPr>
        <p:pic>
          <p:nvPicPr>
            <p:cNvPr id="19" name="Picture 4" descr="C:\Users\1\Desktop\материалы к уроку\S73R1113.JPG"/>
            <p:cNvPicPr>
              <a:picLocks noChangeAspect="1" noChangeArrowheads="1"/>
            </p:cNvPicPr>
            <p:nvPr/>
          </p:nvPicPr>
          <p:blipFill>
            <a:blip r:embed="rId4" cstate="print"/>
            <a:srcRect l="18539" t="17241" r="28492" b="10346"/>
            <a:stretch>
              <a:fillRect/>
            </a:stretch>
          </p:blipFill>
          <p:spPr bwMode="auto">
            <a:xfrm>
              <a:off x="857224" y="5214950"/>
              <a:ext cx="857256" cy="900119"/>
            </a:xfrm>
            <a:prstGeom prst="ellipse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428596" y="5643578"/>
              <a:ext cx="18573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разрушители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9" name="Стрелка вверх 28"/>
          <p:cNvSpPr/>
          <p:nvPr/>
        </p:nvSpPr>
        <p:spPr>
          <a:xfrm rot="16200000">
            <a:off x="3837385" y="3908833"/>
            <a:ext cx="611974" cy="34290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8" name="Группа 27"/>
          <p:cNvGrpSpPr/>
          <p:nvPr/>
        </p:nvGrpSpPr>
        <p:grpSpPr>
          <a:xfrm>
            <a:off x="5786446" y="4857760"/>
            <a:ext cx="2379566" cy="1357322"/>
            <a:chOff x="5572132" y="4286256"/>
            <a:chExt cx="2379566" cy="1357322"/>
          </a:xfrm>
        </p:grpSpPr>
        <p:pic>
          <p:nvPicPr>
            <p:cNvPr id="3074" name="Picture 2" descr="C:\Users\1\Desktop\S73R1118.JPG"/>
            <p:cNvPicPr>
              <a:picLocks noChangeAspect="1" noChangeArrowheads="1"/>
            </p:cNvPicPr>
            <p:nvPr/>
          </p:nvPicPr>
          <p:blipFill>
            <a:blip r:embed="rId5" cstate="print"/>
            <a:srcRect t="9615" b="9615"/>
            <a:stretch>
              <a:fillRect/>
            </a:stretch>
          </p:blipFill>
          <p:spPr bwMode="auto">
            <a:xfrm>
              <a:off x="5786446" y="4286256"/>
              <a:ext cx="2165252" cy="1357322"/>
            </a:xfrm>
            <a:prstGeom prst="flowChartAlternateProcess">
              <a:avLst/>
            </a:prstGeom>
            <a:noFill/>
          </p:spPr>
        </p:pic>
        <p:sp>
          <p:nvSpPr>
            <p:cNvPr id="30" name="TextBox 29"/>
            <p:cNvSpPr txBox="1"/>
            <p:nvPr/>
          </p:nvSpPr>
          <p:spPr>
            <a:xfrm>
              <a:off x="5572132" y="5072074"/>
              <a:ext cx="235745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потребители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" name="Стрелка вверх 31"/>
          <p:cNvSpPr/>
          <p:nvPr/>
        </p:nvSpPr>
        <p:spPr>
          <a:xfrm>
            <a:off x="1214414" y="2500306"/>
            <a:ext cx="714380" cy="257176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4" name="Группа 33"/>
          <p:cNvGrpSpPr/>
          <p:nvPr/>
        </p:nvGrpSpPr>
        <p:grpSpPr>
          <a:xfrm>
            <a:off x="1357290" y="500042"/>
            <a:ext cx="2000264" cy="2071702"/>
            <a:chOff x="1357290" y="500042"/>
            <a:chExt cx="2000264" cy="2071702"/>
          </a:xfrm>
        </p:grpSpPr>
        <p:pic>
          <p:nvPicPr>
            <p:cNvPr id="16" name="Рисунок 15" descr="http://docs.google.com/File?id=dkf4vg2_11g9wqhrg5_b"/>
            <p:cNvPicPr/>
            <p:nvPr/>
          </p:nvPicPr>
          <p:blipFill>
            <a:blip r:embed="rId6" cstate="print"/>
            <a:srcRect l="33333" t="16667" r="20833" b="12500"/>
            <a:stretch>
              <a:fillRect/>
            </a:stretch>
          </p:blipFill>
          <p:spPr bwMode="auto">
            <a:xfrm>
              <a:off x="1357290" y="500042"/>
              <a:ext cx="1928826" cy="2071702"/>
            </a:xfrm>
            <a:prstGeom prst="ellipse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" name="TextBox 24"/>
            <p:cNvSpPr txBox="1"/>
            <p:nvPr/>
          </p:nvSpPr>
          <p:spPr>
            <a:xfrm>
              <a:off x="1500166" y="1857365"/>
              <a:ext cx="185738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/>
                <a:t>производители</a:t>
              </a:r>
              <a:endParaRPr lang="ru-RU" b="1" dirty="0"/>
            </a:p>
          </p:txBody>
        </p:sp>
      </p:grpSp>
      <p:sp>
        <p:nvSpPr>
          <p:cNvPr id="12" name="Стрелка вверх 11"/>
          <p:cNvSpPr/>
          <p:nvPr/>
        </p:nvSpPr>
        <p:spPr>
          <a:xfrm rot="5400000">
            <a:off x="3933726" y="638250"/>
            <a:ext cx="729678" cy="245352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0"/>
          <p:cNvGrpSpPr/>
          <p:nvPr/>
        </p:nvGrpSpPr>
        <p:grpSpPr>
          <a:xfrm>
            <a:off x="1071538" y="571480"/>
            <a:ext cx="2214578" cy="2071702"/>
            <a:chOff x="1071538" y="571480"/>
            <a:chExt cx="2214578" cy="2071702"/>
          </a:xfrm>
        </p:grpSpPr>
        <p:pic>
          <p:nvPicPr>
            <p:cNvPr id="16" name="Рисунок 15" descr="http://docs.google.com/File?id=dkf4vg2_11g9wqhrg5_b"/>
            <p:cNvPicPr/>
            <p:nvPr/>
          </p:nvPicPr>
          <p:blipFill>
            <a:blip r:embed="rId3" cstate="print"/>
            <a:srcRect l="33333" t="16667" r="20833" b="12500"/>
            <a:stretch>
              <a:fillRect/>
            </a:stretch>
          </p:blipFill>
          <p:spPr bwMode="auto">
            <a:xfrm>
              <a:off x="1142976" y="571480"/>
              <a:ext cx="1928826" cy="2071702"/>
            </a:xfrm>
            <a:prstGeom prst="ellipse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1071538" y="1428736"/>
              <a:ext cx="22145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производители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Стрелка вверх 11"/>
          <p:cNvSpPr/>
          <p:nvPr/>
        </p:nvSpPr>
        <p:spPr>
          <a:xfrm rot="5400000">
            <a:off x="3843216" y="443008"/>
            <a:ext cx="624946" cy="245352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5"/>
          <p:cNvGrpSpPr/>
          <p:nvPr/>
        </p:nvGrpSpPr>
        <p:grpSpPr>
          <a:xfrm>
            <a:off x="5357818" y="1071546"/>
            <a:ext cx="2928959" cy="1428760"/>
            <a:chOff x="5357818" y="1071546"/>
            <a:chExt cx="2928959" cy="1428760"/>
          </a:xfrm>
        </p:grpSpPr>
        <p:pic>
          <p:nvPicPr>
            <p:cNvPr id="17" name="Picture 2" descr="C:\Users\1\Desktop\материалы к уроку\S73R1104.JPG"/>
            <p:cNvPicPr>
              <a:picLocks noChangeAspect="1" noChangeArrowheads="1"/>
            </p:cNvPicPr>
            <p:nvPr/>
          </p:nvPicPr>
          <p:blipFill>
            <a:blip r:embed="rId4" cstate="print"/>
            <a:srcRect b="13953"/>
            <a:stretch>
              <a:fillRect/>
            </a:stretch>
          </p:blipFill>
          <p:spPr bwMode="auto">
            <a:xfrm>
              <a:off x="5357818" y="1071546"/>
              <a:ext cx="2928959" cy="1428760"/>
            </a:xfrm>
            <a:prstGeom prst="ellipse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6143636" y="1500174"/>
              <a:ext cx="17145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потребители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Стрелка вниз 13"/>
          <p:cNvSpPr/>
          <p:nvPr/>
        </p:nvSpPr>
        <p:spPr>
          <a:xfrm>
            <a:off x="6500826" y="2500306"/>
            <a:ext cx="642865" cy="23986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верх 17"/>
          <p:cNvSpPr/>
          <p:nvPr/>
        </p:nvSpPr>
        <p:spPr>
          <a:xfrm rot="10800000">
            <a:off x="1857356" y="2643182"/>
            <a:ext cx="642942" cy="257176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6"/>
          <p:cNvGrpSpPr/>
          <p:nvPr/>
        </p:nvGrpSpPr>
        <p:grpSpPr>
          <a:xfrm>
            <a:off x="428596" y="5214950"/>
            <a:ext cx="1857388" cy="900119"/>
            <a:chOff x="428596" y="5214950"/>
            <a:chExt cx="1857388" cy="900119"/>
          </a:xfrm>
        </p:grpSpPr>
        <p:pic>
          <p:nvPicPr>
            <p:cNvPr id="19" name="Picture 4" descr="C:\Users\1\Desktop\материалы к уроку\S73R1113.JPG"/>
            <p:cNvPicPr>
              <a:picLocks noChangeAspect="1" noChangeArrowheads="1"/>
            </p:cNvPicPr>
            <p:nvPr/>
          </p:nvPicPr>
          <p:blipFill>
            <a:blip r:embed="rId5" cstate="print"/>
            <a:srcRect l="18539" t="17241" r="28492" b="10346"/>
            <a:stretch>
              <a:fillRect/>
            </a:stretch>
          </p:blipFill>
          <p:spPr bwMode="auto">
            <a:xfrm>
              <a:off x="857224" y="5214950"/>
              <a:ext cx="857256" cy="900119"/>
            </a:xfrm>
            <a:prstGeom prst="ellipse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428596" y="5643578"/>
              <a:ext cx="18573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разрушители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9" name="Стрелка вверх 28"/>
          <p:cNvSpPr/>
          <p:nvPr/>
        </p:nvSpPr>
        <p:spPr>
          <a:xfrm rot="16200000">
            <a:off x="3479459" y="4164352"/>
            <a:ext cx="611972" cy="328467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643570" y="4929198"/>
            <a:ext cx="2379566" cy="1357322"/>
            <a:chOff x="5572132" y="4286256"/>
            <a:chExt cx="2379566" cy="1357322"/>
          </a:xfrm>
        </p:grpSpPr>
        <p:pic>
          <p:nvPicPr>
            <p:cNvPr id="3074" name="Picture 2" descr="C:\Users\1\Desktop\S73R1118.JPG"/>
            <p:cNvPicPr>
              <a:picLocks noChangeAspect="1" noChangeArrowheads="1"/>
            </p:cNvPicPr>
            <p:nvPr/>
          </p:nvPicPr>
          <p:blipFill>
            <a:blip r:embed="rId6" cstate="print"/>
            <a:srcRect t="9615" b="9615"/>
            <a:stretch>
              <a:fillRect/>
            </a:stretch>
          </p:blipFill>
          <p:spPr bwMode="auto">
            <a:xfrm>
              <a:off x="5786446" y="4286256"/>
              <a:ext cx="2165252" cy="1357322"/>
            </a:xfrm>
            <a:prstGeom prst="flowChartAlternateProcess">
              <a:avLst/>
            </a:prstGeom>
            <a:noFill/>
          </p:spPr>
        </p:pic>
        <p:sp>
          <p:nvSpPr>
            <p:cNvPr id="30" name="TextBox 29"/>
            <p:cNvSpPr txBox="1"/>
            <p:nvPr/>
          </p:nvSpPr>
          <p:spPr>
            <a:xfrm>
              <a:off x="5572132" y="5072074"/>
              <a:ext cx="235745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потребители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" name="Стрелка вверх 31"/>
          <p:cNvSpPr/>
          <p:nvPr/>
        </p:nvSpPr>
        <p:spPr>
          <a:xfrm>
            <a:off x="1000100" y="2571744"/>
            <a:ext cx="714380" cy="24288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0"/>
          <p:cNvGrpSpPr/>
          <p:nvPr/>
        </p:nvGrpSpPr>
        <p:grpSpPr>
          <a:xfrm>
            <a:off x="1071538" y="571480"/>
            <a:ext cx="2214578" cy="2071702"/>
            <a:chOff x="1071538" y="571480"/>
            <a:chExt cx="2214578" cy="2071702"/>
          </a:xfrm>
        </p:grpSpPr>
        <p:pic>
          <p:nvPicPr>
            <p:cNvPr id="16" name="Рисунок 15" descr="http://docs.google.com/File?id=dkf4vg2_11g9wqhrg5_b"/>
            <p:cNvPicPr/>
            <p:nvPr/>
          </p:nvPicPr>
          <p:blipFill>
            <a:blip r:embed="rId3" cstate="print"/>
            <a:srcRect l="33333" t="16667" r="20833" b="12500"/>
            <a:stretch>
              <a:fillRect/>
            </a:stretch>
          </p:blipFill>
          <p:spPr bwMode="auto">
            <a:xfrm>
              <a:off x="1142976" y="571480"/>
              <a:ext cx="1928826" cy="2071702"/>
            </a:xfrm>
            <a:prstGeom prst="ellipse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1071538" y="1428736"/>
              <a:ext cx="22145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производители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Стрелка вверх 11"/>
          <p:cNvSpPr/>
          <p:nvPr/>
        </p:nvSpPr>
        <p:spPr>
          <a:xfrm rot="5400000">
            <a:off x="3838455" y="513373"/>
            <a:ext cx="729678" cy="245352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5"/>
          <p:cNvGrpSpPr/>
          <p:nvPr/>
        </p:nvGrpSpPr>
        <p:grpSpPr>
          <a:xfrm>
            <a:off x="5357818" y="1071546"/>
            <a:ext cx="2928959" cy="1428760"/>
            <a:chOff x="5357818" y="1071546"/>
            <a:chExt cx="2928959" cy="1428760"/>
          </a:xfrm>
        </p:grpSpPr>
        <p:pic>
          <p:nvPicPr>
            <p:cNvPr id="17" name="Picture 2" descr="C:\Users\1\Desktop\материалы к уроку\S73R1104.JPG"/>
            <p:cNvPicPr>
              <a:picLocks noChangeAspect="1" noChangeArrowheads="1"/>
            </p:cNvPicPr>
            <p:nvPr/>
          </p:nvPicPr>
          <p:blipFill>
            <a:blip r:embed="rId4" cstate="print"/>
            <a:srcRect b="13953"/>
            <a:stretch>
              <a:fillRect/>
            </a:stretch>
          </p:blipFill>
          <p:spPr bwMode="auto">
            <a:xfrm>
              <a:off x="5357818" y="1071546"/>
              <a:ext cx="2928959" cy="1428760"/>
            </a:xfrm>
            <a:prstGeom prst="ellipse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6143636" y="1500174"/>
              <a:ext cx="17145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потребители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Стрелка вниз 13"/>
          <p:cNvSpPr/>
          <p:nvPr/>
        </p:nvSpPr>
        <p:spPr>
          <a:xfrm>
            <a:off x="6724788" y="2571743"/>
            <a:ext cx="645906" cy="19834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верх 17"/>
          <p:cNvSpPr/>
          <p:nvPr/>
        </p:nvSpPr>
        <p:spPr>
          <a:xfrm rot="10800000">
            <a:off x="1714480" y="2571744"/>
            <a:ext cx="785818" cy="257176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6"/>
          <p:cNvGrpSpPr/>
          <p:nvPr/>
        </p:nvGrpSpPr>
        <p:grpSpPr>
          <a:xfrm>
            <a:off x="428596" y="5214950"/>
            <a:ext cx="1857388" cy="900119"/>
            <a:chOff x="428596" y="5214950"/>
            <a:chExt cx="1857388" cy="900119"/>
          </a:xfrm>
        </p:grpSpPr>
        <p:pic>
          <p:nvPicPr>
            <p:cNvPr id="19" name="Picture 4" descr="C:\Users\1\Desktop\материалы к уроку\S73R1113.JPG"/>
            <p:cNvPicPr>
              <a:picLocks noChangeAspect="1" noChangeArrowheads="1"/>
            </p:cNvPicPr>
            <p:nvPr/>
          </p:nvPicPr>
          <p:blipFill>
            <a:blip r:embed="rId5" cstate="print"/>
            <a:srcRect l="18539" t="17241" r="28492" b="10346"/>
            <a:stretch>
              <a:fillRect/>
            </a:stretch>
          </p:blipFill>
          <p:spPr bwMode="auto">
            <a:xfrm>
              <a:off x="857224" y="5214950"/>
              <a:ext cx="857256" cy="900119"/>
            </a:xfrm>
            <a:prstGeom prst="ellipse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428596" y="5643578"/>
              <a:ext cx="18573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разрушители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9" name="Стрелка вверх 28"/>
          <p:cNvSpPr/>
          <p:nvPr/>
        </p:nvSpPr>
        <p:spPr>
          <a:xfrm rot="16200000">
            <a:off x="3515917" y="3730236"/>
            <a:ext cx="683410" cy="385765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786446" y="4572008"/>
            <a:ext cx="2379566" cy="1357322"/>
            <a:chOff x="5572132" y="4286256"/>
            <a:chExt cx="2379566" cy="1357322"/>
          </a:xfrm>
        </p:grpSpPr>
        <p:pic>
          <p:nvPicPr>
            <p:cNvPr id="3074" name="Picture 2" descr="C:\Users\1\Desktop\S73R1118.JPG"/>
            <p:cNvPicPr>
              <a:picLocks noChangeAspect="1" noChangeArrowheads="1"/>
            </p:cNvPicPr>
            <p:nvPr/>
          </p:nvPicPr>
          <p:blipFill>
            <a:blip r:embed="rId6" cstate="print"/>
            <a:srcRect t="9615" b="9615"/>
            <a:stretch>
              <a:fillRect/>
            </a:stretch>
          </p:blipFill>
          <p:spPr bwMode="auto">
            <a:xfrm>
              <a:off x="5786446" y="4286256"/>
              <a:ext cx="2165252" cy="1357322"/>
            </a:xfrm>
            <a:prstGeom prst="flowChartAlternateProcess">
              <a:avLst/>
            </a:prstGeom>
            <a:noFill/>
          </p:spPr>
        </p:pic>
        <p:sp>
          <p:nvSpPr>
            <p:cNvPr id="30" name="TextBox 29"/>
            <p:cNvSpPr txBox="1"/>
            <p:nvPr/>
          </p:nvSpPr>
          <p:spPr>
            <a:xfrm>
              <a:off x="5572132" y="5072074"/>
              <a:ext cx="235745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       потребители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" name="Стрелка вверх 31"/>
          <p:cNvSpPr/>
          <p:nvPr/>
        </p:nvSpPr>
        <p:spPr>
          <a:xfrm>
            <a:off x="857224" y="2571744"/>
            <a:ext cx="714380" cy="24288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30"/>
          <p:cNvGrpSpPr/>
          <p:nvPr/>
        </p:nvGrpSpPr>
        <p:grpSpPr>
          <a:xfrm>
            <a:off x="1071538" y="571480"/>
            <a:ext cx="2214578" cy="2071702"/>
            <a:chOff x="1071538" y="571480"/>
            <a:chExt cx="2214578" cy="2071702"/>
          </a:xfrm>
        </p:grpSpPr>
        <p:pic>
          <p:nvPicPr>
            <p:cNvPr id="16" name="Рисунок 15" descr="http://docs.google.com/File?id=dkf4vg2_11g9wqhrg5_b"/>
            <p:cNvPicPr/>
            <p:nvPr/>
          </p:nvPicPr>
          <p:blipFill>
            <a:blip r:embed="rId3" cstate="print"/>
            <a:srcRect l="33333" t="16667" r="20833" b="12500"/>
            <a:stretch>
              <a:fillRect/>
            </a:stretch>
          </p:blipFill>
          <p:spPr bwMode="auto">
            <a:xfrm>
              <a:off x="1142976" y="571480"/>
              <a:ext cx="1928826" cy="2071702"/>
            </a:xfrm>
            <a:prstGeom prst="ellipse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" name="TextBox 4"/>
            <p:cNvSpPr txBox="1"/>
            <p:nvPr/>
          </p:nvSpPr>
          <p:spPr>
            <a:xfrm>
              <a:off x="1071538" y="1428736"/>
              <a:ext cx="221457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производители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2" name="Стрелка вверх 11"/>
          <p:cNvSpPr/>
          <p:nvPr/>
        </p:nvSpPr>
        <p:spPr>
          <a:xfrm rot="5400000">
            <a:off x="3869936" y="344850"/>
            <a:ext cx="571505" cy="245352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5"/>
          <p:cNvGrpSpPr/>
          <p:nvPr/>
        </p:nvGrpSpPr>
        <p:grpSpPr>
          <a:xfrm>
            <a:off x="5357818" y="1071546"/>
            <a:ext cx="2928959" cy="1428760"/>
            <a:chOff x="5357818" y="1071546"/>
            <a:chExt cx="2928959" cy="1428760"/>
          </a:xfrm>
        </p:grpSpPr>
        <p:pic>
          <p:nvPicPr>
            <p:cNvPr id="17" name="Picture 2" descr="C:\Users\1\Desktop\материалы к уроку\S73R1104.JPG"/>
            <p:cNvPicPr>
              <a:picLocks noChangeAspect="1" noChangeArrowheads="1"/>
            </p:cNvPicPr>
            <p:nvPr/>
          </p:nvPicPr>
          <p:blipFill>
            <a:blip r:embed="rId4" cstate="print"/>
            <a:srcRect b="13953"/>
            <a:stretch>
              <a:fillRect/>
            </a:stretch>
          </p:blipFill>
          <p:spPr bwMode="auto">
            <a:xfrm>
              <a:off x="5357818" y="1071546"/>
              <a:ext cx="2928959" cy="1428760"/>
            </a:xfrm>
            <a:prstGeom prst="ellipse">
              <a:avLst/>
            </a:prstGeom>
            <a:noFill/>
          </p:spPr>
        </p:pic>
        <p:sp>
          <p:nvSpPr>
            <p:cNvPr id="13" name="TextBox 12"/>
            <p:cNvSpPr txBox="1"/>
            <p:nvPr/>
          </p:nvSpPr>
          <p:spPr>
            <a:xfrm>
              <a:off x="6143636" y="1500174"/>
              <a:ext cx="17145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потребители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Стрелка вниз 13"/>
          <p:cNvSpPr/>
          <p:nvPr/>
        </p:nvSpPr>
        <p:spPr>
          <a:xfrm>
            <a:off x="6500826" y="2428868"/>
            <a:ext cx="642942" cy="23574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верх 17"/>
          <p:cNvSpPr/>
          <p:nvPr/>
        </p:nvSpPr>
        <p:spPr>
          <a:xfrm rot="10800000">
            <a:off x="1928794" y="2786058"/>
            <a:ext cx="571504" cy="221457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26"/>
          <p:cNvGrpSpPr/>
          <p:nvPr/>
        </p:nvGrpSpPr>
        <p:grpSpPr>
          <a:xfrm>
            <a:off x="428596" y="5214950"/>
            <a:ext cx="1857388" cy="900119"/>
            <a:chOff x="428596" y="5214950"/>
            <a:chExt cx="1857388" cy="900119"/>
          </a:xfrm>
        </p:grpSpPr>
        <p:pic>
          <p:nvPicPr>
            <p:cNvPr id="19" name="Picture 4" descr="C:\Users\1\Desktop\материалы к уроку\S73R1113.JPG"/>
            <p:cNvPicPr>
              <a:picLocks noChangeAspect="1" noChangeArrowheads="1"/>
            </p:cNvPicPr>
            <p:nvPr/>
          </p:nvPicPr>
          <p:blipFill>
            <a:blip r:embed="rId5" cstate="print"/>
            <a:srcRect l="18539" t="17241" r="28492" b="10346"/>
            <a:stretch>
              <a:fillRect/>
            </a:stretch>
          </p:blipFill>
          <p:spPr bwMode="auto">
            <a:xfrm>
              <a:off x="857224" y="5214950"/>
              <a:ext cx="857256" cy="900119"/>
            </a:xfrm>
            <a:prstGeom prst="ellipse">
              <a:avLst/>
            </a:prstGeom>
            <a:noFill/>
          </p:spPr>
        </p:pic>
        <p:sp>
          <p:nvSpPr>
            <p:cNvPr id="23" name="TextBox 22"/>
            <p:cNvSpPr txBox="1"/>
            <p:nvPr/>
          </p:nvSpPr>
          <p:spPr>
            <a:xfrm>
              <a:off x="428596" y="5643578"/>
              <a:ext cx="185738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разрушители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9" name="Стрелка вверх 28"/>
          <p:cNvSpPr/>
          <p:nvPr/>
        </p:nvSpPr>
        <p:spPr>
          <a:xfrm rot="16200000">
            <a:off x="3587353" y="3873115"/>
            <a:ext cx="683411" cy="357189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" name="Группа 27"/>
          <p:cNvGrpSpPr/>
          <p:nvPr/>
        </p:nvGrpSpPr>
        <p:grpSpPr>
          <a:xfrm>
            <a:off x="5643570" y="4786322"/>
            <a:ext cx="2379566" cy="1428760"/>
            <a:chOff x="5572132" y="4286256"/>
            <a:chExt cx="2379566" cy="1357322"/>
          </a:xfrm>
        </p:grpSpPr>
        <p:pic>
          <p:nvPicPr>
            <p:cNvPr id="3074" name="Picture 2" descr="C:\Users\1\Desktop\S73R1118.JPG"/>
            <p:cNvPicPr>
              <a:picLocks noChangeAspect="1" noChangeArrowheads="1"/>
            </p:cNvPicPr>
            <p:nvPr/>
          </p:nvPicPr>
          <p:blipFill>
            <a:blip r:embed="rId6" cstate="print"/>
            <a:srcRect t="9615" b="9615"/>
            <a:stretch>
              <a:fillRect/>
            </a:stretch>
          </p:blipFill>
          <p:spPr bwMode="auto">
            <a:xfrm>
              <a:off x="5786446" y="4286256"/>
              <a:ext cx="2165252" cy="1357322"/>
            </a:xfrm>
            <a:prstGeom prst="flowChartAlternateProcess">
              <a:avLst/>
            </a:prstGeom>
            <a:noFill/>
          </p:spPr>
        </p:pic>
        <p:sp>
          <p:nvSpPr>
            <p:cNvPr id="30" name="TextBox 29"/>
            <p:cNvSpPr txBox="1"/>
            <p:nvPr/>
          </p:nvSpPr>
          <p:spPr>
            <a:xfrm>
              <a:off x="5572132" y="5072074"/>
              <a:ext cx="235745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latin typeface="Times New Roman" pitchFamily="18" charset="0"/>
                  <a:cs typeface="Times New Roman" pitchFamily="18" charset="0"/>
                </a:rPr>
                <a:t>потребители</a:t>
              </a:r>
              <a:endParaRPr lang="ru-RU" sz="2000" b="1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2" name="Стрелка вверх 31"/>
          <p:cNvSpPr/>
          <p:nvPr/>
        </p:nvSpPr>
        <p:spPr>
          <a:xfrm>
            <a:off x="1071538" y="2571744"/>
            <a:ext cx="642942" cy="24288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  <a:alpha val="49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25" y="1571625"/>
            <a:ext cx="1357313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микробы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00938" y="1571625"/>
            <a:ext cx="1271587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трава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28688" y="428625"/>
            <a:ext cx="1285875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редис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071813" y="428625"/>
            <a:ext cx="1071562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крот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5786438" y="1643063"/>
            <a:ext cx="1357312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ястреб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072188" y="428625"/>
            <a:ext cx="1214437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муравей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500938" y="428625"/>
            <a:ext cx="1200150" cy="5715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мухомор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571875" y="1571625"/>
            <a:ext cx="1357313" cy="428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сосна</a:t>
            </a:r>
          </a:p>
        </p:txBody>
      </p:sp>
      <p:grpSp>
        <p:nvGrpSpPr>
          <p:cNvPr id="3" name="Группа 16"/>
          <p:cNvGrpSpPr>
            <a:grpSpLocks/>
          </p:cNvGrpSpPr>
          <p:nvPr/>
        </p:nvGrpSpPr>
        <p:grpSpPr bwMode="auto">
          <a:xfrm>
            <a:off x="4786313" y="428625"/>
            <a:ext cx="1143000" cy="595313"/>
            <a:chOff x="4786314" y="428604"/>
            <a:chExt cx="1143008" cy="594658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4786314" y="428604"/>
              <a:ext cx="1143008" cy="57087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  <p:sp>
          <p:nvSpPr>
            <p:cNvPr id="19473" name="Rectangle 1"/>
            <p:cNvSpPr>
              <a:spLocks noChangeArrowheads="1"/>
            </p:cNvSpPr>
            <p:nvPr/>
          </p:nvSpPr>
          <p:spPr bwMode="auto">
            <a:xfrm>
              <a:off x="4857752" y="500042"/>
              <a:ext cx="100013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r>
                <a:rPr lang="ru-RU" sz="140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жук- навозник</a:t>
              </a:r>
              <a:endParaRPr lang="ru-RU">
                <a:solidFill>
                  <a:schemeClr val="bg1"/>
                </a:solidFill>
                <a:cs typeface="Arial" charset="0"/>
              </a:endParaRPr>
            </a:p>
          </p:txBody>
        </p:sp>
      </p:grpSp>
      <p:sp>
        <p:nvSpPr>
          <p:cNvPr id="18" name="Овал 17"/>
          <p:cNvSpPr/>
          <p:nvPr/>
        </p:nvSpPr>
        <p:spPr>
          <a:xfrm>
            <a:off x="285750" y="2857500"/>
            <a:ext cx="2214563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Овал 18"/>
          <p:cNvSpPr/>
          <p:nvPr/>
        </p:nvSpPr>
        <p:spPr>
          <a:xfrm>
            <a:off x="3500438" y="2928938"/>
            <a:ext cx="2214562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643688" y="2857500"/>
            <a:ext cx="2214562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469" name="TextBox 20"/>
          <p:cNvSpPr txBox="1">
            <a:spLocks noChangeArrowheads="1"/>
          </p:cNvSpPr>
          <p:nvPr/>
        </p:nvSpPr>
        <p:spPr bwMode="auto">
          <a:xfrm>
            <a:off x="357188" y="3071813"/>
            <a:ext cx="20716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</a:rPr>
              <a:t>производители</a:t>
            </a:r>
          </a:p>
        </p:txBody>
      </p:sp>
      <p:sp>
        <p:nvSpPr>
          <p:cNvPr id="19470" name="TextBox 21"/>
          <p:cNvSpPr txBox="1">
            <a:spLocks noChangeArrowheads="1"/>
          </p:cNvSpPr>
          <p:nvPr/>
        </p:nvSpPr>
        <p:spPr bwMode="auto">
          <a:xfrm>
            <a:off x="3714750" y="3143250"/>
            <a:ext cx="185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</a:rPr>
              <a:t>потребители</a:t>
            </a:r>
          </a:p>
        </p:txBody>
      </p:sp>
      <p:sp>
        <p:nvSpPr>
          <p:cNvPr id="19471" name="TextBox 22"/>
          <p:cNvSpPr txBox="1">
            <a:spLocks noChangeArrowheads="1"/>
          </p:cNvSpPr>
          <p:nvPr/>
        </p:nvSpPr>
        <p:spPr bwMode="auto">
          <a:xfrm>
            <a:off x="6858000" y="3000375"/>
            <a:ext cx="1785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Verdana" pitchFamily="34" charset="0"/>
              </a:rPr>
              <a:t>разрушители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57158" y="-288628"/>
            <a:ext cx="85011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dirty="0" smtClean="0">
              <a:solidFill>
                <a:prstClr val="black"/>
              </a:solidFill>
            </a:endParaRPr>
          </a:p>
          <a:p>
            <a:pPr lvl="0"/>
            <a:endParaRPr lang="ru-RU" dirty="0" smtClean="0">
              <a:solidFill>
                <a:prstClr val="black"/>
              </a:solidFill>
            </a:endParaRPr>
          </a:p>
          <a:p>
            <a:pPr lvl="0"/>
            <a:r>
              <a:rPr lang="ru-RU" b="1" dirty="0" smtClean="0">
                <a:solidFill>
                  <a:prstClr val="black"/>
                </a:solidFill>
              </a:rPr>
              <a:t>Соедини стрелками звенья круговорота веществ.</a:t>
            </a:r>
            <a:endParaRPr lang="ru-RU" b="1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1538" y="6286520"/>
            <a:ext cx="70723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Рабочая тетрадь. Стр.13- 14.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786182" y="714356"/>
            <a:ext cx="2500330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6215074" y="1571612"/>
            <a:ext cx="2500330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5929322" y="3286124"/>
            <a:ext cx="2500330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928926" y="4143380"/>
            <a:ext cx="2500330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3071810"/>
            <a:ext cx="2500330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00034" y="1428736"/>
            <a:ext cx="2571768" cy="92869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714348" y="1500174"/>
            <a:ext cx="22145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Питательные вещества   почвы</a:t>
            </a:r>
            <a:endParaRPr lang="ru-RU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4000496" y="92867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Дуб</a:t>
            </a:r>
            <a:endParaRPr lang="ru-RU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6429388" y="1714488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Мышь</a:t>
            </a:r>
            <a:endParaRPr lang="ru-RU" i="1" dirty="0"/>
          </a:p>
        </p:txBody>
      </p:sp>
      <p:sp>
        <p:nvSpPr>
          <p:cNvPr id="18" name="TextBox 17"/>
          <p:cNvSpPr txBox="1"/>
          <p:nvPr/>
        </p:nvSpPr>
        <p:spPr>
          <a:xfrm>
            <a:off x="6143636" y="3429000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Ласка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2857488" y="4143380"/>
            <a:ext cx="2571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Мертвые животные и растения</a:t>
            </a:r>
            <a:endParaRPr lang="ru-RU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785786" y="3143248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/>
              <a:t>Микробы</a:t>
            </a:r>
            <a:endParaRPr lang="ru-RU" i="1" dirty="0"/>
          </a:p>
        </p:txBody>
      </p:sp>
      <p:cxnSp>
        <p:nvCxnSpPr>
          <p:cNvPr id="22" name="Прямая со стрелкой 21"/>
          <p:cNvCxnSpPr/>
          <p:nvPr/>
        </p:nvCxnSpPr>
        <p:spPr>
          <a:xfrm flipV="1">
            <a:off x="928662" y="785794"/>
            <a:ext cx="2714644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6286512" y="785794"/>
            <a:ext cx="1571636" cy="6429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rot="5400000">
            <a:off x="6822297" y="2393149"/>
            <a:ext cx="928694" cy="7143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0800000" flipV="1">
            <a:off x="5429256" y="4000504"/>
            <a:ext cx="1428760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 rot="10800000">
            <a:off x="1500166" y="3786190"/>
            <a:ext cx="1357322" cy="5715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/>
          <p:nvPr/>
        </p:nvCxnSpPr>
        <p:spPr>
          <a:xfrm rot="5400000" flipH="1" flipV="1">
            <a:off x="1216108" y="2427174"/>
            <a:ext cx="710992" cy="4286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6286520"/>
            <a:ext cx="29549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Рабочая тетрадь. Стр.13- 14.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71802" y="1214422"/>
            <a:ext cx="2500330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2428868"/>
            <a:ext cx="1928826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715140" y="2357430"/>
            <a:ext cx="2000264" cy="8572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071802" y="2428868"/>
            <a:ext cx="2571768" cy="7143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071802" y="3571876"/>
            <a:ext cx="2500330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071802" y="4572008"/>
            <a:ext cx="2500330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857224" y="428604"/>
            <a:ext cx="73581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Впиши в нужное место производителей, потребителей, разрушителей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214282" y="3429000"/>
            <a:ext cx="2357454" cy="135732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6786578" y="5072074"/>
            <a:ext cx="1857388" cy="107157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>
            <a:stCxn id="4" idx="3"/>
            <a:endCxn id="7" idx="1"/>
          </p:cNvCxnSpPr>
          <p:nvPr/>
        </p:nvCxnSpPr>
        <p:spPr>
          <a:xfrm>
            <a:off x="2143108" y="2750339"/>
            <a:ext cx="928694" cy="3571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6" idx="1"/>
            <a:endCxn id="7" idx="3"/>
          </p:cNvCxnSpPr>
          <p:nvPr/>
        </p:nvCxnSpPr>
        <p:spPr>
          <a:xfrm rot="10800000">
            <a:off x="5643570" y="2786058"/>
            <a:ext cx="107157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12" idx="3"/>
          </p:cNvCxnSpPr>
          <p:nvPr/>
        </p:nvCxnSpPr>
        <p:spPr>
          <a:xfrm flipV="1">
            <a:off x="2571736" y="3714755"/>
            <a:ext cx="428628" cy="3929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 flipH="1" flipV="1">
            <a:off x="4036215" y="432197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 rot="5400000">
            <a:off x="4037009" y="5249875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3" idx="1"/>
          </p:cNvCxnSpPr>
          <p:nvPr/>
        </p:nvCxnSpPr>
        <p:spPr>
          <a:xfrm rot="10800000">
            <a:off x="5643570" y="5572145"/>
            <a:ext cx="1143008" cy="3571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3286116" y="1285861"/>
            <a:ext cx="2143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Минеральные вещества</a:t>
            </a:r>
            <a:endParaRPr lang="ru-RU" b="1" dirty="0"/>
          </a:p>
        </p:txBody>
      </p:sp>
      <p:sp>
        <p:nvSpPr>
          <p:cNvPr id="40" name="TextBox 39"/>
          <p:cNvSpPr txBox="1"/>
          <p:nvPr/>
        </p:nvSpPr>
        <p:spPr>
          <a:xfrm>
            <a:off x="6858016" y="2643182"/>
            <a:ext cx="1714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/>
              <a:t>Углекислый га</a:t>
            </a:r>
            <a:r>
              <a:rPr lang="ru-RU" sz="1600" dirty="0" smtClean="0"/>
              <a:t>з</a:t>
            </a:r>
            <a:endParaRPr lang="ru-RU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357158" y="2714620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вода</a:t>
            </a:r>
            <a:endParaRPr lang="ru-RU" b="1" dirty="0"/>
          </a:p>
        </p:txBody>
      </p:sp>
      <p:sp>
        <p:nvSpPr>
          <p:cNvPr id="42" name="TextBox 41"/>
          <p:cNvSpPr txBox="1"/>
          <p:nvPr/>
        </p:nvSpPr>
        <p:spPr>
          <a:xfrm>
            <a:off x="285720" y="3571876"/>
            <a:ext cx="21431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Органические вещества умерших организмов</a:t>
            </a:r>
            <a:endParaRPr lang="ru-RU" sz="1600" b="1" dirty="0"/>
          </a:p>
        </p:txBody>
      </p:sp>
      <p:sp>
        <p:nvSpPr>
          <p:cNvPr id="43" name="TextBox 42"/>
          <p:cNvSpPr txBox="1"/>
          <p:nvPr/>
        </p:nvSpPr>
        <p:spPr>
          <a:xfrm>
            <a:off x="3428992" y="4643446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кислород</a:t>
            </a:r>
            <a:endParaRPr lang="ru-RU" b="1" dirty="0"/>
          </a:p>
        </p:txBody>
      </p:sp>
      <p:sp>
        <p:nvSpPr>
          <p:cNvPr id="44" name="TextBox 43"/>
          <p:cNvSpPr txBox="1"/>
          <p:nvPr/>
        </p:nvSpPr>
        <p:spPr>
          <a:xfrm>
            <a:off x="6858016" y="5143512"/>
            <a:ext cx="17859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Органические вещества</a:t>
            </a:r>
            <a:endParaRPr lang="ru-RU" b="1" dirty="0"/>
          </a:p>
        </p:txBody>
      </p:sp>
      <p:cxnSp>
        <p:nvCxnSpPr>
          <p:cNvPr id="46" name="Прямая со стрелкой 45"/>
          <p:cNvCxnSpPr/>
          <p:nvPr/>
        </p:nvCxnSpPr>
        <p:spPr>
          <a:xfrm rot="5400000">
            <a:off x="4000496" y="2143116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3071802" y="5429264"/>
            <a:ext cx="2500330" cy="5715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потребители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3143240" y="550070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потребители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3286116" y="364331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00B050"/>
                </a:solidFill>
              </a:rPr>
              <a:t>разрушители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071802" y="2500306"/>
            <a:ext cx="25717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B050"/>
                </a:solidFill>
              </a:rPr>
              <a:t>производители</a:t>
            </a:r>
            <a:endParaRPr lang="ru-RU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6" name="Picture 4" descr="C:\Users\Public\Pictures\Sample Pictures\Autumn Leav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4000504"/>
            <a:ext cx="3071834" cy="2307622"/>
          </a:xfrm>
          <a:prstGeom prst="rect">
            <a:avLst/>
          </a:prstGeom>
          <a:noFill/>
        </p:spPr>
      </p:pic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4572000" y="5373216"/>
            <a:ext cx="4144693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Станица Попутная </a:t>
            </a:r>
          </a:p>
          <a:p>
            <a:pPr algn="r">
              <a:spcBef>
                <a:spcPct val="50000"/>
              </a:spcBef>
              <a:defRPr/>
            </a:pPr>
            <a:r>
              <a:rPr lang="ru-RU" sz="2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urier New" pitchFamily="49" charset="0"/>
              </a:rPr>
              <a:t>МОУСОШ № 2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urier New" pitchFamily="49" charset="0"/>
            </a:endParaRPr>
          </a:p>
        </p:txBody>
      </p:sp>
      <p:sp>
        <p:nvSpPr>
          <p:cNvPr id="5125" name="Rectangle 6"/>
          <p:cNvSpPr>
            <a:spLocks noChangeArrowheads="1"/>
          </p:cNvSpPr>
          <p:nvPr/>
        </p:nvSpPr>
        <p:spPr bwMode="auto">
          <a:xfrm>
            <a:off x="1763713" y="981075"/>
            <a:ext cx="5400675" cy="935038"/>
          </a:xfrm>
          <a:prstGeom prst="rect">
            <a:avLst/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0" indent="0" algn="ctr">
              <a:lnSpc>
                <a:spcPct val="80000"/>
              </a:lnSpc>
              <a:buFont typeface="Wingdings 2" pitchFamily="18" charset="2"/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Урок по предмету «Окружающий мир»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285728"/>
            <a:ext cx="6841467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Борисенко Лариса Александровна</a:t>
            </a:r>
            <a:endParaRPr lang="ru-RU" sz="2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8794" y="2214554"/>
            <a:ext cx="6429420" cy="243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«Живые участники круговорота веществ»  </a:t>
            </a:r>
          </a:p>
          <a:p>
            <a:pPr marL="0" indent="0" algn="ctr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(3 класс)</a:t>
            </a:r>
          </a:p>
          <a:p>
            <a:pPr marL="0" indent="0" algn="ctr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УМК – « Школа- 2100»</a:t>
            </a:r>
          </a:p>
          <a:p>
            <a:pPr marL="0" indent="0" algn="ctr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Авторы:</a:t>
            </a:r>
            <a:r>
              <a:rPr lang="ru-RU" sz="2400" dirty="0" smtClean="0">
                <a:solidFill>
                  <a:srgbClr val="002060"/>
                </a:solidFill>
              </a:rPr>
              <a:t> А.А.Вахрушев, О.В.Бурский, </a:t>
            </a:r>
            <a:r>
              <a:rPr lang="ru-RU" sz="2400" dirty="0" err="1" smtClean="0">
                <a:solidFill>
                  <a:srgbClr val="002060"/>
                </a:solidFill>
              </a:rPr>
              <a:t>А.С.Раутиан</a:t>
            </a:r>
            <a:r>
              <a:rPr lang="ru-RU" sz="2400" dirty="0" smtClean="0">
                <a:solidFill>
                  <a:srgbClr val="002060"/>
                </a:solidFill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</a:p>
          <a:p>
            <a:pPr marL="0" indent="0" algn="ctr">
              <a:lnSpc>
                <a:spcPct val="80000"/>
              </a:lnSpc>
              <a:buFont typeface="Wingdings 2" pitchFamily="18" charset="2"/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                                                       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928670"/>
            <a:ext cx="8183880" cy="4929222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sz="2400" dirty="0" smtClean="0">
                <a:solidFill>
                  <a:srgbClr val="002060"/>
                </a:solidFill>
              </a:rPr>
              <a:t>Познакомить учащихся со взаимной зависимостью  живых организмов различных  «профессий». Научить приводить примеры живых организмов разных профессий, выделять звенья круговорота веществ, объяснять значение круговорота веществ в природе и жизни человека.</a:t>
            </a: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pPr lvl="0"/>
            <a:r>
              <a:rPr lang="ru-RU" sz="2400" dirty="0" smtClean="0">
                <a:solidFill>
                  <a:srgbClr val="002060"/>
                </a:solidFill>
              </a:rPr>
              <a:t>Развивать логическое мышление, речь, умение сравнивать, сопоставлять.</a:t>
            </a:r>
          </a:p>
          <a:p>
            <a:pPr lvl="0"/>
            <a:endParaRPr lang="ru-RU" sz="2400" dirty="0" smtClean="0">
              <a:solidFill>
                <a:srgbClr val="002060"/>
              </a:solidFill>
            </a:endParaRPr>
          </a:p>
          <a:p>
            <a:pPr lvl="0"/>
            <a:r>
              <a:rPr lang="ru-RU" sz="2400" dirty="0" smtClean="0">
                <a:solidFill>
                  <a:srgbClr val="002060"/>
                </a:solidFill>
              </a:rPr>
              <a:t>Воспитывать любовь и бережное  отношение к природе. 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2857488" y="357166"/>
            <a:ext cx="34290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Цели </a:t>
            </a:r>
            <a:r>
              <a:rPr lang="ru-RU" sz="2800" b="1" dirty="0"/>
              <a:t>урока: </a:t>
            </a:r>
            <a:endParaRPr lang="ru-RU" sz="2800" dirty="0"/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Выгнутая вправо стрелка 20"/>
          <p:cNvSpPr/>
          <p:nvPr/>
        </p:nvSpPr>
        <p:spPr>
          <a:xfrm rot="11313056">
            <a:off x="717017" y="345827"/>
            <a:ext cx="2143140" cy="5000660"/>
          </a:xfrm>
          <a:prstGeom prst="curvedLeftArrow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26" name="Picture 2" descr="C:\Users\1\Desktop\материалы к уроку\S73R1094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714612" y="785794"/>
            <a:ext cx="3429023" cy="1500198"/>
          </a:xfrm>
          <a:prstGeom prst="rect">
            <a:avLst/>
          </a:prstGeom>
          <a:noFill/>
        </p:spPr>
      </p:pic>
      <p:sp>
        <p:nvSpPr>
          <p:cNvPr id="9" name="Выгнутая вправо стрелка 8"/>
          <p:cNvSpPr/>
          <p:nvPr/>
        </p:nvSpPr>
        <p:spPr>
          <a:xfrm>
            <a:off x="6143636" y="2143116"/>
            <a:ext cx="1143008" cy="2071702"/>
          </a:xfrm>
          <a:prstGeom prst="curvedLeftArrow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143636" y="3214686"/>
            <a:ext cx="1428760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Выгнутая вправо стрелка 17"/>
          <p:cNvSpPr/>
          <p:nvPr/>
        </p:nvSpPr>
        <p:spPr>
          <a:xfrm rot="11199120">
            <a:off x="1616310" y="2202345"/>
            <a:ext cx="1143008" cy="2071702"/>
          </a:xfrm>
          <a:prstGeom prst="curvedLeftArrow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14282" y="1071546"/>
            <a:ext cx="1643074" cy="7143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Душный воз</a:t>
            </a:r>
            <a:endParaRPr lang="ru-RU" dirty="0"/>
          </a:p>
        </p:txBody>
      </p:sp>
      <p:sp>
        <p:nvSpPr>
          <p:cNvPr id="20" name="Выгнутая вправо стрелка 19"/>
          <p:cNvSpPr/>
          <p:nvPr/>
        </p:nvSpPr>
        <p:spPr>
          <a:xfrm rot="11341752">
            <a:off x="1050727" y="1244621"/>
            <a:ext cx="1571636" cy="3500462"/>
          </a:xfrm>
          <a:prstGeom prst="curvedLeftArrow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7158" y="2428868"/>
            <a:ext cx="1285884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428728" y="3500438"/>
            <a:ext cx="1285884" cy="5000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Выгнутая вправо стрелка 6"/>
          <p:cNvSpPr/>
          <p:nvPr/>
        </p:nvSpPr>
        <p:spPr>
          <a:xfrm>
            <a:off x="6286512" y="1285860"/>
            <a:ext cx="1571636" cy="3500462"/>
          </a:xfrm>
          <a:prstGeom prst="curvedLeftArrow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право стрелка 7"/>
          <p:cNvSpPr/>
          <p:nvPr/>
        </p:nvSpPr>
        <p:spPr>
          <a:xfrm>
            <a:off x="6215074" y="857232"/>
            <a:ext cx="2143140" cy="5000660"/>
          </a:xfrm>
          <a:prstGeom prst="curvedLeftArrow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215206" y="2214554"/>
            <a:ext cx="1428760" cy="64294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215206" y="1214422"/>
            <a:ext cx="1714512" cy="78581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7000892" y="1285860"/>
            <a:ext cx="1930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    Душный воздух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7286644" y="2143117"/>
            <a:ext cx="13573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Грязная  вода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6215074" y="3214687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отходы</a:t>
            </a:r>
            <a:endParaRPr lang="ru-RU" dirty="0"/>
          </a:p>
        </p:txBody>
      </p:sp>
      <p:sp>
        <p:nvSpPr>
          <p:cNvPr id="28" name="TextBox 27"/>
          <p:cNvSpPr txBox="1"/>
          <p:nvPr/>
        </p:nvSpPr>
        <p:spPr>
          <a:xfrm>
            <a:off x="214282" y="1142984"/>
            <a:ext cx="16430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Чистый воздух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428596" y="2357430"/>
            <a:ext cx="11430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Чистая вода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1500166" y="350043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пища</a:t>
            </a:r>
            <a:endParaRPr lang="ru-RU" dirty="0"/>
          </a:p>
        </p:txBody>
      </p:sp>
      <p:pic>
        <p:nvPicPr>
          <p:cNvPr id="3" name="Picture 3" descr="C:\Users\Public\Pictures\Sample Pictures\Cree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4000504"/>
            <a:ext cx="3500462" cy="203929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Выгнутая вправо стрелка 12"/>
          <p:cNvSpPr/>
          <p:nvPr/>
        </p:nvSpPr>
        <p:spPr>
          <a:xfrm rot="13045057">
            <a:off x="1803400" y="195263"/>
            <a:ext cx="1139825" cy="279558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pic>
        <p:nvPicPr>
          <p:cNvPr id="8195" name="Рисунок 2" descr="Forest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71750" y="3357563"/>
            <a:ext cx="3905250" cy="2928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643306" y="714356"/>
            <a:ext cx="178595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6" name="Выгнутая вправо стрелка 5"/>
          <p:cNvSpPr/>
          <p:nvPr/>
        </p:nvSpPr>
        <p:spPr>
          <a:xfrm rot="18780438">
            <a:off x="6411119" y="284957"/>
            <a:ext cx="1250950" cy="283686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500813" y="2928938"/>
            <a:ext cx="2357437" cy="85725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Выгнутая вправо стрелка 7"/>
          <p:cNvSpPr/>
          <p:nvPr/>
        </p:nvSpPr>
        <p:spPr>
          <a:xfrm rot="2150829">
            <a:off x="7135813" y="3811588"/>
            <a:ext cx="946150" cy="296068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8200" name="TextBox 8"/>
          <p:cNvSpPr txBox="1">
            <a:spLocks noChangeArrowheads="1"/>
          </p:cNvSpPr>
          <p:nvPr/>
        </p:nvSpPr>
        <p:spPr bwMode="auto">
          <a:xfrm>
            <a:off x="6715125" y="3071813"/>
            <a:ext cx="192881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</a:rPr>
              <a:t>Углекислый газ</a:t>
            </a:r>
          </a:p>
        </p:txBody>
      </p:sp>
      <p:sp>
        <p:nvSpPr>
          <p:cNvPr id="10" name="Выгнутая вправо стрелка 9"/>
          <p:cNvSpPr/>
          <p:nvPr/>
        </p:nvSpPr>
        <p:spPr>
          <a:xfrm rot="8398676">
            <a:off x="669925" y="3598863"/>
            <a:ext cx="1071563" cy="306705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14313" y="2857500"/>
            <a:ext cx="2143125" cy="9144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203" name="TextBox 11"/>
          <p:cNvSpPr txBox="1">
            <a:spLocks noChangeArrowheads="1"/>
          </p:cNvSpPr>
          <p:nvPr/>
        </p:nvSpPr>
        <p:spPr bwMode="auto">
          <a:xfrm>
            <a:off x="428625" y="3071813"/>
            <a:ext cx="1714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Verdana" pitchFamily="34" charset="0"/>
              </a:rPr>
              <a:t>кислород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3714750" y="4286250"/>
            <a:ext cx="1643063" cy="135731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643306" y="714356"/>
            <a:ext cx="178595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pic>
        <p:nvPicPr>
          <p:cNvPr id="3074" name="Picture 2" descr="F:\DCIM\100SSCAM\S73R1103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071934" y="4286256"/>
            <a:ext cx="1071570" cy="1214446"/>
          </a:xfrm>
          <a:prstGeom prst="ellipse">
            <a:avLst/>
          </a:prstGeom>
          <a:noFill/>
        </p:spPr>
      </p:pic>
      <p:sp>
        <p:nvSpPr>
          <p:cNvPr id="4" name="Выгнутая вправо стрелка 3"/>
          <p:cNvSpPr/>
          <p:nvPr/>
        </p:nvSpPr>
        <p:spPr>
          <a:xfrm rot="18780438">
            <a:off x="6411119" y="284957"/>
            <a:ext cx="1250950" cy="283686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00813" y="2928938"/>
            <a:ext cx="2357437" cy="85725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Выгнутая вправо стрелка 5"/>
          <p:cNvSpPr/>
          <p:nvPr/>
        </p:nvSpPr>
        <p:spPr>
          <a:xfrm rot="3533486">
            <a:off x="6031707" y="3571081"/>
            <a:ext cx="1014412" cy="2981325"/>
          </a:xfrm>
          <a:prstGeom prst="curvedLeftArrow">
            <a:avLst>
              <a:gd name="adj1" fmla="val 25000"/>
              <a:gd name="adj2" fmla="val 52379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право стрелка 6"/>
          <p:cNvSpPr/>
          <p:nvPr/>
        </p:nvSpPr>
        <p:spPr>
          <a:xfrm rot="13045057">
            <a:off x="1803400" y="487363"/>
            <a:ext cx="1139825" cy="279558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43000" y="3143250"/>
            <a:ext cx="2357438" cy="85725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Выгнутая вправо стрелка 8"/>
          <p:cNvSpPr/>
          <p:nvPr/>
        </p:nvSpPr>
        <p:spPr>
          <a:xfrm rot="7689768">
            <a:off x="1897062" y="3749676"/>
            <a:ext cx="1216025" cy="269240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6394" name="TextBox 9"/>
          <p:cNvSpPr txBox="1">
            <a:spLocks noChangeArrowheads="1"/>
          </p:cNvSpPr>
          <p:nvPr/>
        </p:nvSpPr>
        <p:spPr bwMode="auto">
          <a:xfrm>
            <a:off x="6715125" y="3071813"/>
            <a:ext cx="20002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</a:rPr>
              <a:t>Грязная вода</a:t>
            </a:r>
          </a:p>
        </p:txBody>
      </p:sp>
      <p:sp>
        <p:nvSpPr>
          <p:cNvPr id="16395" name="TextBox 10"/>
          <p:cNvSpPr txBox="1">
            <a:spLocks noChangeArrowheads="1"/>
          </p:cNvSpPr>
          <p:nvPr/>
        </p:nvSpPr>
        <p:spPr bwMode="auto">
          <a:xfrm>
            <a:off x="1357313" y="3286125"/>
            <a:ext cx="18573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Verdana" pitchFamily="34" charset="0"/>
              </a:rPr>
              <a:t>Чистая вода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 descr="C:\Users\1\Desktop\материалы к уроку\S73R1101.JPG"/>
          <p:cNvPicPr>
            <a:picLocks noChangeAspect="1" noChangeArrowheads="1"/>
          </p:cNvPicPr>
          <p:nvPr/>
        </p:nvPicPr>
        <p:blipFill>
          <a:blip r:embed="rId2" cstate="print">
            <a:lum bright="20000" contrast="40000"/>
          </a:blip>
          <a:srcRect/>
          <a:stretch>
            <a:fillRect/>
          </a:stretch>
        </p:blipFill>
        <p:spPr bwMode="auto">
          <a:xfrm>
            <a:off x="2214563" y="4857750"/>
            <a:ext cx="4654550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643306" y="285728"/>
            <a:ext cx="178595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  <p:sp>
        <p:nvSpPr>
          <p:cNvPr id="4" name="Прямоугольник 3"/>
          <p:cNvSpPr/>
          <p:nvPr/>
        </p:nvSpPr>
        <p:spPr>
          <a:xfrm>
            <a:off x="1214438" y="3143250"/>
            <a:ext cx="1143000" cy="50006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643688" y="3000375"/>
            <a:ext cx="1214437" cy="500063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1143000" y="3143250"/>
            <a:ext cx="1357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</a:rPr>
              <a:t>пища</a:t>
            </a:r>
          </a:p>
        </p:txBody>
      </p:sp>
      <p:sp>
        <p:nvSpPr>
          <p:cNvPr id="17414" name="TextBox 6"/>
          <p:cNvSpPr txBox="1">
            <a:spLocks noChangeArrowheads="1"/>
          </p:cNvSpPr>
          <p:nvPr/>
        </p:nvSpPr>
        <p:spPr bwMode="auto">
          <a:xfrm>
            <a:off x="6572250" y="3000375"/>
            <a:ext cx="1357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Verdana" pitchFamily="34" charset="0"/>
              </a:rPr>
              <a:t>отходы</a:t>
            </a:r>
          </a:p>
        </p:txBody>
      </p:sp>
      <p:sp>
        <p:nvSpPr>
          <p:cNvPr id="8" name="Выгнутая вправо стрелка 7"/>
          <p:cNvSpPr/>
          <p:nvPr/>
        </p:nvSpPr>
        <p:spPr>
          <a:xfrm rot="18780438">
            <a:off x="6411119" y="284957"/>
            <a:ext cx="1250950" cy="283686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право стрелка 8"/>
          <p:cNvSpPr/>
          <p:nvPr/>
        </p:nvSpPr>
        <p:spPr>
          <a:xfrm rot="13045057">
            <a:off x="1874838" y="273050"/>
            <a:ext cx="1139825" cy="279558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право стрелка 9"/>
          <p:cNvSpPr/>
          <p:nvPr/>
        </p:nvSpPr>
        <p:spPr>
          <a:xfrm rot="1671204">
            <a:off x="7046913" y="3594100"/>
            <a:ext cx="1014412" cy="2981325"/>
          </a:xfrm>
          <a:prstGeom prst="curvedLeftArrow">
            <a:avLst>
              <a:gd name="adj1" fmla="val 25000"/>
              <a:gd name="adj2" fmla="val 52379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Выгнутая вправо стрелка 10"/>
          <p:cNvSpPr/>
          <p:nvPr/>
        </p:nvSpPr>
        <p:spPr>
          <a:xfrm rot="10126313">
            <a:off x="1022350" y="3705225"/>
            <a:ext cx="890588" cy="251936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Box 1"/>
          <p:cNvSpPr txBox="1">
            <a:spLocks noChangeArrowheads="1"/>
          </p:cNvSpPr>
          <p:nvPr/>
        </p:nvSpPr>
        <p:spPr bwMode="auto">
          <a:xfrm>
            <a:off x="1428750" y="857250"/>
            <a:ext cx="59293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latin typeface="Verdana" pitchFamily="34" charset="0"/>
              </a:rPr>
              <a:t>Задание для работы в группах: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28750" y="1790700"/>
            <a:ext cx="6572250" cy="2862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1 группа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1.Какова роль </a:t>
            </a: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«</a:t>
            </a:r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  <a:latin typeface="+mn-lt"/>
              </a:rPr>
              <a:t>кормильцев»?</a:t>
            </a:r>
            <a:endParaRPr lang="ru-RU" sz="2000" dirty="0">
              <a:solidFill>
                <a:schemeClr val="accent3">
                  <a:lumMod val="50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Приведите примеры, используя текст и рисунки на с. 31 учебника?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 2. Как можно назвать их «профессию»,если они производят питательные вещества?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3.На что расходуются произведенные вещества?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4.Выберите ключевые слова для своих ответов.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85852" y="1071546"/>
            <a:ext cx="600079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</a:rPr>
              <a:t>2 группа</a:t>
            </a:r>
          </a:p>
          <a:p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1.Какова роль «едоков»? Приведите примеры, используя текст и рисунки</a:t>
            </a: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с.31- 32 (учебник)</a:t>
            </a: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2.Как можно назвать их «профессию»,</a:t>
            </a: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если они получают вещества, поедая растения и животных? </a:t>
            </a: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3.Что происходит с веществами?</a:t>
            </a: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(Перед выступлением группы один из учащихся вывешивает ключевые слова на доску)</a:t>
            </a: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r>
              <a:rPr lang="ru-RU" sz="2000" dirty="0" smtClean="0">
                <a:solidFill>
                  <a:schemeClr val="accent3">
                    <a:lumMod val="50000"/>
                  </a:schemeClr>
                </a:solidFill>
              </a:rPr>
              <a:t> </a:t>
            </a:r>
          </a:p>
          <a:p>
            <a:endParaRPr lang="ru-RU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1302</TotalTime>
  <Words>389</Words>
  <Application>Microsoft Office PowerPoint</Application>
  <PresentationFormat>Экран (4:3)</PresentationFormat>
  <Paragraphs>119</Paragraphs>
  <Slides>18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Аспект</vt:lpstr>
      <vt:lpstr>Борисенко Лариса Александровна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Дима</dc:creator>
  <cp:lastModifiedBy>дмитрий</cp:lastModifiedBy>
  <cp:revision>136</cp:revision>
  <dcterms:created xsi:type="dcterms:W3CDTF">2009-11-04T15:43:21Z</dcterms:created>
  <dcterms:modified xsi:type="dcterms:W3CDTF">2011-01-27T18:55:29Z</dcterms:modified>
</cp:coreProperties>
</file>