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62" r:id="rId2"/>
    <p:sldId id="258" r:id="rId3"/>
    <p:sldId id="259" r:id="rId4"/>
    <p:sldId id="260" r:id="rId5"/>
    <p:sldId id="261"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288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5" autoAdjust="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18.01.2011</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ru.wikipedia.org/wiki/%D0%A4%D0%B0%D0%B9%D0%BB:Prism_rainbow_schema.png"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ru.wikipedia.org/wiki/%D0%A4%D0%B0%D0%B9%D0%BB:Rainbow_formation.png"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hyperlink" Target="http://ru.wikipedia.org/wiki/%D0%A4%D0%B0%D0%B9%D0%BB:Arc-en-ciel_secondaire.jpg"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1028" name="Picture 4" descr="C:\Users\Евгения\Desktop\1244920234_raduga-2.jpg"/>
          <p:cNvPicPr>
            <a:picLocks noChangeAspect="1" noChangeArrowheads="1"/>
          </p:cNvPicPr>
          <p:nvPr/>
        </p:nvPicPr>
        <p:blipFill>
          <a:blip r:embed="rId3" cstate="print"/>
          <a:srcRect/>
          <a:stretch>
            <a:fillRect/>
          </a:stretch>
        </p:blipFill>
        <p:spPr bwMode="auto">
          <a:xfrm>
            <a:off x="1" y="0"/>
            <a:ext cx="9144000" cy="6858000"/>
          </a:xfrm>
          <a:prstGeom prst="rect">
            <a:avLst/>
          </a:prstGeom>
          <a:noFill/>
        </p:spPr>
      </p:pic>
      <p:sp>
        <p:nvSpPr>
          <p:cNvPr id="3" name="Содержимое 2"/>
          <p:cNvSpPr>
            <a:spLocks noGrp="1"/>
          </p:cNvSpPr>
          <p:nvPr>
            <p:ph idx="1"/>
          </p:nvPr>
        </p:nvSpPr>
        <p:spPr>
          <a:xfrm>
            <a:off x="571472" y="1571612"/>
            <a:ext cx="8362216" cy="4800600"/>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buNone/>
            </a:pPr>
            <a:r>
              <a:rPr lang="ru-RU" sz="9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ФИЗИКА РАДУГИ</a:t>
            </a:r>
            <a:endParaRPr lang="ru-RU" sz="9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4" name="TextBox 3"/>
          <p:cNvSpPr txBox="1"/>
          <p:nvPr/>
        </p:nvSpPr>
        <p:spPr>
          <a:xfrm>
            <a:off x="2928926" y="4929198"/>
            <a:ext cx="4500594" cy="923330"/>
          </a:xfrm>
          <a:prstGeom prst="rect">
            <a:avLst/>
          </a:prstGeom>
          <a:noFill/>
        </p:spPr>
        <p:txBody>
          <a:bodyPr wrap="square" rtlCol="0">
            <a:spAutoFit/>
          </a:bodyPr>
          <a:lstStyle/>
          <a:p>
            <a:r>
              <a:rPr lang="ru-RU" b="1" dirty="0" smtClean="0"/>
              <a:t>Проект по физике</a:t>
            </a:r>
          </a:p>
          <a:p>
            <a:r>
              <a:rPr lang="ru-RU" b="1" dirty="0" smtClean="0"/>
              <a:t>Выполнила: </a:t>
            </a:r>
            <a:r>
              <a:rPr lang="ru-RU" b="1" dirty="0" err="1" smtClean="0"/>
              <a:t>Огородникова</a:t>
            </a:r>
            <a:r>
              <a:rPr lang="ru-RU" b="1" dirty="0" smtClean="0"/>
              <a:t> Евгения,</a:t>
            </a:r>
          </a:p>
          <a:p>
            <a:r>
              <a:rPr lang="ru-RU" b="1" dirty="0" smtClean="0"/>
              <a:t>у</a:t>
            </a:r>
            <a:r>
              <a:rPr lang="ru-RU" b="1" dirty="0" smtClean="0"/>
              <a:t>ченица 9а класса</a:t>
            </a:r>
            <a:endParaRPr lang="ru-RU" b="1"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Евгения\Desktop\радуга.jpg"/>
          <p:cNvPicPr>
            <a:picLocks noChangeAspect="1" noChangeArrowheads="1"/>
          </p:cNvPicPr>
          <p:nvPr/>
        </p:nvPicPr>
        <p:blipFill>
          <a:blip r:embed="rId2" cstate="print"/>
          <a:srcRect/>
          <a:stretch>
            <a:fillRect/>
          </a:stretch>
        </p:blipFill>
        <p:spPr bwMode="auto">
          <a:xfrm>
            <a:off x="-1" y="0"/>
            <a:ext cx="9144001" cy="6858000"/>
          </a:xfrm>
          <a:prstGeom prst="rect">
            <a:avLst/>
          </a:prstGeom>
          <a:noFill/>
        </p:spPr>
      </p:pic>
      <p:sp>
        <p:nvSpPr>
          <p:cNvPr id="2" name="Заголовок 1"/>
          <p:cNvSpPr>
            <a:spLocks noGrp="1"/>
          </p:cNvSpPr>
          <p:nvPr>
            <p:ph type="title"/>
          </p:nvPr>
        </p:nvSpPr>
        <p:spPr>
          <a:xfrm>
            <a:off x="1357290" y="714356"/>
            <a:ext cx="7498080" cy="1143000"/>
          </a:xfrm>
        </p:spPr>
        <p:txBody>
          <a:bodyPr>
            <a:normAutofit fontScale="90000"/>
          </a:bodyPr>
          <a:lstStyle/>
          <a:p>
            <a:r>
              <a:rPr lang="ru-RU" dirty="0" smtClean="0"/>
              <a:t/>
            </a:r>
            <a:br>
              <a:rPr lang="ru-RU" dirty="0" smtClean="0"/>
            </a:br>
            <a:endParaRPr lang="ru-RU" dirty="0"/>
          </a:p>
        </p:txBody>
      </p:sp>
      <p:pic>
        <p:nvPicPr>
          <p:cNvPr id="4" name="Содержимое 3" descr="http://upload.wikimedia.org/wikipedia/commons/thumb/0/06/Prism_rainbow_schema.png/180px-Prism_rainbow_schema.png">
            <a:hlinkClick r:id="rId3"/>
          </p:cNvPr>
          <p:cNvPicPr>
            <a:picLocks noGrp="1"/>
          </p:cNvPicPr>
          <p:nvPr>
            <p:ph idx="1"/>
          </p:nvPr>
        </p:nvPicPr>
        <p:blipFill>
          <a:blip r:embed="rId4" cstate="print">
            <a:lum contrast="33000"/>
          </a:blip>
          <a:srcRect/>
          <a:stretch>
            <a:fillRect/>
          </a:stretch>
        </p:blipFill>
        <p:spPr bwMode="auto">
          <a:xfrm>
            <a:off x="357158" y="2143116"/>
            <a:ext cx="6215106" cy="4357694"/>
          </a:xfrm>
          <a:prstGeom prst="rect">
            <a:avLst/>
          </a:prstGeom>
          <a:noFill/>
          <a:ln w="9525">
            <a:noFill/>
            <a:miter lim="800000"/>
            <a:headEnd/>
            <a:tailEnd/>
          </a:ln>
        </p:spPr>
      </p:pic>
      <p:sp>
        <p:nvSpPr>
          <p:cNvPr id="5" name="Овал 4"/>
          <p:cNvSpPr/>
          <p:nvPr/>
        </p:nvSpPr>
        <p:spPr>
          <a:xfrm>
            <a:off x="285720" y="928670"/>
            <a:ext cx="8001056" cy="1714512"/>
          </a:xfrm>
          <a:prstGeom prst="ellipse">
            <a:avLst/>
          </a:prstGeom>
          <a:solidFill>
            <a:schemeClr val="accent1">
              <a:alpha val="7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Преломление света при его переходе в среду с иной оптической плотностью</a:t>
            </a:r>
            <a:endParaRPr lang="ru-RU" sz="3600" dirty="0"/>
          </a:p>
        </p:txBody>
      </p:sp>
      <p:sp>
        <p:nvSpPr>
          <p:cNvPr id="6" name="TextBox 5"/>
          <p:cNvSpPr txBox="1"/>
          <p:nvPr/>
        </p:nvSpPr>
        <p:spPr>
          <a:xfrm>
            <a:off x="0" y="0"/>
            <a:ext cx="4500594" cy="707886"/>
          </a:xfrm>
          <a:prstGeom prst="rect">
            <a:avLst/>
          </a:prstGeom>
          <a:noFill/>
        </p:spPr>
        <p:txBody>
          <a:bodyPr wrap="square" rtlCol="0">
            <a:spAutoFit/>
          </a:bodyPr>
          <a:lstStyle/>
          <a:p>
            <a:r>
              <a:rPr lang="ru-RU" sz="2000" b="1" dirty="0" smtClean="0">
                <a:solidFill>
                  <a:srgbClr val="FF0000"/>
                </a:solidFill>
              </a:rPr>
              <a:t>Цель:</a:t>
            </a:r>
            <a:r>
              <a:rPr lang="ru-RU" dirty="0" smtClean="0"/>
              <a:t> </a:t>
            </a:r>
            <a:r>
              <a:rPr lang="ru-RU" sz="2000" b="1" dirty="0" smtClean="0"/>
              <a:t>раскрыть физическую природу и механизм образования радуги</a:t>
            </a:r>
            <a:endParaRPr lang="ru-RU" sz="20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par>
                                <p:cTn id="8" presetID="18" presetClass="entr" presetSubtype="1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trips(downLeft)">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Евгения\Desktop\STSCAKP6RG4CAUCURUBCAEP9OP6CAT6NQ11CAGFTTTICA6LI3GICAHX0TBYCAIKI9WXCAX6OXOJCAB3VXV0CAQB6AZPCAH5C6YZCA49UTDYCAVCVEGSCAQ82FKXCA6QG4D0CAPT1XVGCANHAQQSCAZHP6V9.jpg"/>
          <p:cNvPicPr>
            <a:picLocks noChangeAspect="1" noChangeArrowheads="1"/>
          </p:cNvPicPr>
          <p:nvPr/>
        </p:nvPicPr>
        <p:blipFill>
          <a:blip r:embed="rId2" cstate="print">
            <a:lum bright="27000"/>
          </a:blip>
          <a:srcRect/>
          <a:stretch>
            <a:fillRect/>
          </a:stretch>
        </p:blipFill>
        <p:spPr bwMode="auto">
          <a:xfrm>
            <a:off x="0" y="-1"/>
            <a:ext cx="9144001" cy="6858001"/>
          </a:xfrm>
          <a:prstGeom prst="rect">
            <a:avLst/>
          </a:prstGeom>
          <a:noFill/>
        </p:spPr>
      </p:pic>
      <p:sp>
        <p:nvSpPr>
          <p:cNvPr id="3" name="Содержимое 2"/>
          <p:cNvSpPr>
            <a:spLocks noGrp="1"/>
          </p:cNvSpPr>
          <p:nvPr>
            <p:ph idx="1"/>
          </p:nvPr>
        </p:nvSpPr>
        <p:spPr>
          <a:xfrm>
            <a:off x="1428728" y="1000108"/>
            <a:ext cx="7498080" cy="4800600"/>
          </a:xfrm>
        </p:spPr>
        <p:txBody>
          <a:bodyPr>
            <a:noAutofit/>
          </a:bodyPr>
          <a:lstStyle/>
          <a:p>
            <a:r>
              <a:rPr lang="ru-RU" sz="2700" b="1" dirty="0" smtClean="0"/>
              <a:t>Радуга возникает из-за того, что солнечный свет испытывает преломление в капельках воды дождя или тумана, парящих в атмосфере. Эти капельки по-разному отклоняют свет разных цветов (показатель преломления воды для более длинноволнового (красного) света меньше, чем для коротковолнового (фиолетового), поэтому красный свет меньше отклоняется при преломлении — красный на 137°30’, фиолетовый на 139°20’ и т. д.), в результате чего белый свет разлагается в спектр. Данное явление вызвано дисперсией. </a:t>
            </a:r>
          </a:p>
        </p:txBody>
      </p:sp>
      <p:sp>
        <p:nvSpPr>
          <p:cNvPr id="5" name="Прямоугольник 4"/>
          <p:cNvSpPr/>
          <p:nvPr/>
        </p:nvSpPr>
        <p:spPr>
          <a:xfrm rot="20055322">
            <a:off x="-291102" y="180864"/>
            <a:ext cx="3381598" cy="1077218"/>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32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Как образуется???</a:t>
            </a:r>
            <a:endParaRPr lang="ru-RU" sz="32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Евгения\Desktop\4KACADUMOCYCAUVSZGWCA0S1IFDCAVCHI80CARWBV9SCAJ6UPO7CASFJOWOCAXXE91ICAH0X1H5CA3JVSA9CA55EOEBCA43LQ4HCAXXGRM1CA13HMU2CATQ0HULCAI3P0O5CA2QXZV7CARAC6FSCAURL510.jpg"/>
          <p:cNvPicPr>
            <a:picLocks noChangeAspect="1" noChangeArrowheads="1"/>
          </p:cNvPicPr>
          <p:nvPr/>
        </p:nvPicPr>
        <p:blipFill>
          <a:blip r:embed="rId2" cstate="print">
            <a:lum bright="62000"/>
          </a:blip>
          <a:srcRect/>
          <a:stretch>
            <a:fillRect/>
          </a:stretch>
        </p:blipFill>
        <p:spPr bwMode="auto">
          <a:xfrm>
            <a:off x="0" y="-30480"/>
            <a:ext cx="9144000" cy="6888480"/>
          </a:xfrm>
          <a:prstGeom prst="rect">
            <a:avLst/>
          </a:prstGeom>
          <a:noFill/>
        </p:spPr>
      </p:pic>
      <p:sp>
        <p:nvSpPr>
          <p:cNvPr id="2" name="Заголовок 1"/>
          <p:cNvSpPr>
            <a:spLocks noGrp="1"/>
          </p:cNvSpPr>
          <p:nvPr>
            <p:ph type="title"/>
          </p:nvPr>
        </p:nvSpPr>
        <p:spPr>
          <a:xfrm>
            <a:off x="214282" y="2071678"/>
            <a:ext cx="7498080" cy="1143000"/>
          </a:xfrm>
        </p:spPr>
        <p:txBody>
          <a:bodyPr>
            <a:noAutofit/>
          </a:bodyPr>
          <a:lstStyle/>
          <a:p>
            <a:pPr algn="l"/>
            <a:r>
              <a:rPr lang="ru-RU" sz="4000" dirty="0" smtClean="0">
                <a:solidFill>
                  <a:schemeClr val="tx1"/>
                </a:solidFill>
                <a:effectLst>
                  <a:outerShdw blurRad="38100" dist="38100" dir="2700000" algn="tl">
                    <a:srgbClr val="000000">
                      <a:alpha val="43137"/>
                    </a:srgbClr>
                  </a:outerShdw>
                </a:effectLst>
              </a:rPr>
              <a:t>Схема образования радуги</a:t>
            </a:r>
            <a:r>
              <a:rPr lang="ru-RU" sz="1800" dirty="0" smtClean="0">
                <a:solidFill>
                  <a:schemeClr val="tx1"/>
                </a:solidFill>
                <a:effectLst>
                  <a:outerShdw blurRad="38100" dist="38100" dir="2700000" algn="tl">
                    <a:srgbClr val="000000">
                      <a:alpha val="43137"/>
                    </a:srgbClr>
                  </a:outerShdw>
                </a:effectLst>
              </a:rPr>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1) сферическая капля,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2) внутреннее отражение, </a:t>
            </a:r>
            <a:r>
              <a:rPr lang="ru-RU" sz="1800" dirty="0" smtClean="0">
                <a:solidFill>
                  <a:schemeClr val="tx1"/>
                </a:solidFill>
                <a:effectLst>
                  <a:outerShdw blurRad="38100" dist="38100" dir="2700000" algn="tl">
                    <a:srgbClr val="000000">
                      <a:alpha val="43137"/>
                    </a:srgbClr>
                  </a:outerShdw>
                </a:effectLst>
              </a:rPr>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3</a:t>
            </a:r>
            <a:r>
              <a:rPr lang="ru-RU" sz="1800" dirty="0" smtClean="0">
                <a:solidFill>
                  <a:schemeClr val="tx1"/>
                </a:solidFill>
                <a:effectLst>
                  <a:outerShdw blurRad="38100" dist="38100" dir="2700000" algn="tl">
                    <a:srgbClr val="000000">
                      <a:alpha val="43137"/>
                    </a:srgbClr>
                  </a:outerShdw>
                </a:effectLst>
              </a:rPr>
              <a:t>) </a:t>
            </a:r>
            <a:r>
              <a:rPr lang="ru-RU" sz="1800" dirty="0" smtClean="0">
                <a:solidFill>
                  <a:schemeClr val="tx1"/>
                </a:solidFill>
                <a:effectLst>
                  <a:outerShdw blurRad="38100" dist="38100" dir="2700000" algn="tl">
                    <a:srgbClr val="000000">
                      <a:alpha val="43137"/>
                    </a:srgbClr>
                  </a:outerShdw>
                </a:effectLst>
              </a:rPr>
              <a:t>первичная </a:t>
            </a:r>
            <a:r>
              <a:rPr lang="ru-RU" sz="1800" dirty="0" smtClean="0">
                <a:solidFill>
                  <a:schemeClr val="tx1"/>
                </a:solidFill>
                <a:effectLst>
                  <a:outerShdw blurRad="38100" dist="38100" dir="2700000" algn="tl">
                    <a:srgbClr val="000000">
                      <a:alpha val="43137"/>
                    </a:srgbClr>
                  </a:outerShdw>
                </a:effectLst>
              </a:rPr>
              <a:t>радуга,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4) преломление,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5) вторичная радуга,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6) входящий луч света,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7) ход лучей при формировании</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 первичной радуги,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8) ход лучей при формировании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вторичной радуги,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9) наблюдатель,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10) область формирования первичной радуги,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11) область формирования вторичной радуги, </a:t>
            </a:r>
            <a:br>
              <a:rPr lang="ru-RU" sz="1800" dirty="0" smtClean="0">
                <a:solidFill>
                  <a:schemeClr val="tx1"/>
                </a:solidFill>
                <a:effectLst>
                  <a:outerShdw blurRad="38100" dist="38100" dir="2700000" algn="tl">
                    <a:srgbClr val="000000">
                      <a:alpha val="43137"/>
                    </a:srgbClr>
                  </a:outerShdw>
                </a:effectLst>
              </a:rPr>
            </a:br>
            <a:r>
              <a:rPr lang="ru-RU" sz="1800" dirty="0" smtClean="0">
                <a:solidFill>
                  <a:schemeClr val="tx1"/>
                </a:solidFill>
                <a:effectLst>
                  <a:outerShdw blurRad="38100" dist="38100" dir="2700000" algn="tl">
                    <a:srgbClr val="000000">
                      <a:alpha val="43137"/>
                    </a:srgbClr>
                  </a:outerShdw>
                </a:effectLst>
              </a:rPr>
              <a:t>12) облако капелек</a:t>
            </a:r>
            <a:endParaRPr lang="ru-RU" sz="1800" dirty="0">
              <a:solidFill>
                <a:schemeClr val="tx1"/>
              </a:solidFill>
              <a:effectLst>
                <a:outerShdw blurRad="38100" dist="38100" dir="2700000" algn="tl">
                  <a:srgbClr val="000000">
                    <a:alpha val="43137"/>
                  </a:srgbClr>
                </a:outerShdw>
              </a:effectLst>
            </a:endParaRPr>
          </a:p>
        </p:txBody>
      </p:sp>
      <p:pic>
        <p:nvPicPr>
          <p:cNvPr id="5" name="Содержимое 4" descr="http://upload.wikimedia.org/wikipedia/commons/thumb/8/8e/Rainbow_formation.png/320px-Rainbow_formation.png">
            <a:hlinkClick r:id="rId3"/>
          </p:cNvPr>
          <p:cNvPicPr>
            <a:picLocks noGrp="1"/>
          </p:cNvPicPr>
          <p:nvPr>
            <p:ph idx="1"/>
          </p:nvPr>
        </p:nvPicPr>
        <p:blipFill>
          <a:blip r:embed="rId4" cstate="print">
            <a:lum bright="7000" contrast="36000"/>
          </a:blip>
          <a:stretch>
            <a:fillRect/>
          </a:stretch>
        </p:blipFill>
        <p:spPr bwMode="auto">
          <a:xfrm>
            <a:off x="4929190" y="1357298"/>
            <a:ext cx="3762380" cy="4500594"/>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Евгения\Desktop\AATCARATROWCAOBG0YRCARYZ3LFCA0QF982CA19CFNECA5E3I0ECAS0RCCYCAC4HGWVCAEAE020CAJDQUV2CAP8N18VCAN6C78HCAV491MTCAXZRKF5CAQC0PO1CAQGAC4RCAQXFB3ICATU2CGMCANDHWRL.jpg"/>
          <p:cNvPicPr>
            <a:picLocks noChangeAspect="1" noChangeArrowheads="1"/>
          </p:cNvPicPr>
          <p:nvPr/>
        </p:nvPicPr>
        <p:blipFill>
          <a:blip r:embed="rId2" cstate="print">
            <a:lum bright="50000" contrast="1000"/>
          </a:blip>
          <a:srcRect/>
          <a:stretch>
            <a:fillRect/>
          </a:stretch>
        </p:blipFill>
        <p:spPr bwMode="auto">
          <a:xfrm>
            <a:off x="1" y="0"/>
            <a:ext cx="9144000" cy="6858000"/>
          </a:xfrm>
          <a:prstGeom prst="rect">
            <a:avLst/>
          </a:prstGeom>
          <a:noFill/>
        </p:spPr>
      </p:pic>
      <p:sp>
        <p:nvSpPr>
          <p:cNvPr id="3" name="Содержимое 2"/>
          <p:cNvSpPr>
            <a:spLocks noGrp="1"/>
          </p:cNvSpPr>
          <p:nvPr>
            <p:ph idx="1"/>
          </p:nvPr>
        </p:nvSpPr>
        <p:spPr>
          <a:xfrm>
            <a:off x="0" y="0"/>
            <a:ext cx="8926808" cy="4800600"/>
          </a:xfrm>
        </p:spPr>
        <p:txBody>
          <a:bodyPr>
            <a:normAutofit fontScale="25000" lnSpcReduction="20000"/>
          </a:bodyPr>
          <a:lstStyle/>
          <a:p>
            <a:r>
              <a:rPr lang="ru-RU" sz="11600" b="1" u="sng" dirty="0" smtClean="0">
                <a:effectLst>
                  <a:outerShdw blurRad="38100" dist="38100" dir="2700000" algn="tl">
                    <a:srgbClr val="000000">
                      <a:alpha val="43137"/>
                    </a:srgbClr>
                  </a:outerShdw>
                </a:effectLst>
              </a:rPr>
              <a:t>Первичная радуга</a:t>
            </a:r>
            <a:r>
              <a:rPr lang="ru-RU" sz="11600" dirty="0" smtClean="0">
                <a:effectLst>
                  <a:outerShdw blurRad="38100" dist="38100" dir="2700000" algn="tl">
                    <a:srgbClr val="000000">
                      <a:alpha val="43137"/>
                    </a:srgbClr>
                  </a:outerShdw>
                </a:effectLst>
              </a:rPr>
              <a:t>, при которой свет претерпевает </a:t>
            </a:r>
            <a:r>
              <a:rPr lang="ru-RU" sz="11600" i="1" dirty="0" smtClean="0">
                <a:effectLst>
                  <a:outerShdw blurRad="38100" dist="38100" dir="2700000" algn="tl">
                    <a:srgbClr val="000000">
                      <a:alpha val="43137"/>
                    </a:srgbClr>
                  </a:outerShdw>
                </a:effectLst>
              </a:rPr>
              <a:t>одно</a:t>
            </a:r>
            <a:r>
              <a:rPr lang="ru-RU" sz="11600" dirty="0" smtClean="0">
                <a:effectLst>
                  <a:outerShdw blurRad="38100" dist="38100" dir="2700000" algn="tl">
                    <a:srgbClr val="000000">
                      <a:alpha val="43137"/>
                    </a:srgbClr>
                  </a:outerShdw>
                </a:effectLst>
              </a:rPr>
              <a:t> внутреннее отражение. В первичной радуге красный цвет находится </a:t>
            </a:r>
            <a:r>
              <a:rPr lang="ru-RU" sz="11600" i="1" dirty="0" smtClean="0">
                <a:effectLst>
                  <a:outerShdw blurRad="38100" dist="38100" dir="2700000" algn="tl">
                    <a:srgbClr val="000000">
                      <a:alpha val="43137"/>
                    </a:srgbClr>
                  </a:outerShdw>
                </a:effectLst>
              </a:rPr>
              <a:t>снаружи</a:t>
            </a:r>
            <a:r>
              <a:rPr lang="ru-RU" sz="11600" dirty="0" smtClean="0">
                <a:effectLst>
                  <a:outerShdw blurRad="38100" dist="38100" dir="2700000" algn="tl">
                    <a:srgbClr val="000000">
                      <a:alpha val="43137"/>
                    </a:srgbClr>
                  </a:outerShdw>
                </a:effectLst>
              </a:rPr>
              <a:t> дуги, её угловой радиус составляет 40-42°.</a:t>
            </a:r>
          </a:p>
          <a:p>
            <a:r>
              <a:rPr lang="ru-RU" sz="11600" b="1" u="sng" dirty="0" smtClean="0">
                <a:effectLst>
                  <a:outerShdw blurRad="38100" dist="38100" dir="2700000" algn="tl">
                    <a:srgbClr val="000000">
                      <a:alpha val="43137"/>
                    </a:srgbClr>
                  </a:outerShdw>
                </a:effectLst>
              </a:rPr>
              <a:t>Вторичная радуга</a:t>
            </a:r>
            <a:r>
              <a:rPr lang="ru-RU" sz="11600" dirty="0" smtClean="0">
                <a:effectLst>
                  <a:outerShdw blurRad="38100" dist="38100" dir="2700000" algn="tl">
                    <a:srgbClr val="000000">
                      <a:alpha val="43137"/>
                    </a:srgbClr>
                  </a:outerShdw>
                </a:effectLst>
              </a:rPr>
              <a:t>, в которой свет отражается в капле два раза. Во вторичной радуге «перевёрнутый» порядок цветов — </a:t>
            </a:r>
            <a:r>
              <a:rPr lang="ru-RU" sz="11600" i="1" dirty="0" smtClean="0">
                <a:effectLst>
                  <a:outerShdw blurRad="38100" dist="38100" dir="2700000" algn="tl">
                    <a:srgbClr val="000000">
                      <a:alpha val="43137"/>
                    </a:srgbClr>
                  </a:outerShdw>
                </a:effectLst>
              </a:rPr>
              <a:t>снаружи</a:t>
            </a:r>
            <a:r>
              <a:rPr lang="ru-RU" sz="11600" dirty="0" smtClean="0">
                <a:effectLst>
                  <a:outerShdw blurRad="38100" dist="38100" dir="2700000" algn="tl">
                    <a:srgbClr val="000000">
                      <a:alpha val="43137"/>
                    </a:srgbClr>
                  </a:outerShdw>
                </a:effectLst>
              </a:rPr>
              <a:t> находится фиолетовый, а внутри красный. Угловой радиус вторичной радуги 50-53</a:t>
            </a:r>
            <a:r>
              <a:rPr lang="ru-RU" sz="11600" dirty="0" smtClean="0"/>
              <a:t>°.</a:t>
            </a:r>
            <a:r>
              <a:rPr lang="ru-RU" sz="11200" dirty="0" smtClean="0"/>
              <a:t/>
            </a:r>
            <a:br>
              <a:rPr lang="ru-RU" sz="11200" dirty="0" smtClean="0"/>
            </a:br>
            <a:endParaRPr lang="ru-RU" dirty="0"/>
          </a:p>
        </p:txBody>
      </p:sp>
      <p:pic>
        <p:nvPicPr>
          <p:cNvPr id="4" name="Рисунок 3" descr="http://upload.wikimedia.org/wikipedia/commons/thumb/0/0e/Arc-en-ciel_secondaire.jpg/200px-Arc-en-ciel_secondaire.jpg">
            <a:hlinkClick r:id="rId3"/>
          </p:cNvPr>
          <p:cNvPicPr/>
          <p:nvPr/>
        </p:nvPicPr>
        <p:blipFill>
          <a:blip r:embed="rId4" cstate="print">
            <a:lum contrast="7000"/>
          </a:blip>
          <a:srcRect/>
          <a:stretch>
            <a:fillRect/>
          </a:stretch>
        </p:blipFill>
        <p:spPr bwMode="auto">
          <a:xfrm>
            <a:off x="4572000" y="3500438"/>
            <a:ext cx="4286248" cy="3071811"/>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style.rotation</p:attrName>
                                        </p:attrNameLst>
                                      </p:cBhvr>
                                      <p:tavLst>
                                        <p:tav tm="0">
                                          <p:val>
                                            <p:fltVal val="720"/>
                                          </p:val>
                                        </p:tav>
                                        <p:tav tm="100000">
                                          <p:val>
                                            <p:fltVal val="0"/>
                                          </p:val>
                                        </p:tav>
                                      </p:tavLst>
                                    </p:anim>
                                    <p:anim calcmode="lin" valueType="num">
                                      <p:cBhvr>
                                        <p:cTn id="9" dur="500" fill="hold"/>
                                        <p:tgtEl>
                                          <p:spTgt spid="4"/>
                                        </p:tgtEl>
                                        <p:attrNameLst>
                                          <p:attrName>ppt_h</p:attrName>
                                        </p:attrNameLst>
                                      </p:cBhvr>
                                      <p:tavLst>
                                        <p:tav tm="0">
                                          <p:val>
                                            <p:fltVal val="0"/>
                                          </p:val>
                                        </p:tav>
                                        <p:tav tm="100000">
                                          <p:val>
                                            <p:strVal val="#ppt_h"/>
                                          </p:val>
                                        </p:tav>
                                      </p:tavLst>
                                    </p:anim>
                                    <p:anim calcmode="lin" valueType="num">
                                      <p:cBhvr>
                                        <p:cTn id="10" dur="5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TotalTime>
  <Words>139</Words>
  <Application>Microsoft Office PowerPoint</Application>
  <PresentationFormat>Экран (4:3)</PresentationFormat>
  <Paragraphs>12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Слайд 1</vt:lpstr>
      <vt:lpstr> </vt:lpstr>
      <vt:lpstr>Слайд 3</vt:lpstr>
      <vt:lpstr>Схема образования радуги 1) сферическая капля,  2) внутреннее отражение,  3) первичная радуга,  4) преломление,  5) вторичная радуга,  6) входящий луч света,  7) ход лучей при формировании  первичной радуги,  8) ход лучей при формировании  вторичной радуги,  9) наблюдатель,  10) область формирования первичной радуги,  11) область формирования вторичной радуги,  12) облако капелек</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Евгения</dc:creator>
  <cp:lastModifiedBy>инф</cp:lastModifiedBy>
  <cp:revision>17</cp:revision>
  <dcterms:created xsi:type="dcterms:W3CDTF">2010-05-13T07:59:55Z</dcterms:created>
  <dcterms:modified xsi:type="dcterms:W3CDTF">2011-01-18T08:59:20Z</dcterms:modified>
</cp:coreProperties>
</file>