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43" autoAdjust="0"/>
    <p:restoredTop sz="94660"/>
  </p:normalViewPr>
  <p:slideViewPr>
    <p:cSldViewPr>
      <p:cViewPr>
        <p:scale>
          <a:sx n="66" d="100"/>
          <a:sy n="66" d="100"/>
        </p:scale>
        <p:origin x="-94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EBE0F-9A28-4CAA-814E-AD294F4F5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63C78-3A68-413A-8673-353DDDC12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6F1CD-3E5B-40D5-B592-7625882D59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2EFD-1FA0-4910-8D55-D370F2099D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ADFD7-7F9D-42C6-82A4-73B62F650A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DF6B4-43C8-46C1-B0A2-0535CE0D70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B2FAB-8A43-4F6D-ACA2-973BBF7B64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4D1E1E-F126-4C70-834E-3BB0F404F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CC154-3210-4A89-BDAC-F94B00BF1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B8CDB503-8841-4561-A2E0-6525E96A3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A70EF-41E2-4942-8E5C-A5DF8E3E62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784F3B1-3D42-488B-BE48-C7AEDAF532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772400" cy="9366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Пищеварительная </a:t>
            </a:r>
            <a:r>
              <a:rPr lang="ru-RU" dirty="0" smtClean="0"/>
              <a:t>система человека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6" name="Rectangle 22"/>
          <p:cNvSpPr>
            <a:spLocks noChangeArrowheads="1"/>
          </p:cNvSpPr>
          <p:nvPr/>
        </p:nvSpPr>
        <p:spPr bwMode="auto">
          <a:xfrm>
            <a:off x="468313" y="2276475"/>
            <a:ext cx="3556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dirty="0">
                <a:hlinkClick r:id="rId2" action="ppaction://hlinksldjump"/>
              </a:rPr>
              <a:t>Ротовая полость</a:t>
            </a:r>
            <a:endParaRPr lang="ru-RU" b="1" dirty="0"/>
          </a:p>
          <a:p>
            <a:r>
              <a:rPr lang="ru-RU" b="1" dirty="0">
                <a:hlinkClick r:id="rId3" action="ppaction://hlinksldjump"/>
              </a:rPr>
              <a:t>Глотка</a:t>
            </a:r>
            <a:endParaRPr lang="ru-RU" b="1" dirty="0"/>
          </a:p>
          <a:p>
            <a:r>
              <a:rPr lang="ru-RU" b="1" dirty="0">
                <a:hlinkClick r:id="rId4" action="ppaction://hlinksldjump"/>
              </a:rPr>
              <a:t>Пищевод</a:t>
            </a:r>
            <a:endParaRPr lang="ru-RU" b="1" dirty="0"/>
          </a:p>
          <a:p>
            <a:r>
              <a:rPr lang="ru-RU" b="1" dirty="0">
                <a:hlinkClick r:id="rId5" action="ppaction://hlinksldjump"/>
              </a:rPr>
              <a:t>Желудок</a:t>
            </a:r>
            <a:endParaRPr lang="ru-RU" b="1" dirty="0"/>
          </a:p>
          <a:p>
            <a:r>
              <a:rPr lang="ru-RU" b="1" dirty="0">
                <a:hlinkClick r:id="rId6" action="ppaction://hlinksldjump"/>
              </a:rPr>
              <a:t>Печень</a:t>
            </a:r>
            <a:endParaRPr lang="ru-RU" b="1" dirty="0"/>
          </a:p>
          <a:p>
            <a:r>
              <a:rPr lang="ru-RU" b="1" dirty="0">
                <a:hlinkClick r:id="rId7" action="ppaction://hlinksldjump"/>
              </a:rPr>
              <a:t>Поджелудочная железа</a:t>
            </a:r>
            <a:endParaRPr lang="ru-RU" b="1" dirty="0"/>
          </a:p>
          <a:p>
            <a:r>
              <a:rPr lang="ru-RU" b="1" dirty="0">
                <a:hlinkClick r:id="rId8" action="ppaction://hlinksldjump"/>
              </a:rPr>
              <a:t>Двенадцатиперстная кишка</a:t>
            </a:r>
            <a:endParaRPr lang="ru-RU" b="1" dirty="0"/>
          </a:p>
          <a:p>
            <a:r>
              <a:rPr lang="ru-RU" b="1" dirty="0">
                <a:hlinkClick r:id="rId9" action="ppaction://hlinksldjump"/>
              </a:rPr>
              <a:t>Тонкая кишка</a:t>
            </a:r>
            <a:endParaRPr lang="ru-RU" b="1" dirty="0"/>
          </a:p>
          <a:p>
            <a:r>
              <a:rPr lang="ru-RU" b="1" dirty="0">
                <a:hlinkClick r:id="rId10" action="ppaction://hlinksldjump"/>
              </a:rPr>
              <a:t>Слепая кишка</a:t>
            </a:r>
            <a:endParaRPr lang="ru-RU" b="1" dirty="0"/>
          </a:p>
          <a:p>
            <a:r>
              <a:rPr lang="ru-RU" b="1" dirty="0">
                <a:hlinkClick r:id="rId11" action="ppaction://hlinksldjump"/>
              </a:rPr>
              <a:t>Толстая кишка</a:t>
            </a:r>
            <a:endParaRPr lang="ru-RU" b="1" dirty="0"/>
          </a:p>
          <a:p>
            <a:r>
              <a:rPr lang="ru-RU" b="1" dirty="0">
                <a:hlinkClick r:id="rId12" action="ppaction://hlinksldjump"/>
              </a:rPr>
              <a:t>Прямая кишка</a:t>
            </a:r>
            <a:endParaRPr lang="ru-RU" b="1" dirty="0"/>
          </a:p>
          <a:p>
            <a:r>
              <a:rPr lang="ru-RU" dirty="0"/>
              <a:t> </a:t>
            </a:r>
          </a:p>
        </p:txBody>
      </p:sp>
      <p:sp>
        <p:nvSpPr>
          <p:cNvPr id="3077" name="Rectangle 26"/>
          <p:cNvSpPr>
            <a:spLocks noChangeArrowheads="1"/>
          </p:cNvSpPr>
          <p:nvPr/>
        </p:nvSpPr>
        <p:spPr bwMode="auto">
          <a:xfrm>
            <a:off x="5214938" y="1857375"/>
            <a:ext cx="24526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Пищеварительная система</a:t>
            </a:r>
            <a:r>
              <a:rPr lang="ru-RU" dirty="0"/>
              <a:t> обеспечивает усвоение организмом необходимых ему в качестве источника энергии, а также для обновления клеток и роста питательных веществ  </a:t>
            </a: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195513" y="5876925"/>
            <a:ext cx="314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3" action="ppaction://hlinksldjump"/>
              </a:rPr>
              <a:t>Схема переваривания пищи</a:t>
            </a:r>
            <a:endParaRPr lang="ru-RU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643447"/>
            <a:ext cx="8464578" cy="1387466"/>
          </a:xfrm>
        </p:spPr>
        <p:txBody>
          <a:bodyPr>
            <a:normAutofit fontScale="85000" lnSpcReduction="10000"/>
          </a:bodyPr>
          <a:lstStyle/>
          <a:p>
            <a:pPr indent="180000" eaLnBrk="1" hangingPunct="1">
              <a:lnSpc>
                <a:spcPct val="90000"/>
              </a:lnSpc>
              <a:buNone/>
              <a:defRPr/>
            </a:pPr>
            <a:r>
              <a:rPr lang="ru-RU" dirty="0" smtClean="0"/>
              <a:t>   самая длинная часть пищеварительной системы- длиной 5-6 м.Происходит </a:t>
            </a:r>
            <a:r>
              <a:rPr lang="ru-RU" dirty="0" smtClean="0"/>
              <a:t>процесс </a:t>
            </a:r>
            <a:r>
              <a:rPr lang="ru-RU" dirty="0" smtClean="0"/>
              <a:t>дальнейшего пищеварения  пищи и всасывания через ворсинки в кровь аминокислот и глюкозы. </a:t>
            </a:r>
            <a:endParaRPr lang="ru-RU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50825" y="6308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>
                <a:solidFill>
                  <a:schemeClr val="hlink"/>
                </a:solidFill>
                <a:hlinkClick r:id="rId2" action="ppaction://hlinksldjump"/>
              </a:rPr>
              <a:t>&lt;</a:t>
            </a:r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- На главную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572000" y="6237288"/>
            <a:ext cx="431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3" action="ppaction://hlinksldjump"/>
              </a:rPr>
              <a:t>Посмотреть в схеме пищеварения -</a:t>
            </a:r>
            <a:r>
              <a:rPr lang="en-US">
                <a:solidFill>
                  <a:schemeClr val="hlink"/>
                </a:solidFill>
                <a:hlinkClick r:id="rId3" action="ppaction://hlinksldjump"/>
              </a:rPr>
              <a:t>&gt;</a:t>
            </a:r>
            <a:endParaRPr lang="ru-RU">
              <a:solidFill>
                <a:schemeClr val="hlink"/>
              </a:solidFill>
            </a:endParaRP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28604"/>
            <a:ext cx="4714908" cy="421484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2786058"/>
            <a:ext cx="32861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Тонкая кишка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429124" y="3071810"/>
            <a:ext cx="4714876" cy="285752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    представляет </a:t>
            </a:r>
            <a:r>
              <a:rPr lang="ru-RU" dirty="0" smtClean="0"/>
              <a:t>собой мешок длиной 3-8 см, расположенный ниже места перехода тонкой кишки в толстую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6308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>
                <a:solidFill>
                  <a:schemeClr val="hlink"/>
                </a:solidFill>
                <a:hlinkClick r:id="rId2" action="ppaction://hlinksldjump"/>
              </a:rPr>
              <a:t>&lt;</a:t>
            </a:r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- На главную</a:t>
            </a:r>
            <a:endParaRPr lang="ru-RU">
              <a:solidFill>
                <a:schemeClr val="hlink"/>
              </a:solidFill>
            </a:endParaRPr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4429156" cy="526671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14876" y="1428736"/>
            <a:ext cx="38576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Слепая кишка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44675"/>
            <a:ext cx="43307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/>
              <a:t>    имеет длину до 1,5м, вырабатывает только слизь. Здесь обитают симбиотические бактерии, расщепляющие клетчатку. Происходит формирование </a:t>
            </a:r>
            <a:r>
              <a:rPr lang="ru-RU" sz="2800" dirty="0" smtClean="0"/>
              <a:t>из пищевой кашицы (химуса) оформленного кала 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50825" y="6308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>
                <a:solidFill>
                  <a:schemeClr val="hlink"/>
                </a:solidFill>
                <a:hlinkClick r:id="rId2" action="ppaction://hlinksldjump"/>
              </a:rPr>
              <a:t>&lt;</a:t>
            </a:r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- На главную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4572000" y="6237288"/>
            <a:ext cx="431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3" action="ppaction://hlinksldjump"/>
              </a:rPr>
              <a:t>Посмотреть в схеме пищеварения -</a:t>
            </a:r>
            <a:r>
              <a:rPr lang="en-US">
                <a:solidFill>
                  <a:schemeClr val="hlink"/>
                </a:solidFill>
                <a:hlinkClick r:id="rId3" action="ppaction://hlinksldjump"/>
              </a:rPr>
              <a:t>&gt;</a:t>
            </a:r>
            <a:endParaRPr lang="ru-RU">
              <a:solidFill>
                <a:schemeClr val="hlink"/>
              </a:solidFill>
            </a:endParaRP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785926"/>
            <a:ext cx="4085299" cy="407196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571480"/>
            <a:ext cx="619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Толстая кишка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894262" y="2214554"/>
            <a:ext cx="4249738" cy="3500462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  <a:defRPr/>
            </a:pPr>
            <a:r>
              <a:rPr lang="ru-RU" dirty="0" smtClean="0"/>
              <a:t>   оконечная </a:t>
            </a:r>
            <a:r>
              <a:rPr lang="ru-RU" dirty="0" smtClean="0"/>
              <a:t>часть пищеварительного тракта, </a:t>
            </a:r>
            <a:r>
              <a:rPr lang="ru-RU" dirty="0" smtClean="0"/>
              <a:t>заканчивается заднепроходным отверстием, который замыкает анальный сфинктер</a:t>
            </a:r>
            <a:endParaRPr lang="ru-RU" dirty="0" smtClean="0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429156" cy="52864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250825" y="6308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3" action="ppaction://hlinksldjump"/>
              </a:rPr>
              <a:t> </a:t>
            </a:r>
            <a:r>
              <a:rPr lang="en-US">
                <a:solidFill>
                  <a:schemeClr val="hlink"/>
                </a:solidFill>
                <a:hlinkClick r:id="rId3" action="ppaction://hlinksldjump"/>
              </a:rPr>
              <a:t>&lt;</a:t>
            </a:r>
            <a:r>
              <a:rPr lang="ru-RU">
                <a:solidFill>
                  <a:schemeClr val="hlink"/>
                </a:solidFill>
                <a:hlinkClick r:id="rId3" action="ppaction://hlinksldjump"/>
              </a:rPr>
              <a:t>- На главную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4572000" y="6237288"/>
            <a:ext cx="431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4" action="ppaction://hlinksldjump"/>
              </a:rPr>
              <a:t>Посмотреть в схеме пищеварения -</a:t>
            </a:r>
            <a:r>
              <a:rPr lang="en-US">
                <a:solidFill>
                  <a:schemeClr val="hlink"/>
                </a:solidFill>
                <a:hlinkClick r:id="rId4" action="ppaction://hlinksldjump"/>
              </a:rPr>
              <a:t>&gt;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85728"/>
            <a:ext cx="57150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Прямая кишка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0825" y="6308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>
                <a:solidFill>
                  <a:schemeClr val="hlink"/>
                </a:solidFill>
                <a:hlinkClick r:id="rId2" action="ppaction://hlinksldjump"/>
              </a:rPr>
              <a:t>&lt;</a:t>
            </a:r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- На главную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37913" name="table"/>
          <p:cNvSpPr>
            <a:spLocks noEditPoints="1" noChangeArrowheads="1"/>
          </p:cNvSpPr>
          <p:nvPr/>
        </p:nvSpPr>
        <p:spPr bwMode="auto">
          <a:xfrm>
            <a:off x="357188" y="1571625"/>
            <a:ext cx="1735137" cy="129698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015 w 21600"/>
              <a:gd name="T9" fmla="*/ 4491 h 21600"/>
              <a:gd name="T10" fmla="*/ 17622 w 21600"/>
              <a:gd name="T11" fmla="*/ 1712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hlinkClick r:id="rId3" action="ppaction://hlinksldjump"/>
              </a:rPr>
              <a:t>Ротовая полость</a:t>
            </a:r>
            <a:endParaRPr lang="ru-RU"/>
          </a:p>
        </p:txBody>
      </p:sp>
      <p:sp>
        <p:nvSpPr>
          <p:cNvPr id="37916" name="table"/>
          <p:cNvSpPr>
            <a:spLocks noEditPoints="1" noChangeArrowheads="1"/>
          </p:cNvSpPr>
          <p:nvPr/>
        </p:nvSpPr>
        <p:spPr bwMode="auto">
          <a:xfrm>
            <a:off x="2143125" y="4214813"/>
            <a:ext cx="1946275" cy="71913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015 w 21600"/>
              <a:gd name="T9" fmla="*/ 4491 h 21600"/>
              <a:gd name="T10" fmla="*/ 17622 w 21600"/>
              <a:gd name="T11" fmla="*/ 1712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hlinkClick r:id="rId4" action="ppaction://hlinksldjump"/>
              </a:rPr>
              <a:t>Желудок</a:t>
            </a:r>
            <a:endParaRPr lang="ru-RU"/>
          </a:p>
        </p:txBody>
      </p:sp>
      <p:sp>
        <p:nvSpPr>
          <p:cNvPr id="37917" name="table"/>
          <p:cNvSpPr>
            <a:spLocks noEditPoints="1" noChangeArrowheads="1"/>
          </p:cNvSpPr>
          <p:nvPr/>
        </p:nvSpPr>
        <p:spPr bwMode="auto">
          <a:xfrm>
            <a:off x="4143375" y="3286125"/>
            <a:ext cx="1655763" cy="100806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015 w 21600"/>
              <a:gd name="T9" fmla="*/ 4491 h 21600"/>
              <a:gd name="T10" fmla="*/ 17622 w 21600"/>
              <a:gd name="T11" fmla="*/ 1712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dirty="0">
                <a:hlinkClick r:id="rId5" action="ppaction://hlinksldjump"/>
              </a:rPr>
              <a:t>Толстая кишка</a:t>
            </a:r>
            <a:endParaRPr lang="ru-RU" dirty="0"/>
          </a:p>
        </p:txBody>
      </p:sp>
      <p:sp>
        <p:nvSpPr>
          <p:cNvPr id="37918" name="table"/>
          <p:cNvSpPr>
            <a:spLocks noEditPoints="1" noChangeArrowheads="1"/>
          </p:cNvSpPr>
          <p:nvPr/>
        </p:nvSpPr>
        <p:spPr bwMode="auto">
          <a:xfrm>
            <a:off x="285750" y="4929188"/>
            <a:ext cx="1841500" cy="100806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015 w 21600"/>
              <a:gd name="T9" fmla="*/ 4491 h 21600"/>
              <a:gd name="T10" fmla="*/ 17622 w 21600"/>
              <a:gd name="T11" fmla="*/ 1712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hlinkClick r:id="rId6" action="ppaction://hlinksldjump"/>
              </a:rPr>
              <a:t>Пищевод</a:t>
            </a:r>
            <a:endParaRPr lang="ru-RU"/>
          </a:p>
        </p:txBody>
      </p:sp>
      <p:sp>
        <p:nvSpPr>
          <p:cNvPr id="37920" name="table"/>
          <p:cNvSpPr>
            <a:spLocks noEditPoints="1" noChangeArrowheads="1"/>
          </p:cNvSpPr>
          <p:nvPr/>
        </p:nvSpPr>
        <p:spPr bwMode="auto">
          <a:xfrm>
            <a:off x="2428875" y="2357438"/>
            <a:ext cx="1647825" cy="115252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015 w 21600"/>
              <a:gd name="T9" fmla="*/ 4491 h 21600"/>
              <a:gd name="T10" fmla="*/ 17622 w 21600"/>
              <a:gd name="T11" fmla="*/ 1712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dirty="0">
                <a:hlinkClick r:id="rId7" action="ppaction://hlinksldjump"/>
              </a:rPr>
              <a:t>Тонкая кишка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37924" name="table"/>
          <p:cNvSpPr>
            <a:spLocks noEditPoints="1" noChangeArrowheads="1"/>
          </p:cNvSpPr>
          <p:nvPr/>
        </p:nvSpPr>
        <p:spPr bwMode="auto">
          <a:xfrm>
            <a:off x="6643688" y="3214688"/>
            <a:ext cx="1698625" cy="129698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015 w 21600"/>
              <a:gd name="T9" fmla="*/ 4491 h 21600"/>
              <a:gd name="T10" fmla="*/ 17622 w 21600"/>
              <a:gd name="T11" fmla="*/ 1712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dirty="0">
                <a:hlinkClick r:id="rId8" action="ppaction://hlinksldjump"/>
              </a:rPr>
              <a:t>Прямая кишка</a:t>
            </a:r>
            <a:endParaRPr lang="ru-RU" dirty="0"/>
          </a:p>
        </p:txBody>
      </p:sp>
      <p:sp>
        <p:nvSpPr>
          <p:cNvPr id="4105" name="Line 51"/>
          <p:cNvSpPr>
            <a:spLocks noChangeShapeType="1"/>
          </p:cNvSpPr>
          <p:nvPr/>
        </p:nvSpPr>
        <p:spPr bwMode="auto">
          <a:xfrm flipV="1">
            <a:off x="5929313" y="3786188"/>
            <a:ext cx="714375" cy="68262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52"/>
          <p:cNvSpPr>
            <a:spLocks noChangeShapeType="1"/>
          </p:cNvSpPr>
          <p:nvPr/>
        </p:nvSpPr>
        <p:spPr bwMode="auto">
          <a:xfrm flipV="1">
            <a:off x="3071813" y="3500438"/>
            <a:ext cx="142875" cy="5715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53"/>
          <p:cNvSpPr>
            <a:spLocks noChangeShapeType="1"/>
          </p:cNvSpPr>
          <p:nvPr/>
        </p:nvSpPr>
        <p:spPr bwMode="auto">
          <a:xfrm>
            <a:off x="4000500" y="3143250"/>
            <a:ext cx="285750" cy="500063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4108" name="Line 54"/>
          <p:cNvSpPr>
            <a:spLocks noChangeShapeType="1"/>
          </p:cNvSpPr>
          <p:nvPr/>
        </p:nvSpPr>
        <p:spPr bwMode="auto">
          <a:xfrm flipV="1">
            <a:off x="2143125" y="4929188"/>
            <a:ext cx="439738" cy="28575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55"/>
          <p:cNvSpPr>
            <a:spLocks noChangeShapeType="1"/>
          </p:cNvSpPr>
          <p:nvPr/>
        </p:nvSpPr>
        <p:spPr bwMode="auto">
          <a:xfrm>
            <a:off x="1143000" y="4500563"/>
            <a:ext cx="71438" cy="357187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7" name="table"/>
          <p:cNvSpPr>
            <a:spLocks noEditPoints="1" noChangeArrowheads="1"/>
          </p:cNvSpPr>
          <p:nvPr/>
        </p:nvSpPr>
        <p:spPr bwMode="auto">
          <a:xfrm>
            <a:off x="214313" y="3357563"/>
            <a:ext cx="1841500" cy="100806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015 w 21600"/>
              <a:gd name="T9" fmla="*/ 4491 h 21600"/>
              <a:gd name="T10" fmla="*/ 17622 w 21600"/>
              <a:gd name="T11" fmla="*/ 1712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dirty="0">
                <a:hlinkClick r:id="rId9" action="ppaction://hlinksldjump"/>
              </a:rPr>
              <a:t>Глотка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4112" name="Line 55"/>
          <p:cNvSpPr>
            <a:spLocks noChangeShapeType="1"/>
          </p:cNvSpPr>
          <p:nvPr/>
        </p:nvSpPr>
        <p:spPr bwMode="auto">
          <a:xfrm>
            <a:off x="1071563" y="2928938"/>
            <a:ext cx="71437" cy="4286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85728"/>
            <a:ext cx="88450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Схема переваривания пищи</a:t>
            </a:r>
            <a:endParaRPr lang="ru-RU" sz="5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9950" y="1428737"/>
            <a:ext cx="4464050" cy="3429024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    начальный </a:t>
            </a:r>
            <a:r>
              <a:rPr lang="ru-RU" dirty="0" smtClean="0"/>
              <a:t>отдел пищеварительного тракта; спереди открывается ротовой щелью, сзади сообщается с глоткой </a:t>
            </a:r>
          </a:p>
        </p:txBody>
      </p:sp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281400" cy="292895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250825" y="6308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3" action="ppaction://hlinksldjump"/>
              </a:rPr>
              <a:t> </a:t>
            </a:r>
            <a:r>
              <a:rPr lang="en-US">
                <a:solidFill>
                  <a:schemeClr val="hlink"/>
                </a:solidFill>
                <a:hlinkClick r:id="rId3" action="ppaction://hlinksldjump"/>
              </a:rPr>
              <a:t>&lt;</a:t>
            </a:r>
            <a:r>
              <a:rPr lang="ru-RU">
                <a:solidFill>
                  <a:schemeClr val="hlink"/>
                </a:solidFill>
                <a:hlinkClick r:id="rId3" action="ppaction://hlinksldjump"/>
              </a:rPr>
              <a:t>- На главную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4572000" y="6237288"/>
            <a:ext cx="431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4" action="ppaction://hlinksldjump"/>
              </a:rPr>
              <a:t>Посмотреть в схеме пищеварения -</a:t>
            </a:r>
            <a:r>
              <a:rPr lang="en-US">
                <a:solidFill>
                  <a:schemeClr val="hlink"/>
                </a:solidFill>
                <a:hlinkClick r:id="rId4" action="ppaction://hlinksldjump"/>
              </a:rPr>
              <a:t>&gt;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00042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Ротовая полость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44675"/>
            <a:ext cx="4176712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dirty="0" smtClean="0"/>
              <a:t>     верхняя </a:t>
            </a:r>
            <a:r>
              <a:rPr lang="ru-RU" sz="2400" dirty="0" smtClean="0"/>
              <a:t>часть пищеварительного </a:t>
            </a:r>
            <a:r>
              <a:rPr lang="ru-RU" sz="2400" dirty="0" smtClean="0"/>
              <a:t>канала, представляющая собой трубку длиной 25см, </a:t>
            </a:r>
            <a:r>
              <a:rPr lang="ru-RU" sz="2400" dirty="0" smtClean="0"/>
              <a:t>одним концом открывающаяся в ротовую полость а другим концом — в пищевод. Глотка участвует в рефлекторном проглатывании </a:t>
            </a:r>
            <a:r>
              <a:rPr lang="ru-RU" sz="2400" dirty="0" smtClean="0"/>
              <a:t>пищи. </a:t>
            </a:r>
            <a:endParaRPr lang="ru-RU" sz="2400" dirty="0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50825" y="6308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>
                <a:solidFill>
                  <a:schemeClr val="hlink"/>
                </a:solidFill>
                <a:hlinkClick r:id="rId2" action="ppaction://hlinksldjump"/>
              </a:rPr>
              <a:t>&lt;</a:t>
            </a:r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- На главную</a:t>
            </a:r>
            <a:endParaRPr lang="ru-RU">
              <a:solidFill>
                <a:schemeClr val="hlink"/>
              </a:solidFill>
            </a:endParaRP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6"/>
            <a:ext cx="4071966" cy="494666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785794"/>
            <a:ext cx="293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Глотка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4429132"/>
            <a:ext cx="8321703" cy="160178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  <a:defRPr/>
            </a:pPr>
            <a:r>
              <a:rPr lang="ru-RU" sz="2800" dirty="0" smtClean="0"/>
              <a:t>    часть </a:t>
            </a:r>
            <a:r>
              <a:rPr lang="ru-RU" sz="2800" dirty="0" smtClean="0"/>
              <a:t>пищеварительного канала человека. Представляет собой сплющенную в переднезаднем направлении полую мышечную трубку.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50825" y="6308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>
                <a:solidFill>
                  <a:schemeClr val="hlink"/>
                </a:solidFill>
                <a:hlinkClick r:id="rId2" action="ppaction://hlinksldjump"/>
              </a:rPr>
              <a:t>&lt;</a:t>
            </a:r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- На главную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4572000" y="6237288"/>
            <a:ext cx="431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3" action="ppaction://hlinksldjump"/>
              </a:rPr>
              <a:t>Посмотреть в схеме пищеварения -</a:t>
            </a:r>
            <a:r>
              <a:rPr lang="en-US">
                <a:solidFill>
                  <a:schemeClr val="hlink"/>
                </a:solidFill>
                <a:hlinkClick r:id="rId3" action="ppaction://hlinksldjump"/>
              </a:rPr>
              <a:t>&gt;</a:t>
            </a:r>
            <a:endParaRPr lang="ru-RU">
              <a:solidFill>
                <a:schemeClr val="hlink"/>
              </a:solidFill>
            </a:endParaRP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4357718" cy="33115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6314" y="3500438"/>
            <a:ext cx="3854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Пищевод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4259263" cy="41148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    мешкообразное </a:t>
            </a:r>
            <a:r>
              <a:rPr lang="ru-RU" dirty="0" smtClean="0"/>
              <a:t>расширение пищеварительного канала, в котором скапливается и переваривается проглоченная пища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50825" y="6308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>
                <a:solidFill>
                  <a:schemeClr val="hlink"/>
                </a:solidFill>
                <a:hlinkClick r:id="rId2" action="ppaction://hlinksldjump"/>
              </a:rPr>
              <a:t>&lt;</a:t>
            </a:r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- На главную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572000" y="6237288"/>
            <a:ext cx="431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3" action="ppaction://hlinksldjump"/>
              </a:rPr>
              <a:t>Посмотреть в схеме пищеварения -</a:t>
            </a:r>
            <a:r>
              <a:rPr lang="en-US">
                <a:solidFill>
                  <a:schemeClr val="hlink"/>
                </a:solidFill>
                <a:hlinkClick r:id="rId3" action="ppaction://hlinksldjump"/>
              </a:rPr>
              <a:t>&gt;</a:t>
            </a:r>
            <a:endParaRPr lang="ru-RU">
              <a:solidFill>
                <a:schemeClr val="hlink"/>
              </a:solidFill>
            </a:endParaRPr>
          </a:p>
        </p:txBody>
      </p:sp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2" y="714356"/>
            <a:ext cx="3927503" cy="473076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714356"/>
            <a:ext cx="4429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Желудок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4786322"/>
            <a:ext cx="8001056" cy="1643074"/>
          </a:xfrm>
        </p:spPr>
        <p:txBody>
          <a:bodyPr>
            <a:normAutofit fontScale="47500" lnSpcReduction="20000"/>
          </a:bodyPr>
          <a:lstStyle/>
          <a:p>
            <a:pPr indent="180000" eaLnBrk="1" hangingPunct="1">
              <a:lnSpc>
                <a:spcPct val="120000"/>
              </a:lnSpc>
              <a:buFontTx/>
              <a:buNone/>
              <a:defRPr/>
            </a:pPr>
            <a:r>
              <a:rPr lang="ru-RU" sz="2800" dirty="0" smtClean="0"/>
              <a:t>    </a:t>
            </a:r>
            <a:r>
              <a:rPr lang="ru-RU" sz="4200" b="1" dirty="0" smtClean="0"/>
              <a:t>самая крупная пищеварительная железа массой до 1,5кг. Находится </a:t>
            </a:r>
            <a:r>
              <a:rPr lang="ru-RU" sz="4200" b="1" dirty="0" smtClean="0"/>
              <a:t>в брюшной полости и </a:t>
            </a:r>
            <a:r>
              <a:rPr lang="ru-RU" sz="4200" b="1" dirty="0" smtClean="0"/>
              <a:t>выполняет ряд важнейших физиологических функций- вырабатывает желчь. Самая главная роль печени- барьерная, обезвреживает вредные и ядовитые вещества.</a:t>
            </a:r>
            <a:endParaRPr lang="ru-RU" sz="4200" b="1" dirty="0" smtClean="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50825" y="6308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>
                <a:solidFill>
                  <a:schemeClr val="hlink"/>
                </a:solidFill>
                <a:hlinkClick r:id="rId2" action="ppaction://hlinksldjump"/>
              </a:rPr>
              <a:t>&lt;</a:t>
            </a:r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- На главную</a:t>
            </a:r>
            <a:endParaRPr lang="ru-RU">
              <a:solidFill>
                <a:schemeClr val="hlink"/>
              </a:solidFill>
            </a:endParaRP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71480"/>
            <a:ext cx="5000660" cy="407196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3714752"/>
            <a:ext cx="3092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Печень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928802"/>
            <a:ext cx="4043363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Железа гроздевидной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формы, 10-12 см длиной. Состоит из головки, тела и хвоста. Принимает </a:t>
            </a:r>
            <a:r>
              <a:rPr lang="ru-RU" sz="2800" dirty="0" smtClean="0"/>
              <a:t>важное участие в регуляции углеводного, жирового и белкового обмена.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50825" y="6308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>
                <a:solidFill>
                  <a:schemeClr val="hlink"/>
                </a:solidFill>
                <a:hlinkClick r:id="rId2" action="ppaction://hlinksldjump"/>
              </a:rPr>
              <a:t>&lt;</a:t>
            </a:r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- На главную</a:t>
            </a:r>
            <a:endParaRPr lang="ru-RU">
              <a:solidFill>
                <a:schemeClr val="hlink"/>
              </a:solidFill>
            </a:endParaRPr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4114800" cy="407196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14291"/>
            <a:ext cx="67865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Поджелудочная железа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00562" y="2143116"/>
            <a:ext cx="4214842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    </a:t>
            </a:r>
            <a:r>
              <a:rPr lang="ru-RU" sz="2800" b="1" dirty="0" smtClean="0"/>
              <a:t>начальный </a:t>
            </a:r>
            <a:r>
              <a:rPr lang="ru-RU" sz="2800" b="1" dirty="0" smtClean="0"/>
              <a:t>отдел тонкой кишки </a:t>
            </a:r>
            <a:r>
              <a:rPr lang="ru-RU" sz="2800" b="1" dirty="0" smtClean="0"/>
              <a:t>человека. Характерное </a:t>
            </a:r>
            <a:r>
              <a:rPr lang="ru-RU" sz="2800" b="1" dirty="0" smtClean="0"/>
              <a:t>название связано с тем, что её длина составляет примерно двенадцать поперечников пальца </a:t>
            </a:r>
            <a:r>
              <a:rPr lang="ru-RU" sz="2800" b="1" dirty="0" smtClean="0"/>
              <a:t>руки. </a:t>
            </a:r>
            <a:endParaRPr lang="ru-RU" sz="2800" b="1" dirty="0" smtClean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50825" y="6308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>
                <a:solidFill>
                  <a:schemeClr val="hlink"/>
                </a:solidFill>
                <a:hlinkClick r:id="rId2" action="ppaction://hlinksldjump"/>
              </a:rPr>
              <a:t>&lt;</a:t>
            </a:r>
            <a:r>
              <a:rPr lang="ru-RU">
                <a:solidFill>
                  <a:schemeClr val="hlink"/>
                </a:solidFill>
                <a:hlinkClick r:id="rId2" action="ppaction://hlinksldjump"/>
              </a:rPr>
              <a:t>- На главную</a:t>
            </a:r>
            <a:endParaRPr lang="ru-RU">
              <a:solidFill>
                <a:schemeClr val="hlink"/>
              </a:solidFill>
            </a:endParaRPr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4143404" cy="407034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0011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Двенадцатиперстная кишка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206</TotalTime>
  <Words>416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Tahoma</vt:lpstr>
      <vt:lpstr>Arial</vt:lpstr>
      <vt:lpstr>Wingdings</vt:lpstr>
      <vt:lpstr>Calibri</vt:lpstr>
      <vt:lpstr>Техническая</vt:lpstr>
      <vt:lpstr>Пищеварительная система человека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Хата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Пищеварительная система</dc:title>
  <dc:creator>Антон</dc:creator>
  <cp:lastModifiedBy>Вова</cp:lastModifiedBy>
  <cp:revision>14</cp:revision>
  <dcterms:created xsi:type="dcterms:W3CDTF">2010-01-26T13:52:19Z</dcterms:created>
  <dcterms:modified xsi:type="dcterms:W3CDTF">2011-01-26T20:55:26Z</dcterms:modified>
</cp:coreProperties>
</file>