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6" r:id="rId3"/>
    <p:sldId id="256" r:id="rId4"/>
    <p:sldId id="257" r:id="rId5"/>
    <p:sldId id="258" r:id="rId6"/>
    <p:sldId id="259" r:id="rId7"/>
    <p:sldId id="260" r:id="rId8"/>
    <p:sldId id="263" r:id="rId9"/>
    <p:sldId id="261" r:id="rId10"/>
    <p:sldId id="264" r:id="rId11"/>
    <p:sldId id="262" r:id="rId12"/>
    <p:sldId id="268" r:id="rId13"/>
    <p:sldId id="265" r:id="rId14"/>
    <p:sldId id="269" r:id="rId15"/>
    <p:sldId id="274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EEBD"/>
    <a:srgbClr val="FF66CC"/>
    <a:srgbClr val="007FAC"/>
    <a:srgbClr val="00823B"/>
    <a:srgbClr val="B7E428"/>
    <a:srgbClr val="CC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49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50">
                <a:alpha val="48000"/>
              </a:srgbClr>
            </a:gs>
            <a:gs pos="50000">
              <a:schemeClr val="accent1">
                <a:tint val="44500"/>
                <a:satMod val="160000"/>
              </a:schemeClr>
            </a:gs>
            <a:gs pos="15000">
              <a:srgbClr val="FF66CC">
                <a:alpha val="75000"/>
              </a:srgbClr>
            </a:gs>
            <a:gs pos="15000">
              <a:srgbClr val="FF66CC">
                <a:alpha val="75000"/>
              </a:srgbClr>
            </a:gs>
            <a:gs pos="77000">
              <a:srgbClr val="ACEEBD"/>
            </a:gs>
          </a:gsLst>
          <a:lin ang="8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rkm.com.au/CELL/Plant/plantcellimages/plant-cell.jpg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hyperlink" Target="&#1058;&#1077;&#1089;&#1090;&#1099;,%20&#1076;&#1086;&#1087;&#1086;&#1083;&#1085;&#1080;&#1090;&#1077;&#1083;&#1100;&#1085;&#1099;&#1077;%20&#1084;&#1072;&#1090;&#1077;&#1088;&#1080;&#1072;&#1083;&#1099;/&#1050;&#1086;&#1076;&#1072;&#1094;&#1082;&#1072;&#1103;%20&#1057;.%20&#1042;.%20&#1052;&#1086;&#1083;&#1077;&#1082;&#1091;&#1083;&#1103;&#1088;&#1085;&#1072;&#1103;%20&#1073;&#1080;&#1086;&#1083;&#1086;&#1075;&#1080;&#1103;,%20&#1090;&#1088;&#1077;&#1085;&#1072;&#1078;&#1077;&#1088;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hyperlink" Target="http://ngl2006.narod.ru/index.htm" TargetMode="External"/><Relationship Id="rId4" Type="http://schemas.openxmlformats.org/officeDocument/2006/relationships/slide" Target="slid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hyperlink" Target="&#1058;&#1077;&#1089;&#1090;&#1099;,%20&#1076;&#1086;&#1087;&#1086;&#1083;&#1085;&#1080;&#1090;&#1077;&#1083;&#1100;&#1085;&#1099;&#1077;%20&#1084;&#1072;&#1090;&#1077;&#1088;&#1080;&#1072;&#1083;&#1099;/&#1050;&#1086;&#1076;&#1072;&#1094;&#1082;&#1072;&#1103;%20&#1057;.%20&#1042;.%20&#1052;&#1086;&#1083;&#1077;&#1082;&#1091;&#1083;&#1103;&#1088;&#1085;&#1072;&#1103;%20&#1073;&#1080;&#1086;&#1083;&#1086;&#1075;&#1080;&#1103;,%20&#1082;&#1086;&#1085;&#1090;&#1088;&#1086;&#1083;&#1100;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hyperlink" Target="http://ngl2006.narod.ru/index.htm" TargetMode="External"/><Relationship Id="rId4" Type="http://schemas.openxmlformats.org/officeDocument/2006/relationships/slide" Target="slid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&#1058;&#1077;&#1089;&#1090;&#1099;,%20&#1076;&#1086;&#1087;&#1086;&#1083;&#1085;&#1080;&#1090;&#1077;&#1083;&#1100;&#1085;&#1099;&#1077;%20&#1084;&#1072;&#1090;&#1077;&#1088;&#1080;&#1072;&#1083;&#1099;/&#1050;&#1086;&#1076;&#1072;&#1094;&#1082;&#1072;&#1103;%20&#1057;.%20&#1042;.%20&#1048;&#1090;&#1086;&#1075;&#1086;&#1074;&#1086;&#1077;%20&#1079;&#1072;&#1076;&#1072;&#1085;&#1080;&#1077;,%20&#1082;&#1086;&#1085;&#1090;&#1088;&#1086;&#1083;&#1100;.htm" TargetMode="External"/><Relationship Id="rId7" Type="http://schemas.openxmlformats.org/officeDocument/2006/relationships/audio" Target="../media/audio1.wav"/><Relationship Id="rId2" Type="http://schemas.openxmlformats.org/officeDocument/2006/relationships/hyperlink" Target="&#1058;&#1077;&#1089;&#1090;&#1099;,%20&#1076;&#1086;&#1087;&#1086;&#1083;&#1085;&#1080;&#1090;&#1077;&#1083;&#1100;&#1085;&#1099;&#1077;%20&#1084;&#1072;&#1090;&#1077;&#1088;&#1080;&#1072;&#1083;&#1099;/&#1050;&#1086;&#1076;&#1072;&#1094;&#1082;&#1072;&#1103;%20&#1057;.%20&#1042;.%20&#1048;&#1090;&#1086;&#1075;&#1086;&#1074;&#1086;&#1077;%20&#1079;&#1072;&#1076;&#1072;&#1085;&#1080;&#1077;1,%20&#1082;&#1086;&#1085;&#1090;&#1088;&#1086;&#1083;&#1100;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5.xml"/><Relationship Id="rId5" Type="http://schemas.openxmlformats.org/officeDocument/2006/relationships/slide" Target="slide3.xml"/><Relationship Id="rId4" Type="http://schemas.openxmlformats.org/officeDocument/2006/relationships/hyperlink" Target="&#1058;&#1077;&#1089;&#1090;&#1099;,%20&#1076;&#1086;&#1087;&#1086;&#1083;&#1085;&#1080;&#1090;&#1077;&#1083;&#1100;&#1085;&#1099;&#1077;%20&#1084;&#1072;&#1090;&#1077;&#1088;&#1080;&#1072;&#1083;&#1099;/&#1050;&#1086;&#1076;&#1072;&#1094;&#1082;&#1072;&#1103;%20&#1057;.%20&#1042;.%20&#1048;&#1090;&#1086;&#1075;&#1086;&#1074;&#1086;&#1077;%20&#1079;&#1072;&#1076;&#1072;&#1085;&#1080;&#1077;%202,%20&#1082;&#1086;&#1085;&#1090;&#1088;&#1086;&#1083;&#1100;.htm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uchcollector.ru/SREDN_SKOOL/BIOLOG/043/index.html" TargetMode="External"/><Relationship Id="rId3" Type="http://schemas.openxmlformats.org/officeDocument/2006/relationships/hyperlink" Target="http://www.ref.by/refs/10/31707/1.html" TargetMode="External"/><Relationship Id="rId7" Type="http://schemas.openxmlformats.org/officeDocument/2006/relationships/hyperlink" Target="http://ngl2006.narod.ru/index.htm" TargetMode="External"/><Relationship Id="rId12" Type="http://schemas.openxmlformats.org/officeDocument/2006/relationships/hyperlink" Target="http://ru.wikipedia.org/wiki/%D0%9E%D0%BD%D1%82%D0%BE%D0%B3%D0%B5%D0%BD%D0%B5%D0%B7" TargetMode="External"/><Relationship Id="rId2" Type="http://schemas.openxmlformats.org/officeDocument/2006/relationships/hyperlink" Target="http://ru.wikipedia.org/wiki/%D0%91%D0%B5%D0%BB%D0%BA%D0%B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fipi.ru/view/sections/91/docs/" TargetMode="External"/><Relationship Id="rId11" Type="http://schemas.openxmlformats.org/officeDocument/2006/relationships/hyperlink" Target="http://ru.wikipedia.org/wiki/%D0%A2%D0%B5%D0%BE%D1%80%D0%B8%D1%8F_%D0%BD%D0%B0%D1%81%D0%BB%D0%B5%D0%B4%D1%81%D1%82%D0%B2%D0%B5%D0%BD%D0%BD%D0%BE%D1%81%D1%82%D0%B8" TargetMode="External"/><Relationship Id="rId5" Type="http://schemas.openxmlformats.org/officeDocument/2006/relationships/hyperlink" Target="http://www.fipi.ru/view/sections/170/docs/" TargetMode="External"/><Relationship Id="rId10" Type="http://schemas.openxmlformats.org/officeDocument/2006/relationships/hyperlink" Target="http://pics.livejournal.com/chahal/pic/0000hye1/s320x240" TargetMode="External"/><Relationship Id="rId4" Type="http://schemas.openxmlformats.org/officeDocument/2006/relationships/hyperlink" Target="http://ru.wikipedia.org/wiki/Omnis_cellula_e_cellula" TargetMode="External"/><Relationship Id="rId9" Type="http://schemas.openxmlformats.org/officeDocument/2006/relationships/hyperlink" Target="http://www.vokrugsveta.ru/img/cmn/2008/02/17/002.jpg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ed=1&amp;rpt=simage&amp;img_url=dic.academic.ru/pictures/wiki/files/82/RealisationOfGenesInProEucaryotes.jpg&amp;text=%D1%82%D1%80%D0%B0%D0%BD%D1%81%D0%BA%D1%80%D0%B8%D0%BF%D1%86%D0%B8%D1%8F%20&amp;p=22" TargetMode="External"/><Relationship Id="rId3" Type="http://schemas.openxmlformats.org/officeDocument/2006/relationships/hyperlink" Target="http://slovari.yandex.ru/~%D0%BA%D0%BD%D0%B8%D0%B3%D0%B8/%D0%91%D0%A1%D0%AD/%D0%9F%D0%B8%D0%BD%D0%BE%D1%86%D0%B8%D1%82%D0%BE%D0%B7/" TargetMode="External"/><Relationship Id="rId7" Type="http://schemas.openxmlformats.org/officeDocument/2006/relationships/hyperlink" Target="http://biologymoscow.ucoz.ru/illustracii/obwajabio/citologia/mehanizm_razmnozheniya_bakteriofaga.jpg" TargetMode="External"/><Relationship Id="rId2" Type="http://schemas.openxmlformats.org/officeDocument/2006/relationships/hyperlink" Target="http://ru.wikipedia.org/wiki/%D0%9E%D1%81%D0%BC%D0%BE%D1%8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.wikipedia.org/wiki/%D0%9E%D0%B1%D1%81%D1%83%D0%B6%D0%B4%D0%B5%D0%BD%D0%B8%D0%B5:%D0%A4%D0%B0%D0%B3%D0%BE%D1%86%D0%B8%D1%82%D0%BE%D0%B7" TargetMode="External"/><Relationship Id="rId11" Type="http://schemas.openxmlformats.org/officeDocument/2006/relationships/hyperlink" Target="http://www.vklucheno.ru/Child/Photo/Fire1.jpg" TargetMode="External"/><Relationship Id="rId5" Type="http://schemas.openxmlformats.org/officeDocument/2006/relationships/hyperlink" Target="http://ru.wikipedia.org/wiki/%D0%90%D0%A2%D0%A4-%D1%81%D0%B8%D0%BD%D1%82%D0%B0%D0%B7%D0%B0" TargetMode="External"/><Relationship Id="rId10" Type="http://schemas.openxmlformats.org/officeDocument/2006/relationships/hyperlink" Target="http://dubrovka.sharlikroo.ru/objedkova/images/schema31.jpg" TargetMode="External"/><Relationship Id="rId4" Type="http://schemas.openxmlformats.org/officeDocument/2006/relationships/hyperlink" Target="http://www.rkm.com.au/CELL/Plant/plantcellimages/plant-cell.jpg" TargetMode="External"/><Relationship Id="rId9" Type="http://schemas.openxmlformats.org/officeDocument/2006/relationships/hyperlink" Target="http://ru.wikipedia.org/wiki/&#1043;&#1077;&#1085;&#1077;&#1090;&#1080;&#1095;&#1077;&#1089;&#1082;&#1080;&#1081;_&#1082;&#1086;&#1076;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9.xml"/><Relationship Id="rId3" Type="http://schemas.openxmlformats.org/officeDocument/2006/relationships/hyperlink" Target="&#1058;&#1077;&#1089;&#1090;&#1099;,%20&#1076;&#1086;&#1087;&#1086;&#1083;&#1085;&#1080;&#1090;&#1077;&#1083;&#1100;&#1085;&#1099;&#1077;%20&#1084;&#1072;&#1090;&#1077;&#1088;&#1080;&#1072;&#1083;&#1099;/&#1050;&#1083;&#1077;&#1090;&#1082;&#1072;.docx" TargetMode="External"/><Relationship Id="rId7" Type="http://schemas.openxmlformats.org/officeDocument/2006/relationships/slide" Target="slide4.xml"/><Relationship Id="rId12" Type="http://schemas.openxmlformats.org/officeDocument/2006/relationships/slide" Target="slide10.xml"/><Relationship Id="rId2" Type="http://schemas.openxmlformats.org/officeDocument/2006/relationships/hyperlink" Target="&#1058;&#1077;&#1089;&#1090;&#1099;,%20&#1076;&#1086;&#1087;&#1086;&#1083;&#1085;&#1080;&#1090;&#1077;&#1083;&#1100;&#1085;&#1099;&#1077;%20&#1084;&#1072;&#1090;&#1077;&#1088;&#1080;&#1072;&#1083;&#1099;/&#1061;&#1080;&#1084;&#1080;&#1095;&#1077;&#1089;&#1082;&#1080;&#1081;%20&#1089;&#1086;&#1089;&#1090;&#1072;&#1074;%20&#1082;&#1083;&#1077;&#1090;&#1082;&#1080;.docx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11" Type="http://schemas.openxmlformats.org/officeDocument/2006/relationships/slide" Target="slide8.xml"/><Relationship Id="rId5" Type="http://schemas.openxmlformats.org/officeDocument/2006/relationships/hyperlink" Target="&#1058;&#1077;&#1089;&#1090;&#1099;,%20&#1076;&#1086;&#1087;&#1086;&#1083;&#1085;&#1080;&#1090;&#1077;&#1083;&#1100;&#1085;&#1099;&#1077;%20&#1084;&#1072;&#1090;&#1077;&#1088;&#1080;&#1072;&#1083;&#1099;/&#1041;&#1080;&#1086;&#1089;&#1080;&#1085;&#1090;&#1077;&#1079;%20&#1073;&#1077;&#1083;&#1082;&#1072;.docx" TargetMode="External"/><Relationship Id="rId10" Type="http://schemas.openxmlformats.org/officeDocument/2006/relationships/slide" Target="slide7.xml"/><Relationship Id="rId4" Type="http://schemas.openxmlformats.org/officeDocument/2006/relationships/hyperlink" Target="&#1058;&#1077;&#1089;&#1090;&#1099;,%20&#1076;&#1086;&#1087;&#1086;&#1083;&#1085;&#1080;&#1090;&#1077;&#1083;&#1100;&#1085;&#1099;&#1077;%20&#1084;&#1072;&#1090;&#1077;&#1088;&#1080;&#1072;&#1083;&#1099;/&#1054;&#1073;&#1084;&#1077;&#1085;%20&#1074;&#1077;&#1097;&#1077;&#1089;&#1090;&#1074;.docx" TargetMode="External"/><Relationship Id="rId9" Type="http://schemas.openxmlformats.org/officeDocument/2006/relationships/slide" Target="slide6.xml"/><Relationship Id="rId14" Type="http://schemas.openxmlformats.org/officeDocument/2006/relationships/slide" Target="slide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hyperlink" Target="&#1058;&#1077;&#1089;&#1090;&#1099;,%20&#1076;&#1086;&#1087;&#1086;&#1083;&#1085;&#1080;&#1090;&#1077;&#1083;&#1100;&#1085;&#1099;&#1077;%20&#1084;&#1072;&#1090;&#1077;&#1088;&#1080;&#1072;&#1083;&#1099;/&#1050;&#1086;&#1076;&#1072;&#1094;&#1082;&#1072;&#1103;%20&#1057;.%20&#1042;.%20&#1061;&#1080;&#1084;&#1080;&#1095;&#1077;&#1089;&#1082;&#1080;&#1081;%20&#1089;&#1086;&#1089;&#1090;&#1072;&#1074;%20&#1082;&#1083;&#1077;&#1090;&#1082;&#1080;,%20&#1090;&#1088;&#1077;&#1085;&#1072;&#1078;&#1077;&#1088;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hyperlink" Target="http://ngl2006.narod.ru/index.htm%20%20&#1080;&#1079;&#1076;&#1072;&#1090;&#1077;&#1083;&#1100;&#1089;&#1090;&#1074;&#1086;%20&#1044;&#1088;&#1086;&#1092;&#1072;" TargetMode="External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hyperlink" Target="&#1058;&#1077;&#1089;&#1090;&#1099;,%20&#1076;&#1086;&#1087;&#1086;&#1083;&#1085;&#1080;&#1090;&#1077;&#1083;&#1100;&#1085;&#1099;&#1077;%20&#1084;&#1072;&#1090;&#1077;&#1088;&#1080;&#1072;&#1083;&#1099;/&#1050;&#1086;&#1076;&#1072;&#1094;&#1082;&#1072;&#1103;%20&#1057;.%20&#1042;.%20&#1061;&#1080;&#1084;&#1095;&#1077;&#1089;&#1082;&#1080;&#1081;%20&#1089;&#1086;&#1089;&#1090;&#1072;&#1074;%20&#1082;&#1083;&#1077;&#1090;&#1082;&#1080;,%20&#1082;&#1086;&#1085;&#1090;&#1088;&#1086;&#1083;&#1100;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hyperlink" Target="http://ngl2006.narod.ru/index.htm" TargetMode="External"/><Relationship Id="rId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hyperlink" Target="&#1058;&#1077;&#1089;&#1090;&#1099;,%20&#1076;&#1086;&#1087;&#1086;&#1083;&#1085;&#1080;&#1090;&#1077;&#1083;&#1100;&#1085;&#1099;&#1077;%20&#1084;&#1072;&#1090;&#1077;&#1088;&#1080;&#1072;&#1083;&#1099;/&#1050;&#1086;&#1076;&#1072;&#1094;&#1082;&#1072;&#1103;%20&#1057;.%20&#1042;.%20&#1057;&#1090;&#1088;&#1086;&#1077;&#1085;&#1080;&#1077;%20&#1082;&#1083;&#1077;&#1090;&#1082;&#1080;,%20&#1090;&#1088;&#1077;&#1085;&#1072;&#1078;&#1077;&#1088;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ngl2006.narod.ru/index.htm" TargetMode="External"/><Relationship Id="rId4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hyperlink" Target="&#1058;&#1077;&#1089;&#1090;&#1099;,%20&#1076;&#1086;&#1087;&#1086;&#1083;&#1085;&#1080;&#1090;&#1077;&#1083;&#1100;&#1085;&#1099;&#1077;%20&#1084;&#1072;&#1090;&#1077;&#1088;&#1080;&#1072;&#1083;&#1099;/&#1050;&#1086;&#1076;&#1072;&#1094;&#1082;&#1072;&#1103;%20&#1057;.%20&#1042;.%20&#1057;&#1090;&#1088;&#1086;&#1077;&#1085;&#1080;&#1077;%20&#1082;&#1083;&#1077;&#1090;&#1082;&#1080;,%20&#1082;&#1086;&#1085;&#1090;&#1088;&#1086;&#1083;&#1100;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ngl2006.narod.ru/index.htm" TargetMode="External"/><Relationship Id="rId4" Type="http://schemas.openxmlformats.org/officeDocument/2006/relationships/slide" Target="slid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hyperlink" Target="&#1058;&#1077;&#1089;&#1090;&#1099;,%20&#1076;&#1086;&#1087;&#1086;&#1083;&#1085;&#1080;&#1090;&#1077;&#1083;&#1100;&#1085;&#1099;&#1077;%20&#1084;&#1072;&#1090;&#1077;&#1088;&#1080;&#1072;&#1083;&#1099;/&#1050;&#1086;&#1076;&#1072;&#1094;&#1082;&#1072;&#1103;%20&#1057;.%20&#1042;.%20&#1054;&#1073;&#1084;&#1077;&#1085;%20&#1074;&#1077;&#1097;&#1077;&#1089;&#1090;&#1074;,%20&#1090;&#1088;&#1077;&#1085;&#1072;&#1078;&#1077;&#1088;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hyperlink" Target="http://ngl2006.narod.ru/index.htm" TargetMode="External"/><Relationship Id="rId4" Type="http://schemas.openxmlformats.org/officeDocument/2006/relationships/slide" Target="slid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hyperlink" Target="&#1058;&#1077;&#1089;&#1090;&#1099;,%20&#1076;&#1086;&#1087;&#1086;&#1083;&#1085;&#1080;&#1090;&#1077;&#1083;&#1100;&#1085;&#1099;&#1077;%20&#1084;&#1072;&#1090;&#1077;&#1088;&#1080;&#1072;&#1083;&#1099;/&#1050;&#1086;&#1076;&#1072;&#1094;&#1082;&#1072;&#1103;%20&#1057;.%20&#1042;.%20&#1054;&#1073;&#1084;&#1077;&#1085;%20&#1074;&#1077;&#1097;&#1077;&#1089;&#1090;&#1074;,%20&#1082;&#1086;&#1085;&#1090;&#1088;&#1086;&#1083;&#1100;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hyperlink" Target="http://ngl2006.narod.ru/index.htm" TargetMode="External"/><Relationship Id="rId4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4000">
              <a:srgbClr val="00B050"/>
            </a:gs>
            <a:gs pos="50000">
              <a:schemeClr val="accent1">
                <a:tint val="44500"/>
                <a:satMod val="160000"/>
              </a:schemeClr>
            </a:gs>
            <a:gs pos="15000">
              <a:srgbClr val="FF66CC">
                <a:alpha val="75000"/>
              </a:srgbClr>
            </a:gs>
            <a:gs pos="15000">
              <a:srgbClr val="FF66CC">
                <a:alpha val="75000"/>
              </a:srgbClr>
            </a:gs>
            <a:gs pos="77000">
              <a:srgbClr val="ACEEBD"/>
            </a:gs>
          </a:gsLst>
          <a:lin ang="8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500042"/>
            <a:ext cx="8501122" cy="607223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/>
              <a:t>Биология 9 класс.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3600" b="1" dirty="0" smtClean="0"/>
              <a:t>Тренажер по теме</a:t>
            </a:r>
          </a:p>
          <a:p>
            <a:pPr algn="ctr">
              <a:buNone/>
            </a:pPr>
            <a:r>
              <a:rPr lang="ru-RU" sz="3600" b="1" dirty="0" smtClean="0"/>
              <a:t> «Основы учения о клетке»</a:t>
            </a:r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r">
              <a:buNone/>
            </a:pPr>
            <a:r>
              <a:rPr lang="ru-RU" sz="2400" dirty="0" smtClean="0"/>
              <a:t>Учитель биологии</a:t>
            </a:r>
          </a:p>
          <a:p>
            <a:pPr algn="r">
              <a:buNone/>
            </a:pPr>
            <a:r>
              <a:rPr lang="ru-RU" sz="2400" dirty="0" smtClean="0"/>
              <a:t> МОУ «СОШ № 28» г. Балаково</a:t>
            </a:r>
          </a:p>
          <a:p>
            <a:pPr algn="r">
              <a:buNone/>
            </a:pPr>
            <a:r>
              <a:rPr lang="ru-RU" sz="2400" dirty="0" smtClean="0"/>
              <a:t> Кодацкая С. В.</a:t>
            </a:r>
          </a:p>
        </p:txBody>
      </p:sp>
      <p:pic>
        <p:nvPicPr>
          <p:cNvPr id="5" name="Содержимое 3" descr="kletka.GIF">
            <a:hlinkClick r:id="rId2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34" y="2857496"/>
            <a:ext cx="2643206" cy="37464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file"/>
              </a:rPr>
              <a:t>Выполните  задание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Если справились хорошо или отлично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Молекулярная биология, тренажер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5" name="Управляющая кнопка: далее 4">
            <a:hlinkClick r:id="rId3" action="ppaction://hlinksldjump" highlightClick="1"/>
          </p:cNvPr>
          <p:cNvSpPr/>
          <p:nvPr/>
        </p:nvSpPr>
        <p:spPr>
          <a:xfrm>
            <a:off x="3357554" y="3429000"/>
            <a:ext cx="785818" cy="642942"/>
          </a:xfrm>
          <a:prstGeom prst="actionButtonForwardNex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омой 5">
            <a:hlinkClick r:id="rId4" action="ppaction://hlinksldjump" highlightClick="1"/>
          </p:cNvPr>
          <p:cNvSpPr/>
          <p:nvPr/>
        </p:nvSpPr>
        <p:spPr>
          <a:xfrm>
            <a:off x="214282" y="6072206"/>
            <a:ext cx="714380" cy="642942"/>
          </a:xfrm>
          <a:prstGeom prst="actionButtonHome">
            <a:avLst/>
          </a:prstGeom>
          <a:solidFill>
            <a:srgbClr val="ACEE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3" name="Picture 3" descr="C:\Documents and Settings\Учитель\Рабочий стол\Кодацкая С. В. ИКТ 2010\Тесты, дополнительные материалы\Вирусы.jpg">
            <a:hlinkClick r:id="rId5" tooltip="издательство Дрофа"/>
          </p:cNvPr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429124" y="3500438"/>
            <a:ext cx="4425107" cy="2857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Молекулярная биология, контроль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file"/>
              </a:rPr>
              <a:t>Сделайте тест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Если справились хорошо или отлично, жмите сюда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Управляющая кнопка: далее 3">
            <a:hlinkClick r:id="rId3" action="ppaction://hlinksldjump" highlightClick="1"/>
          </p:cNvPr>
          <p:cNvSpPr/>
          <p:nvPr/>
        </p:nvSpPr>
        <p:spPr>
          <a:xfrm>
            <a:off x="3357554" y="3429000"/>
            <a:ext cx="785818" cy="642942"/>
          </a:xfrm>
          <a:prstGeom prst="actionButtonForwardNex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омой 4">
            <a:hlinkClick r:id="rId4" action="ppaction://hlinksldjump" highlightClick="1"/>
          </p:cNvPr>
          <p:cNvSpPr/>
          <p:nvPr/>
        </p:nvSpPr>
        <p:spPr>
          <a:xfrm>
            <a:off x="214282" y="6072206"/>
            <a:ext cx="714380" cy="642942"/>
          </a:xfrm>
          <a:prstGeom prst="actionButtonHome">
            <a:avLst/>
          </a:prstGeom>
          <a:solidFill>
            <a:srgbClr val="ACEE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3" descr="C:\Documents and Settings\Учитель\Рабочий стол\Кодацкая С. В. ИКТ 2010\Тесты, дополнительные материалы\Вирусы.jpg">
            <a:hlinkClick r:id="rId5" tooltip="издательство Дрофа"/>
          </p:cNvPr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429124" y="3500438"/>
            <a:ext cx="4425107" cy="2857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823B"/>
                </a:solidFill>
              </a:rPr>
              <a:t>Итоговое задание </a:t>
            </a:r>
            <a:endParaRPr lang="ru-RU" dirty="0">
              <a:solidFill>
                <a:srgbClr val="00823B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5286412"/>
          </a:xfrm>
        </p:spPr>
        <p:txBody>
          <a:bodyPr>
            <a:normAutofit/>
          </a:bodyPr>
          <a:lstStyle/>
          <a:p>
            <a:r>
              <a:rPr lang="ru-RU" dirty="0" smtClean="0">
                <a:hlinkClick r:id="rId2" action="ppaction://hlinkfile"/>
              </a:rPr>
              <a:t>итоговый тест вариант 1</a:t>
            </a:r>
            <a:endParaRPr lang="ru-RU" dirty="0" smtClean="0">
              <a:hlinkClick r:id="rId3" action="ppaction://hlinkfile"/>
            </a:endParaRPr>
          </a:p>
          <a:p>
            <a:pPr>
              <a:buNone/>
            </a:pPr>
            <a:endParaRPr lang="ru-RU" dirty="0" smtClean="0">
              <a:hlinkClick r:id="rId3" action="ppaction://hlinkfile"/>
            </a:endParaRPr>
          </a:p>
          <a:p>
            <a:r>
              <a:rPr lang="ru-RU" dirty="0" smtClean="0">
                <a:hlinkClick r:id="rId4" action="ppaction://hlinkfile"/>
              </a:rPr>
              <a:t>итоговый тест вариант 2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</a:p>
          <a:p>
            <a:r>
              <a:rPr lang="ru-RU" dirty="0" smtClean="0"/>
              <a:t>Если справились </a:t>
            </a:r>
            <a:r>
              <a:rPr lang="ru-RU" b="1" dirty="0" smtClean="0">
                <a:solidFill>
                  <a:srgbClr val="FF0000"/>
                </a:solidFill>
              </a:rPr>
              <a:t>не</a:t>
            </a:r>
            <a:r>
              <a:rPr lang="ru-RU" dirty="0" smtClean="0"/>
              <a:t> очень хорошо или отлично, жмите сюда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Если справились хорошо или отлично,     вам сюда</a:t>
            </a:r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4" name="Управляющая кнопка: домой 3">
            <a:hlinkClick r:id="rId5" action="ppaction://hlinksldjump" highlightClick="1"/>
          </p:cNvPr>
          <p:cNvSpPr/>
          <p:nvPr/>
        </p:nvSpPr>
        <p:spPr>
          <a:xfrm>
            <a:off x="214282" y="6072206"/>
            <a:ext cx="714380" cy="642942"/>
          </a:xfrm>
          <a:prstGeom prst="actionButtonHome">
            <a:avLst/>
          </a:prstGeom>
          <a:solidFill>
            <a:srgbClr val="ACEE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алее 4">
            <a:hlinkClick r:id="rId5" action="ppaction://hlinksldjump" highlightClick="1"/>
          </p:cNvPr>
          <p:cNvSpPr/>
          <p:nvPr/>
        </p:nvSpPr>
        <p:spPr>
          <a:xfrm>
            <a:off x="5143504" y="3786190"/>
            <a:ext cx="714380" cy="642942"/>
          </a:xfrm>
          <a:prstGeom prst="actionButtonForwardNext">
            <a:avLst/>
          </a:prstGeom>
          <a:solidFill>
            <a:srgbClr val="B7E42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алее 7">
            <a:hlinkClick r:id="rId6" action="ppaction://hlinksldjump" highlightClick="1">
              <a:snd r:embed="rId7" name="applause.wav"/>
            </a:hlinkClick>
          </p:cNvPr>
          <p:cNvSpPr/>
          <p:nvPr/>
        </p:nvSpPr>
        <p:spPr>
          <a:xfrm>
            <a:off x="3143240" y="5357826"/>
            <a:ext cx="714380" cy="642942"/>
          </a:xfrm>
          <a:prstGeom prst="actionButtonForwardNext">
            <a:avLst/>
          </a:prstGeom>
          <a:solidFill>
            <a:srgbClr val="FF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66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63184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Источники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571480"/>
            <a:ext cx="8472518" cy="4929222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u="sng" dirty="0" smtClean="0">
                <a:hlinkClick r:id="rId2"/>
              </a:rPr>
              <a:t>Текст</a:t>
            </a:r>
          </a:p>
          <a:p>
            <a:r>
              <a:rPr lang="en-US" u="sng" dirty="0" smtClean="0">
                <a:hlinkClick r:id="rId2"/>
              </a:rPr>
              <a:t>http</a:t>
            </a:r>
            <a:r>
              <a:rPr lang="ru-RU" u="sng" dirty="0" smtClean="0">
                <a:hlinkClick r:id="rId2"/>
              </a:rPr>
              <a:t>://</a:t>
            </a:r>
            <a:r>
              <a:rPr lang="en-US" u="sng" dirty="0" err="1" smtClean="0">
                <a:hlinkClick r:id="rId2"/>
              </a:rPr>
              <a:t>ru</a:t>
            </a:r>
            <a:r>
              <a:rPr lang="ru-RU" u="sng" dirty="0" smtClean="0">
                <a:hlinkClick r:id="rId2"/>
              </a:rPr>
              <a:t>.</a:t>
            </a:r>
            <a:r>
              <a:rPr lang="en-US" u="sng" dirty="0" err="1" smtClean="0">
                <a:hlinkClick r:id="rId2"/>
              </a:rPr>
              <a:t>wikipedia</a:t>
            </a:r>
            <a:r>
              <a:rPr lang="ru-RU" u="sng" dirty="0" smtClean="0">
                <a:hlinkClick r:id="rId2"/>
              </a:rPr>
              <a:t>.</a:t>
            </a:r>
            <a:r>
              <a:rPr lang="en-US" u="sng" dirty="0" smtClean="0">
                <a:hlinkClick r:id="rId2"/>
              </a:rPr>
              <a:t>org</a:t>
            </a:r>
            <a:r>
              <a:rPr lang="ru-RU" u="sng" dirty="0" smtClean="0">
                <a:hlinkClick r:id="rId2"/>
              </a:rPr>
              <a:t>/</a:t>
            </a:r>
            <a:r>
              <a:rPr lang="en-US" u="sng" dirty="0" smtClean="0">
                <a:hlinkClick r:id="rId2"/>
              </a:rPr>
              <a:t>wiki</a:t>
            </a:r>
            <a:r>
              <a:rPr lang="ru-RU" u="sng" dirty="0" smtClean="0">
                <a:hlinkClick r:id="rId2"/>
              </a:rPr>
              <a:t>/%</a:t>
            </a:r>
            <a:r>
              <a:rPr lang="en-US" u="sng" dirty="0" smtClean="0">
                <a:hlinkClick r:id="rId2"/>
              </a:rPr>
              <a:t>D</a:t>
            </a:r>
            <a:r>
              <a:rPr lang="ru-RU" u="sng" dirty="0" smtClean="0">
                <a:hlinkClick r:id="rId2"/>
              </a:rPr>
              <a:t>0%91%</a:t>
            </a:r>
            <a:r>
              <a:rPr lang="en-US" u="sng" dirty="0" smtClean="0">
                <a:hlinkClick r:id="rId2"/>
              </a:rPr>
              <a:t>D</a:t>
            </a:r>
            <a:r>
              <a:rPr lang="ru-RU" u="sng" dirty="0" smtClean="0">
                <a:hlinkClick r:id="rId2"/>
              </a:rPr>
              <a:t>0%</a:t>
            </a:r>
            <a:r>
              <a:rPr lang="en-US" u="sng" dirty="0" smtClean="0">
                <a:hlinkClick r:id="rId2"/>
              </a:rPr>
              <a:t>B</a:t>
            </a:r>
            <a:r>
              <a:rPr lang="ru-RU" u="sng" dirty="0" smtClean="0">
                <a:hlinkClick r:id="rId2"/>
              </a:rPr>
              <a:t>5%</a:t>
            </a:r>
            <a:r>
              <a:rPr lang="en-US" u="sng" dirty="0" smtClean="0">
                <a:hlinkClick r:id="rId2"/>
              </a:rPr>
              <a:t>D</a:t>
            </a:r>
            <a:r>
              <a:rPr lang="ru-RU" u="sng" dirty="0" smtClean="0">
                <a:hlinkClick r:id="rId2"/>
              </a:rPr>
              <a:t>0%</a:t>
            </a:r>
            <a:r>
              <a:rPr lang="en-US" u="sng" dirty="0" smtClean="0">
                <a:hlinkClick r:id="rId2"/>
              </a:rPr>
              <a:t>BB</a:t>
            </a:r>
            <a:r>
              <a:rPr lang="ru-RU" u="sng" dirty="0" smtClean="0">
                <a:hlinkClick r:id="rId2"/>
              </a:rPr>
              <a:t>%</a:t>
            </a:r>
            <a:r>
              <a:rPr lang="en-US" u="sng" dirty="0" smtClean="0">
                <a:hlinkClick r:id="rId2"/>
              </a:rPr>
              <a:t>D</a:t>
            </a:r>
            <a:r>
              <a:rPr lang="ru-RU" u="sng" dirty="0" smtClean="0">
                <a:hlinkClick r:id="rId2"/>
              </a:rPr>
              <a:t>0%</a:t>
            </a:r>
            <a:r>
              <a:rPr lang="en-US" u="sng" dirty="0" smtClean="0">
                <a:hlinkClick r:id="rId2"/>
              </a:rPr>
              <a:t>BA</a:t>
            </a:r>
            <a:r>
              <a:rPr lang="ru-RU" u="sng" dirty="0" smtClean="0">
                <a:hlinkClick r:id="rId2"/>
              </a:rPr>
              <a:t>%</a:t>
            </a:r>
            <a:r>
              <a:rPr lang="en-US" u="sng" dirty="0" smtClean="0">
                <a:hlinkClick r:id="rId2"/>
              </a:rPr>
              <a:t>D</a:t>
            </a:r>
            <a:r>
              <a:rPr lang="ru-RU" u="sng" dirty="0" smtClean="0">
                <a:hlinkClick r:id="rId2"/>
              </a:rPr>
              <a:t>0%</a:t>
            </a:r>
            <a:r>
              <a:rPr lang="en-US" u="sng" dirty="0" smtClean="0">
                <a:hlinkClick r:id="rId2"/>
              </a:rPr>
              <a:t>B</a:t>
            </a:r>
            <a:r>
              <a:rPr lang="ru-RU" u="sng" dirty="0" smtClean="0">
                <a:hlinkClick r:id="rId2"/>
              </a:rPr>
              <a:t>8</a:t>
            </a:r>
            <a:r>
              <a:rPr lang="ru-RU" dirty="0" smtClean="0"/>
              <a:t>  углеводы</a:t>
            </a:r>
          </a:p>
          <a:p>
            <a:r>
              <a:rPr lang="en-US" dirty="0" smtClean="0">
                <a:hlinkClick r:id="rId3"/>
              </a:rPr>
              <a:t>http://www.ref.by/refs/10/31707/1.html</a:t>
            </a:r>
            <a:r>
              <a:rPr lang="ru-RU" dirty="0" smtClean="0"/>
              <a:t>    химический состав клетки,  строение клетки, обмен  веществ,  формы жизни</a:t>
            </a:r>
          </a:p>
          <a:p>
            <a:r>
              <a:rPr lang="ru-RU" u="sng" dirty="0" smtClean="0">
                <a:hlinkClick r:id="rId4"/>
              </a:rPr>
              <a:t>http://ru.wikipedia.org/wiki/Omnis_cellula_e_cellula</a:t>
            </a:r>
            <a:r>
              <a:rPr lang="ru-RU" dirty="0" smtClean="0"/>
              <a:t>  клеточная теория</a:t>
            </a:r>
          </a:p>
          <a:p>
            <a:pPr lvl="0"/>
            <a:r>
              <a:rPr lang="en-US" u="sng" dirty="0" smtClean="0">
                <a:hlinkClick r:id="rId5"/>
              </a:rPr>
              <a:t>http://www.fipi.ru/view/sections/170/docs/</a:t>
            </a:r>
            <a:r>
              <a:rPr lang="ru-RU" u="sng" dirty="0" smtClean="0"/>
              <a:t> </a:t>
            </a:r>
            <a:r>
              <a:rPr lang="ru-RU" dirty="0" smtClean="0"/>
              <a:t>Демоверсии ГИА на сайте ФИПИ</a:t>
            </a:r>
          </a:p>
          <a:p>
            <a:r>
              <a:rPr lang="ru-RU" u="sng" dirty="0" smtClean="0">
                <a:hlinkClick r:id="rId6"/>
              </a:rPr>
              <a:t>http://www.fipi.ru/view/sections/91/docs/ </a:t>
            </a:r>
            <a:r>
              <a:rPr lang="ru-RU" u="sng" dirty="0" smtClean="0"/>
              <a:t> </a:t>
            </a:r>
            <a:r>
              <a:rPr lang="ru-RU" dirty="0" smtClean="0"/>
              <a:t>Демоверсии ЕГЭ на сайте ФИПИ</a:t>
            </a:r>
          </a:p>
          <a:p>
            <a:pPr lvl="0">
              <a:buNone/>
            </a:pPr>
            <a:endParaRPr lang="ru-RU" dirty="0" smtClean="0"/>
          </a:p>
          <a:p>
            <a:pPr>
              <a:buNone/>
            </a:pPr>
            <a:r>
              <a:rPr lang="ru-RU" u="sng" dirty="0" smtClean="0">
                <a:hlinkClick r:id="rId7"/>
              </a:rPr>
              <a:t>Рисунки  </a:t>
            </a:r>
          </a:p>
          <a:p>
            <a:r>
              <a:rPr lang="en-US" u="sng" dirty="0" smtClean="0">
                <a:hlinkClick r:id="rId7"/>
              </a:rPr>
              <a:t>http</a:t>
            </a:r>
            <a:r>
              <a:rPr lang="ru-RU" u="sng" dirty="0" smtClean="0">
                <a:hlinkClick r:id="rId7"/>
              </a:rPr>
              <a:t>://</a:t>
            </a:r>
            <a:r>
              <a:rPr lang="en-US" u="sng" dirty="0" err="1" smtClean="0">
                <a:hlinkClick r:id="rId7"/>
              </a:rPr>
              <a:t>ngl</a:t>
            </a:r>
            <a:r>
              <a:rPr lang="ru-RU" u="sng" dirty="0" smtClean="0">
                <a:hlinkClick r:id="rId7"/>
              </a:rPr>
              <a:t>2006.</a:t>
            </a:r>
            <a:r>
              <a:rPr lang="en-US" u="sng" dirty="0" err="1" smtClean="0">
                <a:hlinkClick r:id="rId7"/>
              </a:rPr>
              <a:t>narod</a:t>
            </a:r>
            <a:r>
              <a:rPr lang="ru-RU" u="sng" dirty="0" smtClean="0">
                <a:hlinkClick r:id="rId7"/>
              </a:rPr>
              <a:t>.</a:t>
            </a:r>
            <a:r>
              <a:rPr lang="en-US" u="sng" dirty="0" err="1" smtClean="0">
                <a:hlinkClick r:id="rId7"/>
              </a:rPr>
              <a:t>ru</a:t>
            </a:r>
            <a:r>
              <a:rPr lang="ru-RU" u="sng" dirty="0" smtClean="0">
                <a:hlinkClick r:id="rId7"/>
              </a:rPr>
              <a:t>/</a:t>
            </a:r>
            <a:r>
              <a:rPr lang="en-US" u="sng" dirty="0" smtClean="0">
                <a:hlinkClick r:id="rId7"/>
              </a:rPr>
              <a:t>index</a:t>
            </a:r>
            <a:r>
              <a:rPr lang="ru-RU" u="sng" dirty="0" smtClean="0">
                <a:hlinkClick r:id="rId7"/>
              </a:rPr>
              <a:t>.</a:t>
            </a:r>
            <a:r>
              <a:rPr lang="en-US" u="sng" dirty="0" err="1" smtClean="0">
                <a:hlinkClick r:id="rId7"/>
              </a:rPr>
              <a:t>htm</a:t>
            </a:r>
            <a:r>
              <a:rPr lang="ru-RU" dirty="0" smtClean="0"/>
              <a:t>  издательство Дрофа</a:t>
            </a:r>
          </a:p>
          <a:p>
            <a:r>
              <a:rPr lang="en-US" dirty="0" smtClean="0">
                <a:hlinkClick r:id="rId8"/>
              </a:rPr>
              <a:t>http://www.uchcollector.ru/SREDN_SKOOL/BIOLOG/043/index.html</a:t>
            </a:r>
            <a:r>
              <a:rPr lang="ru-RU" dirty="0" smtClean="0"/>
              <a:t> </a:t>
            </a:r>
          </a:p>
          <a:p>
            <a:r>
              <a:rPr lang="en-US" u="sng" dirty="0" smtClean="0">
                <a:hlinkClick r:id="rId9"/>
              </a:rPr>
              <a:t>http</a:t>
            </a:r>
            <a:r>
              <a:rPr lang="ru-RU" u="sng" dirty="0" smtClean="0">
                <a:hlinkClick r:id="rId9"/>
              </a:rPr>
              <a:t>://</a:t>
            </a:r>
            <a:r>
              <a:rPr lang="en-US" u="sng" dirty="0" smtClean="0">
                <a:hlinkClick r:id="rId9"/>
              </a:rPr>
              <a:t>www</a:t>
            </a:r>
            <a:r>
              <a:rPr lang="ru-RU" u="sng" dirty="0" smtClean="0">
                <a:hlinkClick r:id="rId9"/>
              </a:rPr>
              <a:t>.</a:t>
            </a:r>
            <a:r>
              <a:rPr lang="en-US" u="sng" dirty="0" err="1" smtClean="0">
                <a:hlinkClick r:id="rId9"/>
              </a:rPr>
              <a:t>vokrugsveta</a:t>
            </a:r>
            <a:r>
              <a:rPr lang="ru-RU" u="sng" dirty="0" smtClean="0">
                <a:hlinkClick r:id="rId9"/>
              </a:rPr>
              <a:t>.</a:t>
            </a:r>
            <a:r>
              <a:rPr lang="en-US" u="sng" dirty="0" err="1" smtClean="0">
                <a:hlinkClick r:id="rId9"/>
              </a:rPr>
              <a:t>ru</a:t>
            </a:r>
            <a:r>
              <a:rPr lang="ru-RU" u="sng" dirty="0" smtClean="0">
                <a:hlinkClick r:id="rId9"/>
              </a:rPr>
              <a:t>/</a:t>
            </a:r>
            <a:r>
              <a:rPr lang="en-US" u="sng" dirty="0" err="1" smtClean="0">
                <a:hlinkClick r:id="rId9"/>
              </a:rPr>
              <a:t>img</a:t>
            </a:r>
            <a:r>
              <a:rPr lang="ru-RU" u="sng" dirty="0" smtClean="0">
                <a:hlinkClick r:id="rId9"/>
              </a:rPr>
              <a:t>/</a:t>
            </a:r>
            <a:r>
              <a:rPr lang="en-US" u="sng" dirty="0" err="1" smtClean="0">
                <a:hlinkClick r:id="rId9"/>
              </a:rPr>
              <a:t>cmn</a:t>
            </a:r>
            <a:r>
              <a:rPr lang="ru-RU" u="sng" dirty="0" smtClean="0">
                <a:hlinkClick r:id="rId9"/>
              </a:rPr>
              <a:t>/2008/02/17/002.</a:t>
            </a:r>
            <a:r>
              <a:rPr lang="en-US" u="sng" dirty="0" smtClean="0">
                <a:hlinkClick r:id="rId9"/>
              </a:rPr>
              <a:t>jpg</a:t>
            </a:r>
            <a:r>
              <a:rPr lang="ru-RU" dirty="0" smtClean="0"/>
              <a:t>  гемм</a:t>
            </a:r>
          </a:p>
          <a:p>
            <a:r>
              <a:rPr lang="ru-RU" dirty="0" smtClean="0"/>
              <a:t> </a:t>
            </a:r>
            <a:r>
              <a:rPr lang="ru-RU" u="sng" dirty="0" smtClean="0">
                <a:hlinkClick r:id="rId10"/>
              </a:rPr>
              <a:t>http://pics.livejournal.com/chahal/pic/0000hye1/s320x240</a:t>
            </a:r>
            <a:r>
              <a:rPr lang="ru-RU" dirty="0" smtClean="0"/>
              <a:t>  хромосома</a:t>
            </a:r>
          </a:p>
          <a:p>
            <a:r>
              <a:rPr lang="ru-RU" u="sng" dirty="0" smtClean="0">
                <a:hlinkClick r:id="rId11"/>
              </a:rPr>
              <a:t>http://ru.wikipedia.org/wiki/%D0%A2%D0%B5%D0%BE%D1%80%D0%B8%D1%8F_%D0%BD%D0%B0%D1%81%D0%BB%D0%B5%D0%B4%D1%81%D1%82%D0%B2%D0%B5%D0%BD%D0%BD%D0%BE%D1%81%D1%82%D0%B8</a:t>
            </a:r>
            <a:r>
              <a:rPr lang="ru-RU" dirty="0" smtClean="0"/>
              <a:t>  хром. теория</a:t>
            </a:r>
          </a:p>
          <a:p>
            <a:r>
              <a:rPr lang="ru-RU" u="sng" dirty="0" smtClean="0">
                <a:hlinkClick r:id="rId12"/>
              </a:rPr>
              <a:t>http://ru.wikipedia.org/wiki/%D0%9E%D0%BD%D1%82%D0%BE%D0%B3%D0%B5%D0%BD%D0%B5%D0%B7</a:t>
            </a:r>
            <a:r>
              <a:rPr lang="ru-RU" dirty="0" smtClean="0"/>
              <a:t>  онтогенез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286808" cy="6000792"/>
          </a:xfrm>
        </p:spPr>
        <p:txBody>
          <a:bodyPr>
            <a:normAutofit fontScale="55000" lnSpcReduction="20000"/>
          </a:bodyPr>
          <a:lstStyle/>
          <a:p>
            <a:endParaRPr lang="ru-RU" u="sng" dirty="0" smtClean="0">
              <a:hlinkClick r:id="rId2"/>
            </a:endParaRPr>
          </a:p>
          <a:p>
            <a:r>
              <a:rPr lang="ru-RU" u="sng" dirty="0" smtClean="0">
                <a:hlinkClick r:id="rId3"/>
              </a:rPr>
              <a:t>http://slovari.yandex.ru/~%D0%BA%D0%BD%D0%B8%D0%B3%D0%B8/%D0%91%D0%A1%D0%AD/%D0%9F%D0%B8%D0%BD%D0%BE%D1%86%D0%B8%D1%82%D0%BE%D0%B7/</a:t>
            </a:r>
            <a:r>
              <a:rPr lang="ru-RU" dirty="0" smtClean="0"/>
              <a:t> </a:t>
            </a:r>
            <a:r>
              <a:rPr lang="ru-RU" dirty="0" err="1" smtClean="0"/>
              <a:t>пиноцитоз</a:t>
            </a:r>
            <a:endParaRPr lang="ru-RU" dirty="0" smtClean="0"/>
          </a:p>
          <a:p>
            <a:r>
              <a:rPr lang="en-US" dirty="0" smtClean="0">
                <a:hlinkClick r:id="rId4"/>
              </a:rPr>
              <a:t>http://www.rkm.com.au/CELL/Plant/plantcellimages/plant-cell.jpg</a:t>
            </a:r>
            <a:r>
              <a:rPr lang="ru-RU" dirty="0" smtClean="0"/>
              <a:t> клетка</a:t>
            </a:r>
          </a:p>
          <a:p>
            <a:r>
              <a:rPr lang="ru-RU" u="sng" dirty="0" smtClean="0">
                <a:hlinkClick r:id="rId2"/>
              </a:rPr>
              <a:t>http://ru.wikipedia.org/wiki/%D0%9E%D1%81%D0%BC%D0%BE%D1%81</a:t>
            </a:r>
            <a:r>
              <a:rPr lang="ru-RU" dirty="0" smtClean="0"/>
              <a:t> осмос</a:t>
            </a:r>
          </a:p>
          <a:p>
            <a:r>
              <a:rPr lang="ru-RU" u="sng" dirty="0" smtClean="0">
                <a:hlinkClick r:id="rId5"/>
              </a:rPr>
              <a:t>http://ru.wikipedia.org/wiki/%D0%90%D0%A2%D0%A4-%D1%81%D0%B8%D0%BD%D1%82%D0%B0%D0%B7%D0%B0</a:t>
            </a:r>
            <a:r>
              <a:rPr lang="ru-RU" dirty="0" smtClean="0"/>
              <a:t> АТФ</a:t>
            </a:r>
          </a:p>
          <a:p>
            <a:r>
              <a:rPr lang="ru-RU" u="sng" dirty="0" smtClean="0">
                <a:hlinkClick r:id="rId6"/>
              </a:rPr>
              <a:t>http://ru.wikipedia.org/wiki/%D0%9E%D0%B1%D1%81%D1%83%D0%B6%D0%B4%D0%B5%D0%BD%D0%B8%D0%B5:%D0%A4%D0%B0%D0%B3%D0%BE%D1%86%D0%B8%D1%82%D0%BE%D0%B7</a:t>
            </a:r>
            <a:r>
              <a:rPr lang="ru-RU" dirty="0" smtClean="0"/>
              <a:t>   фагоцитоз</a:t>
            </a:r>
          </a:p>
          <a:p>
            <a:r>
              <a:rPr lang="ru-RU" dirty="0" smtClean="0"/>
              <a:t> </a:t>
            </a:r>
            <a:r>
              <a:rPr lang="en-US" dirty="0" smtClean="0">
                <a:hlinkClick r:id="rId7"/>
              </a:rPr>
              <a:t>http://biologymoscow.ucoz.ru/illustracii/obwajabio/citologia/mehanizm_razmnozheniya_bakteriofaga.jpg</a:t>
            </a:r>
            <a:r>
              <a:rPr lang="ru-RU" dirty="0" smtClean="0"/>
              <a:t> бактериофаг</a:t>
            </a:r>
          </a:p>
          <a:p>
            <a:r>
              <a:rPr lang="en-US" dirty="0" smtClean="0">
                <a:hlinkClick r:id="rId8"/>
              </a:rPr>
              <a:t>http://images.yandex.ru/yandsearch?ed=1&amp;rpt=simage&amp;img_url=dic.academic.ru%2Fpictures%2Fwiki%2Ffiles%2F82%2FRealisationOfGenesInProEucaryotes.jpg&amp;text=%D1%82%D1%80%D0%B0%D0%BD%D1%81%D0%BA%D1%80%D0%B8%D0%BF%D1%86%D0%B8%D1%8F%20&amp;p=22</a:t>
            </a:r>
            <a:r>
              <a:rPr lang="ru-RU" dirty="0" smtClean="0"/>
              <a:t> транскрипция</a:t>
            </a:r>
          </a:p>
          <a:p>
            <a:r>
              <a:rPr lang="en-US" dirty="0" smtClean="0">
                <a:hlinkClick r:id="rId9"/>
              </a:rPr>
              <a:t>http://ru.wikipedia.org/wiki/</a:t>
            </a:r>
            <a:r>
              <a:rPr lang="ru-RU" dirty="0" err="1" smtClean="0">
                <a:hlinkClick r:id="rId9"/>
              </a:rPr>
              <a:t>Генетический_код#</a:t>
            </a:r>
            <a:r>
              <a:rPr lang="ru-RU" dirty="0" smtClean="0"/>
              <a:t>. генетический код</a:t>
            </a:r>
          </a:p>
          <a:p>
            <a:r>
              <a:rPr lang="en-US" u="sng" dirty="0" smtClean="0">
                <a:hlinkClick r:id="rId10"/>
              </a:rPr>
              <a:t>http://dubrovka.sharlikroo.ru/objedkova/images/schema31.jpg</a:t>
            </a:r>
            <a:r>
              <a:rPr lang="ru-RU" u="sng" dirty="0" smtClean="0"/>
              <a:t>  транскрипция</a:t>
            </a:r>
          </a:p>
          <a:p>
            <a:r>
              <a:rPr lang="en-US" u="sng" dirty="0" smtClean="0">
                <a:hlinkClick r:id="rId11"/>
              </a:rPr>
              <a:t>http://www.vklucheno.ru/Child/Photo/Fire1.jpg</a:t>
            </a:r>
            <a:r>
              <a:rPr lang="ru-RU" u="sng" dirty="0" smtClean="0"/>
              <a:t> салют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Правила работы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268760"/>
            <a:ext cx="8606760" cy="485740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 Прочитайте дополнительный материал основных тем.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Выполните задания тренажера по теме, при необходимости еще раз перечитайте дополнительный материал основной темы, который располагается на странице со значком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Выполните контрольное задание по теме.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Отработайте таким образом все 4 темы.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Выполните итоговое задание.</a:t>
            </a:r>
            <a:endParaRPr lang="ru-RU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8460432" y="3573016"/>
            <a:ext cx="504056" cy="570934"/>
          </a:xfrm>
          <a:prstGeom prst="actionButtonHome">
            <a:avLst/>
          </a:prstGeom>
          <a:solidFill>
            <a:srgbClr val="ACEE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ru-RU" dirty="0" smtClean="0"/>
              <a:t>Основы учения о клетке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85720" y="1071546"/>
            <a:ext cx="8443914" cy="5572164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/>
              <a:t>Основные темы раздела</a:t>
            </a:r>
          </a:p>
          <a:p>
            <a:pPr algn="ctr">
              <a:buNone/>
            </a:pPr>
            <a:endParaRPr lang="ru-RU" dirty="0" smtClean="0"/>
          </a:p>
          <a:p>
            <a:pPr marL="514350" indent="-514350">
              <a:buAutoNum type="arabicPeriod"/>
            </a:pPr>
            <a:r>
              <a:rPr lang="it-IT" b="1" dirty="0" smtClean="0">
                <a:hlinkClick r:id="rId2" action="ppaction://hlinkfile"/>
              </a:rPr>
              <a:t>Химический состав клетки</a:t>
            </a:r>
            <a:endParaRPr lang="ru-RU" b="1" dirty="0" smtClean="0"/>
          </a:p>
          <a:p>
            <a:pPr marL="514350" indent="-514350">
              <a:buAutoNum type="arabicPeriod"/>
            </a:pPr>
            <a:endParaRPr lang="ru-RU" b="1" dirty="0" smtClean="0"/>
          </a:p>
          <a:p>
            <a:pPr marL="514350" indent="-514350">
              <a:buAutoNum type="arabicPeriod"/>
            </a:pPr>
            <a:r>
              <a:rPr lang="it-IT" b="1" dirty="0" smtClean="0"/>
              <a:t> </a:t>
            </a:r>
            <a:r>
              <a:rPr lang="it-IT" b="1" dirty="0" smtClean="0">
                <a:hlinkClick r:id="rId3" action="ppaction://hlinkfile"/>
              </a:rPr>
              <a:t>Структура и функции клетки</a:t>
            </a:r>
            <a:r>
              <a:rPr lang="it-IT" dirty="0" smtClean="0">
                <a:hlinkClick r:id="rId3" action="ppaction://hlinkfile"/>
              </a:rPr>
              <a:t> </a:t>
            </a:r>
            <a:endParaRPr lang="ru-RU" dirty="0" smtClean="0"/>
          </a:p>
          <a:p>
            <a:pPr marL="514350" indent="-514350">
              <a:buAutoNum type="arabicPeriod"/>
            </a:pPr>
            <a:endParaRPr lang="ru-RU" dirty="0" smtClean="0"/>
          </a:p>
          <a:p>
            <a:pPr marL="514350" indent="-514350">
              <a:buAutoNum type="arabicPeriod"/>
            </a:pPr>
            <a:r>
              <a:rPr lang="it-IT" b="1" dirty="0" smtClean="0"/>
              <a:t> </a:t>
            </a:r>
            <a:r>
              <a:rPr lang="it-IT" b="1" dirty="0" smtClean="0">
                <a:hlinkClick r:id="rId4" action="ppaction://hlinkfile"/>
              </a:rPr>
              <a:t>Обеспечение клеток энергией</a:t>
            </a:r>
            <a:endParaRPr lang="ru-RU" b="1" dirty="0" smtClean="0"/>
          </a:p>
          <a:p>
            <a:pPr marL="514350" indent="-514350">
              <a:buAutoNum type="arabicPeriod"/>
            </a:pPr>
            <a:endParaRPr lang="ru-RU" b="1" dirty="0" smtClean="0"/>
          </a:p>
          <a:p>
            <a:pPr marL="514350" indent="-514350">
              <a:buAutoNum type="arabicPeriod"/>
            </a:pPr>
            <a:r>
              <a:rPr lang="ru-RU" b="1" dirty="0" smtClean="0">
                <a:hlinkClick r:id="rId5" action="ppaction://hlinkfile"/>
              </a:rPr>
              <a:t>Молекулярная биология</a:t>
            </a:r>
            <a:endParaRPr lang="ru-RU" b="1" dirty="0" smtClean="0"/>
          </a:p>
          <a:p>
            <a:pPr marL="514350" indent="-514350">
              <a:buAutoNum type="arabicPeriod"/>
            </a:pPr>
            <a:endParaRPr lang="ru-RU" b="1" dirty="0" smtClean="0"/>
          </a:p>
          <a:p>
            <a:pPr marL="514350" indent="-514350">
              <a:buAutoNum type="arabicPeriod"/>
            </a:pPr>
            <a:r>
              <a:rPr lang="ru-RU" b="1" dirty="0" smtClean="0">
                <a:hlinkClick r:id="rId6" action="ppaction://hlinksldjump"/>
              </a:rPr>
              <a:t>Итоговое задание</a:t>
            </a:r>
            <a:r>
              <a:rPr lang="it-IT" dirty="0" smtClean="0"/>
              <a:t/>
            </a:r>
            <a:br>
              <a:rPr lang="it-IT" dirty="0" smtClean="0"/>
            </a:br>
            <a:endParaRPr lang="ru-RU" dirty="0" smtClean="0"/>
          </a:p>
        </p:txBody>
      </p:sp>
      <p:grpSp>
        <p:nvGrpSpPr>
          <p:cNvPr id="18" name="Группа 17"/>
          <p:cNvGrpSpPr/>
          <p:nvPr/>
        </p:nvGrpSpPr>
        <p:grpSpPr>
          <a:xfrm>
            <a:off x="6500826" y="1428736"/>
            <a:ext cx="2143140" cy="3870004"/>
            <a:chOff x="6500826" y="1428736"/>
            <a:chExt cx="2143140" cy="3870004"/>
          </a:xfrm>
        </p:grpSpPr>
        <p:sp>
          <p:nvSpPr>
            <p:cNvPr id="7" name="Управляющая кнопка: далее 6">
              <a:hlinkClick r:id="rId7" action="ppaction://hlinksldjump" highlightClick="1"/>
            </p:cNvPr>
            <p:cNvSpPr/>
            <p:nvPr/>
          </p:nvSpPr>
          <p:spPr>
            <a:xfrm>
              <a:off x="6500826" y="1714488"/>
              <a:ext cx="857256" cy="642942"/>
            </a:xfrm>
            <a:prstGeom prst="actionButtonForwardNex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500826" y="1428736"/>
              <a:ext cx="8572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dirty="0" smtClean="0">
                  <a:solidFill>
                    <a:schemeClr val="bg1"/>
                  </a:solidFill>
                </a:rPr>
                <a:t>тренажер</a:t>
              </a:r>
              <a:endParaRPr lang="ru-RU" dirty="0"/>
            </a:p>
          </p:txBody>
        </p:sp>
        <p:sp>
          <p:nvSpPr>
            <p:cNvPr id="13" name="Управляющая кнопка: далее 12">
              <a:hlinkClick r:id="rId8" action="ppaction://hlinksldjump" highlightClick="1"/>
            </p:cNvPr>
            <p:cNvSpPr/>
            <p:nvPr/>
          </p:nvSpPr>
          <p:spPr>
            <a:xfrm>
              <a:off x="7786710" y="1714488"/>
              <a:ext cx="785818" cy="642942"/>
            </a:xfrm>
            <a:prstGeom prst="actionButtonForwardNex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786710" y="1428736"/>
              <a:ext cx="8572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dirty="0" smtClean="0"/>
                <a:t>контроль</a:t>
              </a:r>
              <a:endParaRPr lang="ru-RU" dirty="0"/>
            </a:p>
          </p:txBody>
        </p:sp>
        <p:sp>
          <p:nvSpPr>
            <p:cNvPr id="14" name="Управляющая кнопка: далее 13">
              <a:hlinkClick r:id="rId9" action="ppaction://hlinksldjump" highlightClick="1"/>
            </p:cNvPr>
            <p:cNvSpPr/>
            <p:nvPr/>
          </p:nvSpPr>
          <p:spPr>
            <a:xfrm>
              <a:off x="6500826" y="2714620"/>
              <a:ext cx="857256" cy="642942"/>
            </a:xfrm>
            <a:prstGeom prst="actionButtonForwardNex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Управляющая кнопка: далее 14">
              <a:hlinkClick r:id="rId10" action="ppaction://hlinksldjump" highlightClick="1"/>
            </p:cNvPr>
            <p:cNvSpPr/>
            <p:nvPr/>
          </p:nvSpPr>
          <p:spPr>
            <a:xfrm>
              <a:off x="7786710" y="2714620"/>
              <a:ext cx="857256" cy="642942"/>
            </a:xfrm>
            <a:prstGeom prst="actionButtonForwardNex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Управляющая кнопка: далее 19">
              <a:hlinkClick r:id="rId11" action="ppaction://hlinksldjump" highlightClick="1"/>
            </p:cNvPr>
            <p:cNvSpPr/>
            <p:nvPr/>
          </p:nvSpPr>
          <p:spPr>
            <a:xfrm>
              <a:off x="6500826" y="3643314"/>
              <a:ext cx="923198" cy="655294"/>
            </a:xfrm>
            <a:prstGeom prst="actionButtonForwardNex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Управляющая кнопка: далее 22">
              <a:hlinkClick r:id="rId12" action="ppaction://hlinksldjump" highlightClick="1"/>
            </p:cNvPr>
            <p:cNvSpPr/>
            <p:nvPr/>
          </p:nvSpPr>
          <p:spPr>
            <a:xfrm>
              <a:off x="6500826" y="4643446"/>
              <a:ext cx="923198" cy="655294"/>
            </a:xfrm>
            <a:prstGeom prst="actionButtonForwardNex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Управляющая кнопка: далее 26">
              <a:hlinkClick r:id="rId13" action="ppaction://hlinksldjump" highlightClick="1"/>
            </p:cNvPr>
            <p:cNvSpPr/>
            <p:nvPr/>
          </p:nvSpPr>
          <p:spPr>
            <a:xfrm>
              <a:off x="7786710" y="3643314"/>
              <a:ext cx="857256" cy="642942"/>
            </a:xfrm>
            <a:prstGeom prst="actionButtonForwardNex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Управляющая кнопка: далее 29">
              <a:hlinkClick r:id="rId14" action="ppaction://hlinksldjump" highlightClick="1"/>
            </p:cNvPr>
            <p:cNvSpPr/>
            <p:nvPr/>
          </p:nvSpPr>
          <p:spPr>
            <a:xfrm>
              <a:off x="7786710" y="4643446"/>
              <a:ext cx="857256" cy="642942"/>
            </a:xfrm>
            <a:prstGeom prst="actionButtonForwardNex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3" name="Управляющая кнопка: далее 32">
            <a:hlinkClick r:id="rId6" action="ppaction://hlinksldjump" highlightClick="1"/>
          </p:cNvPr>
          <p:cNvSpPr/>
          <p:nvPr/>
        </p:nvSpPr>
        <p:spPr>
          <a:xfrm>
            <a:off x="4357686" y="5572140"/>
            <a:ext cx="857256" cy="642942"/>
          </a:xfrm>
          <a:prstGeom prst="actionButtonForwardNex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Химический состав клетки, тренажер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file"/>
              </a:rPr>
              <a:t>Выполните задание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Если справились хорошо или отлично</a:t>
            </a:r>
          </a:p>
          <a:p>
            <a:pPr>
              <a:buNone/>
            </a:pPr>
            <a:r>
              <a:rPr lang="ru-RU" dirty="0" smtClean="0"/>
              <a:t>        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Управляющая кнопка: далее 3">
            <a:hlinkClick r:id="rId3" action="ppaction://hlinksldjump" highlightClick="1"/>
          </p:cNvPr>
          <p:cNvSpPr/>
          <p:nvPr/>
        </p:nvSpPr>
        <p:spPr>
          <a:xfrm>
            <a:off x="3357554" y="3429000"/>
            <a:ext cx="785818" cy="64294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омой 4">
            <a:hlinkClick r:id="rId4" action="ppaction://hlinksldjump" highlightClick="1"/>
          </p:cNvPr>
          <p:cNvSpPr/>
          <p:nvPr/>
        </p:nvSpPr>
        <p:spPr>
          <a:xfrm>
            <a:off x="214282" y="6072206"/>
            <a:ext cx="714380" cy="642942"/>
          </a:xfrm>
          <a:prstGeom prst="actionButtonHome">
            <a:avLst/>
          </a:prstGeom>
          <a:solidFill>
            <a:srgbClr val="ACEE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98" name="Picture 2" descr="C:\Documents and Settings\Учитель\Рабочий стол\Кодацкая С. В. ИКТ 2010\Тесты, дополнительные материалы\Строение и функции нуклеиновых кислот..jpg">
            <a:hlinkClick r:id="rId5" tooltip="издательство Дрофа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00562" y="3500438"/>
            <a:ext cx="4286281" cy="28178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Химический состав клетки, контроль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file"/>
              </a:rPr>
              <a:t>Сделайте тест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Если справились хорошо или отлично</a:t>
            </a:r>
          </a:p>
          <a:p>
            <a:endParaRPr lang="ru-RU" dirty="0"/>
          </a:p>
        </p:txBody>
      </p:sp>
      <p:sp>
        <p:nvSpPr>
          <p:cNvPr id="4" name="Управляющая кнопка: далее 3">
            <a:hlinkClick r:id="rId3" action="ppaction://hlinksldjump" highlightClick="1"/>
          </p:cNvPr>
          <p:cNvSpPr/>
          <p:nvPr/>
        </p:nvSpPr>
        <p:spPr>
          <a:xfrm>
            <a:off x="3357554" y="3429000"/>
            <a:ext cx="785818" cy="64294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омой 4">
            <a:hlinkClick r:id="rId4" action="ppaction://hlinksldjump" highlightClick="1"/>
          </p:cNvPr>
          <p:cNvSpPr/>
          <p:nvPr/>
        </p:nvSpPr>
        <p:spPr>
          <a:xfrm>
            <a:off x="214282" y="6072206"/>
            <a:ext cx="714380" cy="642942"/>
          </a:xfrm>
          <a:prstGeom prst="actionButtonHome">
            <a:avLst/>
          </a:prstGeom>
          <a:solidFill>
            <a:srgbClr val="ACEE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 descr="C:\Documents and Settings\Учитель\Рабочий стол\Таблицы  Дрофа\Общая биология\Строение и уровни организации белка..jpg">
            <a:hlinkClick r:id="rId5" tooltip="издательство Дрофа"/>
          </p:cNvPr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429124" y="3500438"/>
            <a:ext cx="4291017" cy="27393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Строение клетки, тренажер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file"/>
              </a:rPr>
              <a:t>Выполните  задание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Если справились хорошо или отлично</a:t>
            </a:r>
          </a:p>
          <a:p>
            <a:endParaRPr lang="ru-RU" dirty="0"/>
          </a:p>
        </p:txBody>
      </p:sp>
      <p:sp>
        <p:nvSpPr>
          <p:cNvPr id="4" name="Управляющая кнопка: далее 3">
            <a:hlinkClick r:id="rId3" action="ppaction://hlinksldjump" highlightClick="1"/>
          </p:cNvPr>
          <p:cNvSpPr/>
          <p:nvPr/>
        </p:nvSpPr>
        <p:spPr>
          <a:xfrm>
            <a:off x="3357554" y="3429000"/>
            <a:ext cx="785818" cy="642942"/>
          </a:xfrm>
          <a:prstGeom prst="actionButtonForwardNex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омой 4">
            <a:hlinkClick r:id="rId4" action="ppaction://hlinksldjump" highlightClick="1"/>
          </p:cNvPr>
          <p:cNvSpPr/>
          <p:nvPr/>
        </p:nvSpPr>
        <p:spPr>
          <a:xfrm>
            <a:off x="214282" y="6072206"/>
            <a:ext cx="714380" cy="642942"/>
          </a:xfrm>
          <a:prstGeom prst="actionButtonHome">
            <a:avLst/>
          </a:prstGeom>
          <a:solidFill>
            <a:srgbClr val="ACEE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2" descr="C:\Documents and Settings\Учитель\Рабочий стол\Кодацкая С. В. ИКТ 2010\Тесты, дополнительные материалы\Разнообразие эукариотических клеток.jpg">
            <a:hlinkClick r:id="rId5" tooltip="издательство Дрофа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29124" y="3571876"/>
            <a:ext cx="4318886" cy="27957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Строение клетки, контроль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file"/>
              </a:rPr>
              <a:t>Сделайте тест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Если справились хорошо или отлично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Управляющая кнопка: далее 3">
            <a:hlinkClick r:id="rId3" action="ppaction://hlinksldjump" highlightClick="1"/>
          </p:cNvPr>
          <p:cNvSpPr/>
          <p:nvPr/>
        </p:nvSpPr>
        <p:spPr>
          <a:xfrm>
            <a:off x="3357554" y="3429000"/>
            <a:ext cx="785818" cy="642942"/>
          </a:xfrm>
          <a:prstGeom prst="actionButtonForwardNex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омой 4">
            <a:hlinkClick r:id="rId4" action="ppaction://hlinksldjump" highlightClick="1"/>
          </p:cNvPr>
          <p:cNvSpPr/>
          <p:nvPr/>
        </p:nvSpPr>
        <p:spPr>
          <a:xfrm>
            <a:off x="214282" y="6072206"/>
            <a:ext cx="714380" cy="642942"/>
          </a:xfrm>
          <a:prstGeom prst="actionButtonHome">
            <a:avLst/>
          </a:prstGeom>
          <a:solidFill>
            <a:srgbClr val="ACEE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C:\Documents and Settings\Учитель\Рабочий стол\Кодацкая С. В. ИКТ 2010\Тесты, дополнительные материалы\Разнообразие эукариотических клеток.jpg">
            <a:hlinkClick r:id="rId5" tooltip="издательство Дрофа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29124" y="3571876"/>
            <a:ext cx="4318886" cy="27957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file"/>
              </a:rPr>
              <a:t>Выполните задание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Если справились хорошо или отлично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7FAC"/>
                </a:solidFill>
              </a:rPr>
              <a:t>Обмен веществ, тренажер</a:t>
            </a:r>
            <a:endParaRPr lang="ru-RU" dirty="0">
              <a:solidFill>
                <a:srgbClr val="007FAC"/>
              </a:solidFill>
            </a:endParaRPr>
          </a:p>
        </p:txBody>
      </p:sp>
      <p:sp>
        <p:nvSpPr>
          <p:cNvPr id="6" name="Управляющая кнопка: далее 5">
            <a:hlinkClick r:id="rId3" action="ppaction://hlinksldjump" highlightClick="1"/>
          </p:cNvPr>
          <p:cNvSpPr/>
          <p:nvPr/>
        </p:nvSpPr>
        <p:spPr>
          <a:xfrm>
            <a:off x="3357554" y="3429000"/>
            <a:ext cx="785818" cy="642942"/>
          </a:xfrm>
          <a:prstGeom prst="actionButtonForwardNex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омой 6">
            <a:hlinkClick r:id="rId4" action="ppaction://hlinksldjump" highlightClick="1"/>
          </p:cNvPr>
          <p:cNvSpPr/>
          <p:nvPr/>
        </p:nvSpPr>
        <p:spPr>
          <a:xfrm>
            <a:off x="214282" y="6072206"/>
            <a:ext cx="714380" cy="642942"/>
          </a:xfrm>
          <a:prstGeom prst="actionButtonHome">
            <a:avLst/>
          </a:prstGeom>
          <a:solidFill>
            <a:srgbClr val="ACEE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5" name="Picture 7" descr="C:\Documents and Settings\Учитель\Рабочий стол\Кодацкая С. В. ИКТ 2010\Тесты, дополнительные материалы\Фотосинтез..jpg">
            <a:hlinkClick r:id="rId5" tooltip="издательство Дрофа"/>
          </p:cNvPr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534544" y="3500438"/>
            <a:ext cx="4136600" cy="27146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7FAC"/>
                </a:solidFill>
              </a:rPr>
              <a:t>Обмен веществ, контроль</a:t>
            </a:r>
            <a:endParaRPr lang="ru-RU" dirty="0">
              <a:solidFill>
                <a:srgbClr val="007FA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file"/>
              </a:rPr>
              <a:t>Сделайте тест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Если справились хорошо или отлично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Управляющая кнопка: далее 4">
            <a:hlinkClick r:id="rId3" action="ppaction://hlinksldjump" highlightClick="1"/>
          </p:cNvPr>
          <p:cNvSpPr/>
          <p:nvPr/>
        </p:nvSpPr>
        <p:spPr>
          <a:xfrm>
            <a:off x="3357554" y="3429000"/>
            <a:ext cx="785818" cy="642942"/>
          </a:xfrm>
          <a:prstGeom prst="actionButtonForwardNex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омой 5">
            <a:hlinkClick r:id="rId4" action="ppaction://hlinksldjump" highlightClick="1"/>
          </p:cNvPr>
          <p:cNvSpPr/>
          <p:nvPr/>
        </p:nvSpPr>
        <p:spPr>
          <a:xfrm>
            <a:off x="214282" y="6072206"/>
            <a:ext cx="714380" cy="642942"/>
          </a:xfrm>
          <a:prstGeom prst="actionButtonHome">
            <a:avLst/>
          </a:prstGeom>
          <a:solidFill>
            <a:srgbClr val="ACEE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C:\Documents and Settings\Учитель\Рабочий стол\Таблицы  Дрофа\Общая биология\Метаболизм..jpg">
            <a:hlinkClick r:id="rId5" tooltip="издательство Дрофа"/>
          </p:cNvPr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572000" y="3500438"/>
            <a:ext cx="4143378" cy="27495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</TotalTime>
  <Words>365</Words>
  <Application>Microsoft Office PowerPoint</Application>
  <PresentationFormat>Экран (4:3)</PresentationFormat>
  <Paragraphs>99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Правила работы </vt:lpstr>
      <vt:lpstr>Основы учения о клетке</vt:lpstr>
      <vt:lpstr>Химический состав клетки, тренажер</vt:lpstr>
      <vt:lpstr>Химический состав клетки, контроль</vt:lpstr>
      <vt:lpstr>Строение клетки, тренажер</vt:lpstr>
      <vt:lpstr>Строение клетки, контроль</vt:lpstr>
      <vt:lpstr>Обмен веществ, тренажер</vt:lpstr>
      <vt:lpstr>Обмен веществ, контроль</vt:lpstr>
      <vt:lpstr>Молекулярная биология, тренажер</vt:lpstr>
      <vt:lpstr>Молекулярная биология, контроль</vt:lpstr>
      <vt:lpstr>Итоговое задание </vt:lpstr>
      <vt:lpstr>Источники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учения о клетке</dc:title>
  <cp:lastModifiedBy>user</cp:lastModifiedBy>
  <cp:revision>80</cp:revision>
  <dcterms:modified xsi:type="dcterms:W3CDTF">2011-12-18T03:22:22Z</dcterms:modified>
</cp:coreProperties>
</file>