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00" r:id="rId28"/>
    <p:sldId id="282" r:id="rId29"/>
    <p:sldId id="283" r:id="rId30"/>
    <p:sldId id="285" r:id="rId31"/>
    <p:sldId id="293" r:id="rId32"/>
    <p:sldId id="298" r:id="rId33"/>
    <p:sldId id="292" r:id="rId34"/>
    <p:sldId id="286" r:id="rId35"/>
    <p:sldId id="287" r:id="rId36"/>
    <p:sldId id="297" r:id="rId37"/>
    <p:sldId id="296" r:id="rId38"/>
    <p:sldId id="289" r:id="rId39"/>
    <p:sldId id="290" r:id="rId40"/>
    <p:sldId id="291" r:id="rId41"/>
    <p:sldId id="294" r:id="rId42"/>
    <p:sldId id="295" r:id="rId43"/>
    <p:sldId id="284" r:id="rId4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library.by/portalus/modules/culture/special/russian_art/www.auburn.edu/academic/liberal_arts/foreign/russian/art/venetsianov-barn.jp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feb-web.ru/feb/rosarc/pictures/RAF-335.jpg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dlya-bani.narod.ru/flowbig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hyperlink" Target="http://www.portal-konakovo.ru/konakovo/history/kuznecovo/krestiyan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zhurnal.lib.ru/img/c/chuksin_n_j/lesh_84/bur_27.jpg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kniiekotija.ucoz.ru/_fr/1/3779356.jp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ill-777.narod.ru/777magazine3_files/onuchi.gif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maximonline.ru/images/th/3/72/8047-MWI3MWI4NDE2Yw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ics.livejournal.com/n_ewser/pic/000yxx9e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kuzstu.ru/puchkin/1/1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://www.voskres.ru/literature/prose/images/schedrin1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eois.mskobr.ru/book_images/img_702859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oldbooks.ru/upload/iblock/151/016400b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hyperlink" Target="http://www.bgpu.ru/site/content/zapedka/2005/9/7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s56.radikal.ru/i153/0809/22/ab8457e1f6da.pn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hyperlink" Target="http://russianmuseum.spb.ru/img/wbig/230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syrnikov.ru/LJ/Fragaria/Fragaria2.jpg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archeologia.narod.ru/kostroma/ipat76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content.foto.mail.ru/mail/parkonen/784/i-792.jpg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245745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Крестьяне – </a:t>
            </a:r>
            <a:br>
              <a:rPr lang="ru-RU" sz="3200" b="1" dirty="0" smtClean="0"/>
            </a:br>
            <a:r>
              <a:rPr lang="ru-RU" sz="3200" b="1" dirty="0" smtClean="0"/>
              <a:t>                  российской жизни основа,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Судьба была трудной</a:t>
            </a:r>
            <a:br>
              <a:rPr lang="ru-RU" sz="3200" b="1" dirty="0" smtClean="0"/>
            </a:br>
            <a:r>
              <a:rPr lang="ru-RU" sz="3200" b="1" dirty="0" smtClean="0"/>
              <a:t>                                    у народа простого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6400800" cy="609600"/>
          </a:xfrm>
        </p:spPr>
        <p:txBody>
          <a:bodyPr/>
          <a:lstStyle/>
          <a:p>
            <a:r>
              <a:rPr lang="ru-RU" b="1" dirty="0" smtClean="0"/>
              <a:t>Историческая игра</a:t>
            </a:r>
            <a:endParaRPr lang="ru-RU" dirty="0"/>
          </a:p>
        </p:txBody>
      </p:sp>
      <p:pic>
        <p:nvPicPr>
          <p:cNvPr id="55298" name="Picture 2" descr="http://www.artandphoto.ru/stock/art2/481/3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6539" y="2971800"/>
            <a:ext cx="4677462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Житница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0" name="Picture 2" descr="Картинка 17 из 215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6844284" cy="538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Рекрут</a:t>
            </a:r>
            <a:endParaRPr lang="ru-RU" dirty="0"/>
          </a:p>
        </p:txBody>
      </p:sp>
      <p:pic>
        <p:nvPicPr>
          <p:cNvPr id="23554" name="Picture 2" descr="Картинка 41 из 2973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5108" y="1340089"/>
            <a:ext cx="6832092" cy="5136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Ржаной солод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4578" name="Picture 2" descr="http://lola-hleb.ucoz.ru/_ph/28/2/621563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19200"/>
            <a:ext cx="6997700" cy="524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Бондарь</a:t>
            </a:r>
            <a:endParaRPr lang="ru-RU" dirty="0"/>
          </a:p>
        </p:txBody>
      </p:sp>
      <p:pic>
        <p:nvPicPr>
          <p:cNvPr id="25602" name="Picture 2" descr="Картинка 138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8037073" cy="5172075"/>
          </a:xfrm>
          <a:prstGeom prst="rect">
            <a:avLst/>
          </a:prstGeom>
          <a:noFill/>
        </p:spPr>
      </p:pic>
      <p:pic>
        <p:nvPicPr>
          <p:cNvPr id="25604" name="Picture 4" descr="Картинка 10 из 23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0"/>
            <a:ext cx="3000375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Свалка</a:t>
            </a:r>
            <a:r>
              <a:rPr lang="ru-RU" dirty="0" smtClean="0"/>
              <a:t> – </a:t>
            </a:r>
            <a:r>
              <a:rPr lang="ru-RU" b="1" dirty="0" err="1" smtClean="0"/>
              <a:t>сцеплялка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26626" name="Picture 2" descr="http://www.rosfoto.ru/photos/big/0057000/057660_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00475"/>
            <a:ext cx="8229600" cy="545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Калиги, поршни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7650" name="Picture 2" descr="http://www.booksite.ru/enciklopedia/clothes/3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468192"/>
            <a:ext cx="9144000" cy="3027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41248"/>
          </a:xfrm>
        </p:spPr>
        <p:txBody>
          <a:bodyPr/>
          <a:lstStyle/>
          <a:p>
            <a:r>
              <a:rPr lang="ru-RU" b="1" dirty="0" smtClean="0"/>
              <a:t>Клети и сени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8674" name="Picture 2" descr="http://photos.lifeisphoto.ru/26/0/262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447800"/>
            <a:ext cx="7715348" cy="5170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Уха с курей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://www.jacks.ru/f/menu/938Chicken_Lapsha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191500" cy="546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Косьба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22" name="Picture 2" descr="Картинка 1 из 174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371600"/>
            <a:ext cx="6904482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Кострома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46" name="Picture 2" descr="Картинка 19 из 11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8521" b="3426"/>
          <a:stretch>
            <a:fillRect/>
          </a:stretch>
        </p:blipFill>
        <p:spPr bwMode="auto">
          <a:xfrm>
            <a:off x="2286000" y="1219200"/>
            <a:ext cx="4191000" cy="5528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r>
              <a:rPr lang="ru-RU" b="1" dirty="0" smtClean="0"/>
              <a:t>Конкурс 1                   На распутье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48400"/>
            <a:ext cx="8229600" cy="609600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r>
              <a:rPr lang="ru-RU" sz="4200" b="1" dirty="0" smtClean="0"/>
              <a:t>Васнецов Виктор - Витязь на распутье</a:t>
            </a:r>
            <a:endParaRPr lang="ru-RU" sz="4200" b="1" dirty="0"/>
          </a:p>
        </p:txBody>
      </p:sp>
      <p:pic>
        <p:nvPicPr>
          <p:cNvPr id="1026" name="Picture 2" descr="http://img13.nnm.ru/8/c/3/7/d/8c37d1ca1a31fc3791c6a180deda0ad8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86470" cy="516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Тягло</a:t>
            </a:r>
            <a:endParaRPr lang="ru-RU" dirty="0"/>
          </a:p>
        </p:txBody>
      </p:sp>
      <p:pic>
        <p:nvPicPr>
          <p:cNvPr id="32770" name="Picture 2" descr="http://img.encyc.yandex.net/illustrations/rges/pictures/2-282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7367048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Онучи</a:t>
            </a:r>
            <a:endParaRPr lang="ru-RU" dirty="0"/>
          </a:p>
        </p:txBody>
      </p:sp>
      <p:pic>
        <p:nvPicPr>
          <p:cNvPr id="33794" name="Picture 2" descr="Картинка 1 из 23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1" y="1357850"/>
            <a:ext cx="5486400" cy="5500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23622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Конкурс 2</a:t>
            </a:r>
            <a:br>
              <a:rPr lang="ru-RU" sz="3600" b="1" dirty="0" smtClean="0"/>
            </a:br>
            <a:r>
              <a:rPr lang="ru-RU" sz="3600" b="1" dirty="0" smtClean="0"/>
              <a:t>Поэты и писатели</a:t>
            </a:r>
            <a:br>
              <a:rPr lang="ru-RU" sz="3600" b="1" dirty="0" smtClean="0"/>
            </a:br>
            <a:r>
              <a:rPr lang="ru-RU" b="1" dirty="0" smtClean="0"/>
              <a:t>                                 </a:t>
            </a:r>
            <a:r>
              <a:rPr lang="ru-RU" sz="3600" b="1" dirty="0" smtClean="0"/>
              <a:t>о крестьянской доле,</a:t>
            </a:r>
            <a:br>
              <a:rPr lang="ru-RU" sz="3600" b="1" dirty="0" smtClean="0"/>
            </a:br>
            <a:r>
              <a:rPr lang="ru-RU" sz="3600" b="1" dirty="0" smtClean="0"/>
              <a:t>Как тяжело жилось им у помещиков </a:t>
            </a:r>
            <a:br>
              <a:rPr lang="ru-RU" sz="3600" b="1" dirty="0" smtClean="0"/>
            </a:br>
            <a:r>
              <a:rPr lang="ru-RU" b="1" dirty="0" smtClean="0"/>
              <a:t>                                                          </a:t>
            </a:r>
            <a:r>
              <a:rPr lang="ru-RU" sz="3600" b="1" dirty="0" smtClean="0"/>
              <a:t>в неволе</a:t>
            </a:r>
            <a:endParaRPr lang="ru-RU" sz="3600" b="1" dirty="0"/>
          </a:p>
        </p:txBody>
      </p:sp>
      <p:pic>
        <p:nvPicPr>
          <p:cNvPr id="9218" name="Picture 2" descr="Картинка 33 из 72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743200"/>
            <a:ext cx="5943600" cy="3958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bouquiniste.appee.ru/media/card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126396"/>
            <a:ext cx="5118100" cy="6731603"/>
          </a:xfrm>
          <a:prstGeom prst="rect">
            <a:avLst/>
          </a:prstGeom>
          <a:noFill/>
        </p:spPr>
      </p:pic>
      <p:pic>
        <p:nvPicPr>
          <p:cNvPr id="34820" name="Picture 4" descr="Картинка 9 из 11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609600"/>
            <a:ext cx="2733675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g.labirint.ru/images/comments_pic/1015/01lab3st01271272050.jpg"/>
          <p:cNvPicPr>
            <a:picLocks noChangeAspect="1" noChangeArrowheads="1"/>
          </p:cNvPicPr>
          <p:nvPr/>
        </p:nvPicPr>
        <p:blipFill>
          <a:blip r:embed="rId2"/>
          <a:srcRect l="51765"/>
          <a:stretch>
            <a:fillRect/>
          </a:stretch>
        </p:blipFill>
        <p:spPr bwMode="auto">
          <a:xfrm>
            <a:off x="381000" y="152400"/>
            <a:ext cx="4191000" cy="6610196"/>
          </a:xfrm>
          <a:prstGeom prst="rect">
            <a:avLst/>
          </a:prstGeom>
          <a:noFill/>
        </p:spPr>
      </p:pic>
      <p:pic>
        <p:nvPicPr>
          <p:cNvPr id="36868" name="Picture 4" descr="Картинка 20 из 21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533400"/>
            <a:ext cx="308610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Картинка 1 из 2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33400"/>
            <a:ext cx="310515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://eois.mskobr.ru/book_images/img_70285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7366"/>
          <a:stretch>
            <a:fillRect/>
          </a:stretch>
        </p:blipFill>
        <p:spPr bwMode="auto">
          <a:xfrm>
            <a:off x="609600" y="0"/>
            <a:ext cx="4724400" cy="7002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а 2 из 20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4903470" cy="6858000"/>
          </a:xfrm>
          <a:prstGeom prst="rect">
            <a:avLst/>
          </a:prstGeom>
          <a:noFill/>
        </p:spPr>
      </p:pic>
      <p:pic>
        <p:nvPicPr>
          <p:cNvPr id="38916" name="Picture 4" descr="Картинка 17 из 307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685800"/>
            <a:ext cx="316230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ayun.ru/covers/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95870" cy="4572000"/>
          </a:xfrm>
          <a:prstGeom prst="rect">
            <a:avLst/>
          </a:prstGeom>
          <a:noFill/>
        </p:spPr>
      </p:pic>
      <p:pic>
        <p:nvPicPr>
          <p:cNvPr id="1030" name="Picture 6" descr="http://free-filmy.ru/uploads/posts/2010-07/1278767537_5df984050f1b2c909fd65b79a7cd7e07.png"/>
          <p:cNvPicPr>
            <a:picLocks noChangeAspect="1" noChangeArrowheads="1"/>
          </p:cNvPicPr>
          <p:nvPr/>
        </p:nvPicPr>
        <p:blipFill>
          <a:blip r:embed="rId3"/>
          <a:srcRect l="14008" r="12840" b="7216"/>
          <a:stretch>
            <a:fillRect/>
          </a:stretch>
        </p:blipFill>
        <p:spPr bwMode="auto">
          <a:xfrm>
            <a:off x="6278880" y="228600"/>
            <a:ext cx="286512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mul.3dn.ru/11/kak.odin.muzhuk.dvuh.generalov.prokormil.0-17-40.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83976"/>
            <a:ext cx="4495800" cy="3374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Конкурс 3</a:t>
            </a:r>
            <a:br>
              <a:rPr lang="ru-RU" b="1" dirty="0" smtClean="0"/>
            </a:br>
            <a:r>
              <a:rPr lang="ru-RU" b="1" dirty="0" smtClean="0"/>
              <a:t> Да – </a:t>
            </a:r>
            <a:r>
              <a:rPr lang="ru-RU" b="1" dirty="0" err="1" smtClean="0"/>
              <a:t>нетки</a:t>
            </a:r>
            <a:endParaRPr lang="ru-RU" b="1" dirty="0"/>
          </a:p>
        </p:txBody>
      </p:sp>
      <p:pic>
        <p:nvPicPr>
          <p:cNvPr id="28674" name="Picture 2" descr="http://www.kinel-school2.ru/Files/Link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399"/>
            <a:ext cx="4876800" cy="6831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Конкурс 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 мастерской художника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Картинка 13 из 3478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7239000" cy="5215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www.suzdalmotel.ru/i/sight/27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2209996" cy="1658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://img1.liveinternet.ru/images/attach/b/2/23/572/23572011_Krestnuyy_hod_na_Pash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2039" y="1066800"/>
            <a:ext cx="2621961" cy="1849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http://forum.materinstvo.ru/uploads/1268897543/post-221-1268908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990600"/>
            <a:ext cx="2612158" cy="2035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http://www.artrussia.ru/pic_v/v045_4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3752" y="2971800"/>
            <a:ext cx="1980248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6" descr="Картинка 50 из 1912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2057400"/>
            <a:ext cx="2819399" cy="176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А.Г.</a:t>
            </a:r>
            <a:r>
              <a:rPr lang="ru-RU" b="1" dirty="0" smtClean="0"/>
              <a:t>Венецианов </a:t>
            </a:r>
            <a:r>
              <a:rPr lang="en-US" b="1" dirty="0" smtClean="0"/>
              <a:t>   </a:t>
            </a:r>
            <a:r>
              <a:rPr lang="ru-RU" b="1" dirty="0" smtClean="0"/>
              <a:t>гумно</a:t>
            </a:r>
            <a:endParaRPr lang="ru-RU" b="1" dirty="0"/>
          </a:p>
        </p:txBody>
      </p:sp>
      <p:pic>
        <p:nvPicPr>
          <p:cNvPr id="1026" name="Picture 2" descr="G:\игра 1861\Художники для игры\Венецианов гумн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1" y="1219200"/>
            <a:ext cx="7392786" cy="5486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Г.Г.Мясоедов Страдная пора (косцы)</a:t>
            </a:r>
            <a:endParaRPr lang="ru-RU" b="1" dirty="0"/>
          </a:p>
        </p:txBody>
      </p:sp>
      <p:pic>
        <p:nvPicPr>
          <p:cNvPr id="53250" name="Picture 2" descr="G:\игра 1861\Художники для игры\Мясоедов страдная по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95816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И.Е.Репин     проводы новобранца</a:t>
            </a:r>
            <a:endParaRPr lang="ru-RU" b="1" dirty="0"/>
          </a:p>
        </p:txBody>
      </p:sp>
      <p:pic>
        <p:nvPicPr>
          <p:cNvPr id="56322" name="Picture 2" descr="G:\игра 1861\Художники для игры\Репин проводы новобран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30" y="1219200"/>
            <a:ext cx="8884770" cy="54863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А.Г.Венецианов            утро на пашне</a:t>
            </a:r>
            <a:endParaRPr lang="ru-RU" b="1" dirty="0"/>
          </a:p>
        </p:txBody>
      </p:sp>
      <p:pic>
        <p:nvPicPr>
          <p:cNvPr id="49154" name="Picture 2" descr="G:\игра 1861\Художники для игры\Венецианов утро на пашн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7010400" cy="535842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Г.Г.Мясоедов       Чтение манифеста</a:t>
            </a:r>
            <a:endParaRPr lang="ru-RU" b="1" dirty="0"/>
          </a:p>
        </p:txBody>
      </p:sp>
      <p:pic>
        <p:nvPicPr>
          <p:cNvPr id="46082" name="Picture 2" descr="G:\игра 1861\Художники для игры\Мясоедов Григорий Чтение манифес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171962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Г.Г.Мясоедов                 дорога во ржи</a:t>
            </a:r>
            <a:endParaRPr lang="ru-RU" b="1" dirty="0"/>
          </a:p>
        </p:txBody>
      </p:sp>
      <p:pic>
        <p:nvPicPr>
          <p:cNvPr id="47106" name="Picture 2" descr="G:\игра 1861\Художники для игры\Мясоедов дорога во рж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289" y="1600200"/>
            <a:ext cx="9200289" cy="409587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И.Е.Репин          </a:t>
            </a:r>
            <a:br>
              <a:rPr lang="ru-RU" b="1" dirty="0" smtClean="0"/>
            </a:br>
            <a:r>
              <a:rPr lang="ru-RU" b="1" dirty="0" smtClean="0"/>
              <a:t>крестный ход в Курской губернии</a:t>
            </a:r>
            <a:endParaRPr lang="ru-RU" b="1" dirty="0"/>
          </a:p>
        </p:txBody>
      </p:sp>
      <p:pic>
        <p:nvPicPr>
          <p:cNvPr id="55298" name="Picture 2" descr="G:\игра 1861\Художники для игры\Репин крестный ход в Курской губерн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8490318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И.Е.Репин                   бурлаки на Волге</a:t>
            </a:r>
            <a:endParaRPr lang="ru-RU" b="1" dirty="0"/>
          </a:p>
        </p:txBody>
      </p:sp>
      <p:pic>
        <p:nvPicPr>
          <p:cNvPr id="54274" name="Picture 2" descr="G:\игра 1861\Художники для игры\Репин бурлаки на Волг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91626" cy="42862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А.Г.Венецианов             жнецы</a:t>
            </a:r>
            <a:endParaRPr lang="ru-RU" b="1" dirty="0"/>
          </a:p>
        </p:txBody>
      </p:sp>
      <p:pic>
        <p:nvPicPr>
          <p:cNvPr id="44034" name="Picture 2" descr="G:\игра 1861\Художники для игры\Венецианов жнец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1220417"/>
            <a:ext cx="4084637" cy="563758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Г.Г.Мясоедов              Молебен на пашне о даровании дождя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G:\игра 1861\Художники для игры\Мясоедов Молебен на пашне о даровании дожд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15425" cy="45339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Пожилое</a:t>
            </a:r>
            <a:endParaRPr lang="ru-RU" dirty="0"/>
          </a:p>
        </p:txBody>
      </p:sp>
      <p:pic>
        <p:nvPicPr>
          <p:cNvPr id="17410" name="Picture 2" descr="http://upload.wikimedia.org/wikipedia/commons/3/3e/Yuriev_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7575026" cy="491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686800" cy="84124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А.Г.Венецианов </a:t>
            </a:r>
            <a:br>
              <a:rPr lang="ru-RU" b="1" dirty="0" smtClean="0"/>
            </a:br>
            <a:r>
              <a:rPr lang="ru-RU" b="1" dirty="0" smtClean="0"/>
              <a:t>крестьянка с васильками</a:t>
            </a:r>
            <a:endParaRPr lang="ru-RU" b="1" dirty="0"/>
          </a:p>
        </p:txBody>
      </p:sp>
      <p:pic>
        <p:nvPicPr>
          <p:cNvPr id="45058" name="Picture 2" descr="G:\игра 1861\Художники для игры\Венецианов крестьянка с василькам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1"/>
            <a:ext cx="3746744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Г.Г.Мясоедов           земство обедает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G:\игра 1861\Художники для игры\Мясоедов земство обеда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050" y="1524000"/>
            <a:ext cx="9165050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А.Г.Венецианов            на жатве</a:t>
            </a:r>
            <a:endParaRPr lang="ru-RU" b="1" dirty="0"/>
          </a:p>
        </p:txBody>
      </p:sp>
      <p:pic>
        <p:nvPicPr>
          <p:cNvPr id="50178" name="Picture 2" descr="G:\игра 1861\Художники для игры\Венецианов на жатв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399" y="1220106"/>
            <a:ext cx="4191001" cy="563789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Конкурс 5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Реставрация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3400" y="1143000"/>
          <a:ext cx="82296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3657600"/>
              </a:tblGrid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Барам косим, а себе…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куска не доедаем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Вот тебе, бабушка,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семеро с ложкой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Дожили до клюки,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 мы еще не ели</a:t>
                      </a: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Живешь - воз прешь, помрешь-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хлеба просим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Крепостной не живет богат,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пусто в кармане</a:t>
                      </a: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Мужики хлеб сеют,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что изба веником метется</a:t>
                      </a: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Небо в тумане, земля в обмане,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 есть его не смеют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Ночей не досыпаем,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горбу унесешь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Один с сошкой,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 красна пирогами</a:t>
                      </a: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Солнце выше ели,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что ни хлеба ни муки</a:t>
                      </a: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красна изба углами,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Юрьев день</a:t>
                      </a:r>
                    </a:p>
                  </a:txBody>
                  <a:tcPr marL="68580" marR="68580" marT="0" marB="0"/>
                </a:tc>
              </a:tr>
              <a:tr h="4762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Так пословица ведется,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 живет горбат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Леваши</a:t>
            </a:r>
            <a:endParaRPr lang="ru-RU" dirty="0"/>
          </a:p>
        </p:txBody>
      </p:sp>
      <p:pic>
        <p:nvPicPr>
          <p:cNvPr id="16386" name="Picture 2" descr="Картинка 40 из 30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371600"/>
            <a:ext cx="6853808" cy="5143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Овин</a:t>
            </a:r>
            <a:endParaRPr lang="ru-RU" dirty="0"/>
          </a:p>
        </p:txBody>
      </p:sp>
      <p:pic>
        <p:nvPicPr>
          <p:cNvPr id="18434" name="Picture 2" descr="Картинка 12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421212" cy="5360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Молотьба</a:t>
            </a:r>
            <a:endParaRPr lang="ru-RU" dirty="0"/>
          </a:p>
        </p:txBody>
      </p:sp>
      <p:pic>
        <p:nvPicPr>
          <p:cNvPr id="19460" name="Picture 4" descr="http://classes.bnf.fr/ema/images/3/5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219200"/>
            <a:ext cx="5410200" cy="5452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Убрус</a:t>
            </a:r>
            <a:endParaRPr lang="ru-RU" dirty="0"/>
          </a:p>
        </p:txBody>
      </p:sp>
      <p:pic>
        <p:nvPicPr>
          <p:cNvPr id="20482" name="Picture 2" descr="Картинка 9 из 598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95400"/>
            <a:ext cx="3505200" cy="5413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Хоровод</a:t>
            </a:r>
            <a:endParaRPr lang="ru-RU" dirty="0"/>
          </a:p>
        </p:txBody>
      </p:sp>
      <p:pic>
        <p:nvPicPr>
          <p:cNvPr id="21506" name="Picture 2" descr="http://i019.radikal.ru/0804/fa/7be2acb35a6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19200"/>
            <a:ext cx="6553200" cy="5471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381</TotalTime>
  <Words>193</Words>
  <PresentationFormat>Экран (4:3)</PresentationFormat>
  <Paragraphs>64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Крестьяне –                    российской жизни основа, Судьба была трудной                                     у народа простого</vt:lpstr>
      <vt:lpstr>Конкурс 1                   На распутье</vt:lpstr>
      <vt:lpstr>Слайд 3</vt:lpstr>
      <vt:lpstr>Пожилое</vt:lpstr>
      <vt:lpstr>Леваши</vt:lpstr>
      <vt:lpstr>Овин</vt:lpstr>
      <vt:lpstr>Молотьба</vt:lpstr>
      <vt:lpstr>Убрус</vt:lpstr>
      <vt:lpstr>Хоровод</vt:lpstr>
      <vt:lpstr>Житница </vt:lpstr>
      <vt:lpstr>Рекрут</vt:lpstr>
      <vt:lpstr>Ржаной солод </vt:lpstr>
      <vt:lpstr>Бондарь</vt:lpstr>
      <vt:lpstr>Свалка – сцеплялка </vt:lpstr>
      <vt:lpstr>Калиги, поршни </vt:lpstr>
      <vt:lpstr>Клети и сени </vt:lpstr>
      <vt:lpstr>Уха с курей </vt:lpstr>
      <vt:lpstr>Косьба </vt:lpstr>
      <vt:lpstr>Кострома </vt:lpstr>
      <vt:lpstr>Тягло</vt:lpstr>
      <vt:lpstr>Онучи</vt:lpstr>
      <vt:lpstr>Конкурс 2 Поэты и писатели                                  о крестьянской доле, Как тяжело жилось им у помещиков                                                            в неволе</vt:lpstr>
      <vt:lpstr>Слайд 23</vt:lpstr>
      <vt:lpstr>Слайд 24</vt:lpstr>
      <vt:lpstr>Слайд 25</vt:lpstr>
      <vt:lpstr>Слайд 26</vt:lpstr>
      <vt:lpstr>Слайд 27</vt:lpstr>
      <vt:lpstr>Конкурс 3  Да – нетки</vt:lpstr>
      <vt:lpstr>Конкурс 4 В мастерской художника </vt:lpstr>
      <vt:lpstr>А.Г.Венецианов    гумно</vt:lpstr>
      <vt:lpstr>Г.Г.Мясоедов Страдная пора (косцы)</vt:lpstr>
      <vt:lpstr>И.Е.Репин     проводы новобранца</vt:lpstr>
      <vt:lpstr>А.Г.Венецианов            утро на пашне</vt:lpstr>
      <vt:lpstr>Г.Г.Мясоедов       Чтение манифеста</vt:lpstr>
      <vt:lpstr>Г.Г.Мясоедов                 дорога во ржи</vt:lpstr>
      <vt:lpstr>И.Е.Репин           крестный ход в Курской губернии</vt:lpstr>
      <vt:lpstr>И.Е.Репин                   бурлаки на Волге</vt:lpstr>
      <vt:lpstr>А.Г.Венецианов             жнецы</vt:lpstr>
      <vt:lpstr>Г.Г.Мясоедов              Молебен на пашне о даровании дождя</vt:lpstr>
      <vt:lpstr>А.Г.Венецианов  крестьянка с васильками</vt:lpstr>
      <vt:lpstr>Г.Г.Мясоедов           земство обедает</vt:lpstr>
      <vt:lpstr>А.Г.Венецианов            на жатве</vt:lpstr>
      <vt:lpstr>Конкурс 5 Реставрация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PaSaATLON</cp:lastModifiedBy>
  <cp:revision>73</cp:revision>
  <dcterms:modified xsi:type="dcterms:W3CDTF">2011-01-30T20:32:12Z</dcterms:modified>
</cp:coreProperties>
</file>